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0"/>
  </p:notesMasterIdLst>
  <p:sldIdLst>
    <p:sldId id="525" r:id="rId2"/>
    <p:sldId id="526" r:id="rId3"/>
    <p:sldId id="527" r:id="rId4"/>
    <p:sldId id="529" r:id="rId5"/>
    <p:sldId id="530" r:id="rId6"/>
    <p:sldId id="528" r:id="rId7"/>
    <p:sldId id="533" r:id="rId8"/>
    <p:sldId id="556" r:id="rId9"/>
    <p:sldId id="534" r:id="rId10"/>
    <p:sldId id="535" r:id="rId11"/>
    <p:sldId id="532" r:id="rId12"/>
    <p:sldId id="560" r:id="rId13"/>
    <p:sldId id="561" r:id="rId14"/>
    <p:sldId id="548" r:id="rId15"/>
    <p:sldId id="596" r:id="rId16"/>
    <p:sldId id="597" r:id="rId17"/>
    <p:sldId id="598" r:id="rId18"/>
    <p:sldId id="563" r:id="rId19"/>
    <p:sldId id="478" r:id="rId20"/>
    <p:sldId id="479" r:id="rId21"/>
    <p:sldId id="472" r:id="rId22"/>
    <p:sldId id="471" r:id="rId23"/>
    <p:sldId id="474" r:id="rId24"/>
    <p:sldId id="475" r:id="rId25"/>
    <p:sldId id="476" r:id="rId26"/>
    <p:sldId id="505" r:id="rId27"/>
    <p:sldId id="507" r:id="rId28"/>
    <p:sldId id="509" r:id="rId29"/>
    <p:sldId id="564" r:id="rId30"/>
    <p:sldId id="372" r:id="rId31"/>
    <p:sldId id="518" r:id="rId32"/>
    <p:sldId id="519" r:id="rId33"/>
    <p:sldId id="520" r:id="rId34"/>
    <p:sldId id="580" r:id="rId35"/>
    <p:sldId id="582" r:id="rId36"/>
    <p:sldId id="583" r:id="rId37"/>
    <p:sldId id="579" r:id="rId38"/>
    <p:sldId id="595" r:id="rId39"/>
    <p:sldId id="565" r:id="rId40"/>
    <p:sldId id="566" r:id="rId41"/>
    <p:sldId id="573" r:id="rId42"/>
    <p:sldId id="567" r:id="rId43"/>
    <p:sldId id="608" r:id="rId44"/>
    <p:sldId id="569" r:id="rId45"/>
    <p:sldId id="570" r:id="rId46"/>
    <p:sldId id="571" r:id="rId47"/>
    <p:sldId id="572" r:id="rId48"/>
    <p:sldId id="574" r:id="rId49"/>
    <p:sldId id="576" r:id="rId50"/>
    <p:sldId id="577" r:id="rId51"/>
    <p:sldId id="610" r:id="rId52"/>
    <p:sldId id="599" r:id="rId53"/>
    <p:sldId id="600" r:id="rId54"/>
    <p:sldId id="601" r:id="rId55"/>
    <p:sldId id="602" r:id="rId56"/>
    <p:sldId id="603" r:id="rId57"/>
    <p:sldId id="604" r:id="rId58"/>
    <p:sldId id="605" r:id="rId59"/>
    <p:sldId id="606" r:id="rId60"/>
    <p:sldId id="607" r:id="rId61"/>
    <p:sldId id="578" r:id="rId62"/>
    <p:sldId id="584" r:id="rId63"/>
    <p:sldId id="585" r:id="rId64"/>
    <p:sldId id="586" r:id="rId65"/>
    <p:sldId id="587" r:id="rId66"/>
    <p:sldId id="588" r:id="rId67"/>
    <p:sldId id="589" r:id="rId68"/>
    <p:sldId id="575" r:id="rId6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69696"/>
    <a:srgbClr val="CCECFF"/>
    <a:srgbClr val="69BBC1"/>
    <a:srgbClr val="46A3AA"/>
    <a:srgbClr val="FF0000"/>
    <a:srgbClr val="3333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99" autoAdjust="0"/>
    <p:restoredTop sz="86903" autoAdjust="0"/>
  </p:normalViewPr>
  <p:slideViewPr>
    <p:cSldViewPr snapToGrid="0">
      <p:cViewPr>
        <p:scale>
          <a:sx n="70" d="100"/>
          <a:sy n="70" d="100"/>
        </p:scale>
        <p:origin x="-588" y="312"/>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snapToGrid="0">
      <p:cViewPr>
        <p:scale>
          <a:sx n="100" d="100"/>
          <a:sy n="100" d="100"/>
        </p:scale>
        <p:origin x="-280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14339"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2"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14343"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5FAA3B65-8CB7-44FF-898D-377B1A06AE88}" type="slidenum">
              <a:rPr lang="en-US"/>
              <a:pPr/>
              <a:t>‹#›</a:t>
            </a:fld>
            <a:endParaRPr lang="en-US"/>
          </a:p>
        </p:txBody>
      </p:sp>
    </p:spTree>
    <p:extLst>
      <p:ext uri="{BB962C8B-B14F-4D97-AF65-F5344CB8AC3E}">
        <p14:creationId xmlns:p14="http://schemas.microsoft.com/office/powerpoint/2010/main" val="3130228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B2018-E5C6-45AD-90D4-3B4E2A7CAC74}" type="slidenum">
              <a:rPr lang="en-US"/>
              <a:pPr/>
              <a:t>1</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372E6C-28A5-4E52-92AF-7516D63AB0E0}" type="slidenum">
              <a:rPr lang="en-US"/>
              <a:pPr/>
              <a:t>22</a:t>
            </a:fld>
            <a:endParaRPr lang="en-US"/>
          </a:p>
        </p:txBody>
      </p:sp>
      <p:sp>
        <p:nvSpPr>
          <p:cNvPr id="356354" name="Rectangle 2"/>
          <p:cNvSpPr>
            <a:spLocks noGrp="1" noRot="1" noChangeAspect="1" noChangeArrowheads="1" noTextEdit="1"/>
          </p:cNvSpPr>
          <p:nvPr>
            <p:ph type="sldImg"/>
          </p:nvPr>
        </p:nvSpPr>
        <p:spPr>
          <a:xfrm>
            <a:off x="1182688" y="696913"/>
            <a:ext cx="4648200" cy="3486150"/>
          </a:xfrm>
          <a:ln/>
        </p:spPr>
      </p:sp>
      <p:sp>
        <p:nvSpPr>
          <p:cNvPr id="356355" name="Rectangle 3"/>
          <p:cNvSpPr>
            <a:spLocks noGrp="1" noChangeArrowheads="1"/>
          </p:cNvSpPr>
          <p:nvPr>
            <p:ph type="body" idx="1"/>
          </p:nvPr>
        </p:nvSpPr>
        <p:spPr>
          <a:xfrm>
            <a:off x="934720" y="4417404"/>
            <a:ext cx="5140960" cy="4181766"/>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374AF4-3807-42D5-86E2-CF6126B5B708}" type="slidenum">
              <a:rPr lang="en-US"/>
              <a:pPr/>
              <a:t>27</a:t>
            </a:fld>
            <a:endParaRPr lang="en-US"/>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34720" y="4415790"/>
            <a:ext cx="5140960" cy="418338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390C63-AA2B-4AAD-95D1-9A39A93AE4D3}" type="slidenum">
              <a:rPr lang="en-US"/>
              <a:pPr/>
              <a:t>28</a:t>
            </a:fld>
            <a:endParaRPr lang="en-US"/>
          </a:p>
        </p:txBody>
      </p:sp>
      <p:sp>
        <p:nvSpPr>
          <p:cNvPr id="415746" name="Rectangle 2"/>
          <p:cNvSpPr>
            <a:spLocks noGrp="1" noRot="1" noChangeAspect="1" noChangeArrowheads="1" noTextEdit="1"/>
          </p:cNvSpPr>
          <p:nvPr>
            <p:ph type="sldImg"/>
          </p:nvPr>
        </p:nvSpPr>
        <p:spPr>
          <a:xfrm>
            <a:off x="1182688" y="696913"/>
            <a:ext cx="4648200" cy="3486150"/>
          </a:xfrm>
          <a:ln/>
        </p:spPr>
      </p:sp>
      <p:sp>
        <p:nvSpPr>
          <p:cNvPr id="415747" name="Rectangle 3"/>
          <p:cNvSpPr>
            <a:spLocks noGrp="1" noChangeArrowheads="1"/>
          </p:cNvSpPr>
          <p:nvPr>
            <p:ph type="body" idx="1"/>
          </p:nvPr>
        </p:nvSpPr>
        <p:spPr>
          <a:xfrm>
            <a:off x="934720" y="4415790"/>
            <a:ext cx="5140960" cy="4183380"/>
          </a:xfrm>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4A5C3-7F39-4379-A83C-60645B8E7121}" type="slidenum">
              <a:rPr lang="en-US"/>
              <a:pPr/>
              <a:t>29</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mbria" pitchFamily="18" charset="0"/>
              </a:defRPr>
            </a:lvl1pPr>
            <a:lvl2pPr marL="757066" indent="-291179" eaLnBrk="0" hangingPunct="0">
              <a:defRPr sz="1600">
                <a:solidFill>
                  <a:schemeClr val="tx1"/>
                </a:solidFill>
                <a:latin typeface="Cambria" pitchFamily="18" charset="0"/>
              </a:defRPr>
            </a:lvl2pPr>
            <a:lvl3pPr marL="1164717" indent="-232943" eaLnBrk="0" hangingPunct="0">
              <a:defRPr sz="1600">
                <a:solidFill>
                  <a:schemeClr val="tx1"/>
                </a:solidFill>
                <a:latin typeface="Cambria" pitchFamily="18" charset="0"/>
              </a:defRPr>
            </a:lvl3pPr>
            <a:lvl4pPr marL="1630604" indent="-232943" eaLnBrk="0" hangingPunct="0">
              <a:defRPr sz="1600">
                <a:solidFill>
                  <a:schemeClr val="tx1"/>
                </a:solidFill>
                <a:latin typeface="Cambria" pitchFamily="18" charset="0"/>
              </a:defRPr>
            </a:lvl4pPr>
            <a:lvl5pPr marL="2096491" indent="-232943" eaLnBrk="0" hangingPunct="0">
              <a:defRPr sz="1600">
                <a:solidFill>
                  <a:schemeClr val="tx1"/>
                </a:solidFill>
                <a:latin typeface="Cambria" pitchFamily="18" charset="0"/>
              </a:defRPr>
            </a:lvl5pPr>
            <a:lvl6pPr marL="2562377" indent="-232943" eaLnBrk="0" fontAlgn="base" hangingPunct="0">
              <a:spcBef>
                <a:spcPct val="0"/>
              </a:spcBef>
              <a:spcAft>
                <a:spcPct val="0"/>
              </a:spcAft>
              <a:defRPr sz="1600">
                <a:solidFill>
                  <a:schemeClr val="tx1"/>
                </a:solidFill>
                <a:latin typeface="Cambria" pitchFamily="18" charset="0"/>
              </a:defRPr>
            </a:lvl6pPr>
            <a:lvl7pPr marL="3028264" indent="-232943" eaLnBrk="0" fontAlgn="base" hangingPunct="0">
              <a:spcBef>
                <a:spcPct val="0"/>
              </a:spcBef>
              <a:spcAft>
                <a:spcPct val="0"/>
              </a:spcAft>
              <a:defRPr sz="1600">
                <a:solidFill>
                  <a:schemeClr val="tx1"/>
                </a:solidFill>
                <a:latin typeface="Cambria" pitchFamily="18" charset="0"/>
              </a:defRPr>
            </a:lvl7pPr>
            <a:lvl8pPr marL="3494151" indent="-232943" eaLnBrk="0" fontAlgn="base" hangingPunct="0">
              <a:spcBef>
                <a:spcPct val="0"/>
              </a:spcBef>
              <a:spcAft>
                <a:spcPct val="0"/>
              </a:spcAft>
              <a:defRPr sz="1600">
                <a:solidFill>
                  <a:schemeClr val="tx1"/>
                </a:solidFill>
                <a:latin typeface="Cambria" pitchFamily="18" charset="0"/>
              </a:defRPr>
            </a:lvl8pPr>
            <a:lvl9pPr marL="3960038" indent="-232943" eaLnBrk="0" fontAlgn="base" hangingPunct="0">
              <a:spcBef>
                <a:spcPct val="0"/>
              </a:spcBef>
              <a:spcAft>
                <a:spcPct val="0"/>
              </a:spcAft>
              <a:defRPr sz="1600">
                <a:solidFill>
                  <a:schemeClr val="tx1"/>
                </a:solidFill>
                <a:latin typeface="Cambria" pitchFamily="18" charset="0"/>
              </a:defRPr>
            </a:lvl9pPr>
          </a:lstStyle>
          <a:p>
            <a:pPr eaLnBrk="1" hangingPunct="1"/>
            <a:fld id="{F1A74208-AFDB-4A0F-8ECB-33D4C4898643}" type="slidenum">
              <a:rPr lang="en-US" sz="1200">
                <a:latin typeface="Times New Roman" pitchFamily="18" charset="0"/>
              </a:rPr>
              <a:pPr eaLnBrk="1" hangingPunct="1"/>
              <a:t>37</a:t>
            </a:fld>
            <a:endParaRPr lang="en-US" sz="1200">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9EDAF619-4C3A-4A70-B0EB-30BF3B27BB03}" type="slidenum">
              <a:rPr lang="en-US" sz="1200">
                <a:solidFill>
                  <a:srgbClr val="000000"/>
                </a:solidFill>
                <a:latin typeface="Arial" charset="0"/>
                <a:ea typeface="MS PGothic" pitchFamily="34" charset="-128"/>
              </a:rPr>
              <a:pPr algn="r" defTabSz="457200"/>
              <a:t>38</a:t>
            </a:fld>
            <a:endParaRPr lang="en-US" sz="1200">
              <a:solidFill>
                <a:srgbClr val="000000"/>
              </a:solidFill>
              <a:latin typeface="Arial" charset="0"/>
              <a:ea typeface="MS PGothic" pitchFamily="34" charset="-128"/>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defTabSz="457200" eaLnBrk="1" hangingPunct="1"/>
            <a:endParaRPr lang="en-US" dirty="0" smtClean="0">
              <a:latin typeface="Arial" charset="0"/>
            </a:endParaRPr>
          </a:p>
          <a:p>
            <a:pPr defTabSz="457200" eaLnBrk="1" hangingPunct="1"/>
            <a:endParaRPr lang="en-US"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4A5C3-7F39-4379-A83C-60645B8E7121}" type="slidenum">
              <a:rPr lang="en-US"/>
              <a:pPr/>
              <a:t>39</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p:spPr>
        <p:txBody>
          <a:bodyPr/>
          <a:lstStyle/>
          <a:p>
            <a:fld id="{29B66A5A-1AD4-48C2-A597-680F6037A19F}" type="slidenum">
              <a:rPr lang="en-US" smtClean="0">
                <a:latin typeface="Arial" charset="0"/>
              </a:rPr>
              <a:pPr/>
              <a:t>43</a:t>
            </a:fld>
            <a:endParaRPr lang="en-US" smtClean="0">
              <a:latin typeface="Arial"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4A5C3-7F39-4379-A83C-60645B8E7121}" type="slidenum">
              <a:rPr lang="en-US"/>
              <a:pPr/>
              <a:t>51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4A5C3-7F39-4379-A83C-60645B8E7121}" type="slidenum">
              <a:rPr lang="en-US"/>
              <a:pPr/>
              <a:t>3</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B4B3B6EE-CE47-48B9-9C40-8CE7CB1BFF3B}" type="slidenum">
              <a:rPr lang="en-US" sz="1200">
                <a:solidFill>
                  <a:srgbClr val="000000"/>
                </a:solidFill>
                <a:latin typeface="Arial" charset="0"/>
                <a:ea typeface="MS PGothic" pitchFamily="34" charset="-128"/>
              </a:rPr>
              <a:pPr algn="r" defTabSz="457200"/>
              <a:t>52</a:t>
            </a:fld>
            <a:endParaRPr lang="en-US" sz="1200">
              <a:solidFill>
                <a:srgbClr val="000000"/>
              </a:solidFill>
              <a:latin typeface="Arial" charset="0"/>
              <a:ea typeface="MS PGothic" pitchFamily="34" charset="-128"/>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defTabSz="457200" eaLnBrk="1" hangingPunct="1">
              <a:spcBef>
                <a:spcPct val="0"/>
              </a:spcBef>
            </a:pPr>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5788E1EF-D91D-4F66-BF5C-9614047581E7}" type="slidenum">
              <a:rPr lang="en-US" sz="1200">
                <a:solidFill>
                  <a:srgbClr val="000000"/>
                </a:solidFill>
                <a:latin typeface="Arial" charset="0"/>
                <a:ea typeface="MS PGothic" pitchFamily="34" charset="-128"/>
              </a:rPr>
              <a:pPr algn="r" defTabSz="457200"/>
              <a:t>53</a:t>
            </a:fld>
            <a:endParaRPr lang="en-US" sz="1200">
              <a:solidFill>
                <a:srgbClr val="000000"/>
              </a:solidFill>
              <a:latin typeface="Arial" charset="0"/>
              <a:ea typeface="MS PGothic" pitchFamily="34" charset="-128"/>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defTabSz="457200" eaLnBrk="1" hangingPunct="1">
              <a:spcBef>
                <a:spcPct val="0"/>
              </a:spcBef>
            </a:pPr>
            <a:endParaRPr lang="en-US"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B86A7E83-4ADB-41ED-8800-A1CD57AC432D}" type="slidenum">
              <a:rPr lang="en-US" sz="1200">
                <a:solidFill>
                  <a:srgbClr val="000000"/>
                </a:solidFill>
                <a:latin typeface="Arial" charset="0"/>
                <a:ea typeface="MS PGothic" pitchFamily="34" charset="-128"/>
              </a:rPr>
              <a:pPr algn="r" defTabSz="457200"/>
              <a:t>54</a:t>
            </a:fld>
            <a:endParaRPr lang="en-US" sz="1200">
              <a:solidFill>
                <a:srgbClr val="000000"/>
              </a:solidFill>
              <a:latin typeface="Arial" charset="0"/>
              <a:ea typeface="MS PGothic" pitchFamily="34" charset="-128"/>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defTabSz="457200" eaLnBrk="1" hangingPunct="1">
              <a:spcBef>
                <a:spcPct val="0"/>
              </a:spcBef>
            </a:pPr>
            <a:endParaRPr lang="en-US" dirty="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2765A0ED-22E9-4B4E-8603-0D7A9233A48D}" type="slidenum">
              <a:rPr lang="en-US" sz="1200">
                <a:solidFill>
                  <a:srgbClr val="000000"/>
                </a:solidFill>
                <a:latin typeface="Arial" charset="0"/>
                <a:ea typeface="MS PGothic" pitchFamily="34" charset="-128"/>
              </a:rPr>
              <a:pPr algn="r" defTabSz="457200"/>
              <a:t>55</a:t>
            </a:fld>
            <a:endParaRPr lang="en-US" sz="1200">
              <a:solidFill>
                <a:srgbClr val="000000"/>
              </a:solidFill>
              <a:latin typeface="Arial" charset="0"/>
              <a:ea typeface="MS PGothic" pitchFamily="34"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defTabSz="457200" eaLnBrk="1" hangingPunct="1">
              <a:spcBef>
                <a:spcPct val="0"/>
              </a:spcBef>
            </a:pPr>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24313A53-5447-4361-BA0E-E1D35F8F8A77}" type="slidenum">
              <a:rPr lang="en-US" sz="1200">
                <a:solidFill>
                  <a:srgbClr val="000000"/>
                </a:solidFill>
                <a:latin typeface="Arial" charset="0"/>
                <a:ea typeface="MS PGothic" pitchFamily="34" charset="-128"/>
              </a:rPr>
              <a:pPr algn="r" defTabSz="457200"/>
              <a:t>56</a:t>
            </a:fld>
            <a:endParaRPr lang="en-US" sz="1200">
              <a:solidFill>
                <a:srgbClr val="000000"/>
              </a:solidFill>
              <a:latin typeface="Arial" charset="0"/>
              <a:ea typeface="MS PGothic" pitchFamily="34" charset="-128"/>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defTabSz="457200" eaLnBrk="1" hangingPunct="1">
              <a:spcBef>
                <a:spcPct val="0"/>
              </a:spcBef>
            </a:pPr>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A67E649C-5EF9-46F6-BE2B-16D155335DCA}" type="slidenum">
              <a:rPr lang="en-US" sz="1200">
                <a:solidFill>
                  <a:srgbClr val="000000"/>
                </a:solidFill>
                <a:latin typeface="Arial" charset="0"/>
                <a:ea typeface="MS PGothic" pitchFamily="34" charset="-128"/>
              </a:rPr>
              <a:pPr algn="r" defTabSz="457200"/>
              <a:t>57</a:t>
            </a:fld>
            <a:endParaRPr lang="en-US" sz="1200">
              <a:solidFill>
                <a:srgbClr val="000000"/>
              </a:solidFill>
              <a:latin typeface="Arial" charset="0"/>
              <a:ea typeface="MS PGothic" pitchFamily="34" charset="-128"/>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defTabSz="457200" eaLnBrk="1" hangingPunct="1">
              <a:spcBef>
                <a:spcPct val="0"/>
              </a:spcBef>
            </a:pPr>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FFD1F91E-08F9-4585-8553-D33675773599}" type="slidenum">
              <a:rPr lang="en-US" sz="1200">
                <a:solidFill>
                  <a:srgbClr val="000000"/>
                </a:solidFill>
                <a:latin typeface="Arial" charset="0"/>
                <a:ea typeface="MS PGothic" pitchFamily="34" charset="-128"/>
              </a:rPr>
              <a:pPr algn="r" defTabSz="457200"/>
              <a:t>58</a:t>
            </a:fld>
            <a:endParaRPr lang="en-US" sz="1200">
              <a:solidFill>
                <a:srgbClr val="000000"/>
              </a:solidFill>
              <a:latin typeface="Arial" charset="0"/>
              <a:ea typeface="MS PGothic" pitchFamily="34"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defTabSz="457200" eaLnBrk="1" hangingPunct="1">
              <a:spcBef>
                <a:spcPct val="0"/>
              </a:spcBef>
            </a:pPr>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A207D6AC-8E26-4B28-BE02-9AF4292B6447}" type="slidenum">
              <a:rPr lang="en-US" sz="1200">
                <a:solidFill>
                  <a:srgbClr val="000000"/>
                </a:solidFill>
                <a:latin typeface="Arial" charset="0"/>
                <a:ea typeface="MS PGothic" pitchFamily="34" charset="-128"/>
              </a:rPr>
              <a:pPr algn="r" defTabSz="457200"/>
              <a:t>59</a:t>
            </a:fld>
            <a:endParaRPr lang="en-US" sz="1200">
              <a:solidFill>
                <a:srgbClr val="000000"/>
              </a:solidFill>
              <a:latin typeface="Arial" charset="0"/>
              <a:ea typeface="MS PGothic" pitchFamily="34"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defTabSz="457200" eaLnBrk="1" hangingPunct="1">
              <a:spcBef>
                <a:spcPct val="0"/>
              </a:spcBef>
            </a:pPr>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971343" y="8829429"/>
            <a:ext cx="3037840" cy="464820"/>
          </a:xfrm>
          <a:prstGeom prst="rect">
            <a:avLst/>
          </a:prstGeom>
          <a:noFill/>
          <a:ln w="9525">
            <a:noFill/>
            <a:miter lim="800000"/>
            <a:headEnd/>
            <a:tailEnd/>
          </a:ln>
        </p:spPr>
        <p:txBody>
          <a:bodyPr anchor="b"/>
          <a:lstStyle/>
          <a:p>
            <a:pPr algn="r" defTabSz="457200"/>
            <a:fld id="{04992A86-5C43-4B28-87F3-6A58ABF04ECB}" type="slidenum">
              <a:rPr lang="en-US" sz="1200">
                <a:solidFill>
                  <a:srgbClr val="000000"/>
                </a:solidFill>
                <a:latin typeface="Arial" charset="0"/>
                <a:ea typeface="MS PGothic" pitchFamily="34" charset="-128"/>
              </a:rPr>
              <a:pPr algn="r" defTabSz="457200"/>
              <a:t>60</a:t>
            </a:fld>
            <a:endParaRPr lang="en-US" sz="1200">
              <a:solidFill>
                <a:srgbClr val="000000"/>
              </a:solidFill>
              <a:latin typeface="Arial" charset="0"/>
              <a:ea typeface="MS PGothic" pitchFamily="34" charset="-128"/>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defTabSz="457200" eaLnBrk="1" hangingPunct="1">
              <a:spcBef>
                <a:spcPct val="0"/>
              </a:spcBef>
            </a:pPr>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4A5C3-7F39-4379-A83C-60645B8E7121}" type="slidenum">
              <a:rPr lang="en-US"/>
              <a:pPr/>
              <a:t>61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4A5C3-7F39-4379-A83C-60645B8E7121}" type="slidenum">
              <a:rPr lang="en-US"/>
              <a:pPr/>
              <a:t>6</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A3B65-8CB7-44FF-898D-377B1A06AE88}" type="slidenum">
              <a:rPr lang="en-US" smtClean="0"/>
              <a:pPr/>
              <a:t>8</a:t>
            </a:fld>
            <a:endParaRPr lang="en-US"/>
          </a:p>
        </p:txBody>
      </p:sp>
    </p:spTree>
    <p:extLst>
      <p:ext uri="{BB962C8B-B14F-4D97-AF65-F5344CB8AC3E}">
        <p14:creationId xmlns:p14="http://schemas.microsoft.com/office/powerpoint/2010/main" val="404219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History</a:t>
            </a:r>
            <a:r>
              <a:rPr lang="en-US" baseline="0" dirty="0" smtClean="0"/>
              <a:t> ref with reference to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Author’s certificate #24040, priority 4 August 1930 </a:t>
            </a:r>
            <a:r>
              <a:rPr lang="en-US" baseline="0" dirty="0" smtClean="0"/>
              <a:t>: </a:t>
            </a:r>
          </a:p>
          <a:p>
            <a:r>
              <a:rPr lang="en-US" baseline="0" dirty="0" smtClean="0"/>
              <a:t>http://arxiv.org/ftp/physics/papers/0601/0601159.pdf</a:t>
            </a:r>
            <a:endParaRPr lang="en-US" dirty="0"/>
          </a:p>
        </p:txBody>
      </p:sp>
      <p:sp>
        <p:nvSpPr>
          <p:cNvPr id="4" name="Slide Number Placeholder 3"/>
          <p:cNvSpPr>
            <a:spLocks noGrp="1"/>
          </p:cNvSpPr>
          <p:nvPr>
            <p:ph type="sldNum" sz="quarter" idx="10"/>
          </p:nvPr>
        </p:nvSpPr>
        <p:spPr/>
        <p:txBody>
          <a:bodyPr/>
          <a:lstStyle/>
          <a:p>
            <a:fld id="{5FAA3B65-8CB7-44FF-898D-377B1A06AE88}" type="slidenum">
              <a:rPr lang="en-US" smtClean="0"/>
              <a:pPr/>
              <a:t>9</a:t>
            </a:fld>
            <a:endParaRPr lang="en-US"/>
          </a:p>
        </p:txBody>
      </p:sp>
    </p:spTree>
    <p:extLst>
      <p:ext uri="{BB962C8B-B14F-4D97-AF65-F5344CB8AC3E}">
        <p14:creationId xmlns:p14="http://schemas.microsoft.com/office/powerpoint/2010/main" val="3992697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550FD5-53B8-4200-8ED2-F14E46B2842C}" type="slidenum">
              <a:rPr lang="en-US"/>
              <a:pPr/>
              <a:t>14</a:t>
            </a:fld>
            <a:endParaRPr lang="en-US"/>
          </a:p>
        </p:txBody>
      </p:sp>
      <p:sp>
        <p:nvSpPr>
          <p:cNvPr id="71682" name="Rectangle 2"/>
          <p:cNvSpPr>
            <a:spLocks noGrp="1" noRot="1" noChangeAspect="1" noChangeArrowheads="1" noTextEdit="1"/>
          </p:cNvSpPr>
          <p:nvPr>
            <p:ph type="sldImg"/>
          </p:nvPr>
        </p:nvSpPr>
        <p:spPr>
          <a:xfrm>
            <a:off x="1169988" y="687388"/>
            <a:ext cx="4686300" cy="3514725"/>
          </a:xfrm>
          <a:ln/>
        </p:spPr>
      </p:sp>
      <p:sp>
        <p:nvSpPr>
          <p:cNvPr id="71683" name="Rectangle 3"/>
          <p:cNvSpPr>
            <a:spLocks noGrp="1" noChangeArrowheads="1"/>
          </p:cNvSpPr>
          <p:nvPr>
            <p:ph type="body" idx="1"/>
          </p:nvPr>
        </p:nvSpPr>
        <p:spPr>
          <a:xfrm>
            <a:off x="916871" y="4431930"/>
            <a:ext cx="5189643" cy="4201134"/>
          </a:xfrm>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841993-12BC-4650-BAC1-70FE65464D08}" type="slidenum">
              <a:rPr lang="en-US" smtClean="0"/>
              <a:pPr/>
              <a:t>15</a:t>
            </a:fld>
            <a:endParaRPr lang="en-US"/>
          </a:p>
        </p:txBody>
      </p:sp>
    </p:spTree>
    <p:extLst>
      <p:ext uri="{BB962C8B-B14F-4D97-AF65-F5344CB8AC3E}">
        <p14:creationId xmlns:p14="http://schemas.microsoft.com/office/powerpoint/2010/main" val="33011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841993-12BC-4650-BAC1-70FE65464D08}" type="slidenum">
              <a:rPr lang="en-US" smtClean="0"/>
              <a:pPr/>
              <a:t>16</a:t>
            </a:fld>
            <a:endParaRPr lang="en-US"/>
          </a:p>
        </p:txBody>
      </p:sp>
    </p:spTree>
    <p:extLst>
      <p:ext uri="{BB962C8B-B14F-4D97-AF65-F5344CB8AC3E}">
        <p14:creationId xmlns:p14="http://schemas.microsoft.com/office/powerpoint/2010/main" val="2774633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841993-12BC-4650-BAC1-70FE65464D08}" type="slidenum">
              <a:rPr lang="en-US" smtClean="0"/>
              <a:pPr/>
              <a:t>17</a:t>
            </a:fld>
            <a:endParaRPr lang="en-US"/>
          </a:p>
        </p:txBody>
      </p:sp>
    </p:spTree>
    <p:extLst>
      <p:ext uri="{BB962C8B-B14F-4D97-AF65-F5344CB8AC3E}">
        <p14:creationId xmlns:p14="http://schemas.microsoft.com/office/powerpoint/2010/main" val="2888803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A6A141-B2C6-45EF-AD08-9772DD3C5788}" type="slidenum">
              <a:rPr lang="en-US"/>
              <a:pPr/>
              <a:t>‹#›</a:t>
            </a:fld>
            <a:endParaRPr lang="en-US"/>
          </a:p>
        </p:txBody>
      </p:sp>
    </p:spTree>
    <p:extLst>
      <p:ext uri="{BB962C8B-B14F-4D97-AF65-F5344CB8AC3E}">
        <p14:creationId xmlns:p14="http://schemas.microsoft.com/office/powerpoint/2010/main" val="286288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8EA65-0985-4332-805F-8297D70A8BF1}" type="slidenum">
              <a:rPr lang="en-US"/>
              <a:pPr/>
              <a:t>‹#›</a:t>
            </a:fld>
            <a:endParaRPr lang="en-US"/>
          </a:p>
        </p:txBody>
      </p:sp>
    </p:spTree>
    <p:extLst>
      <p:ext uri="{BB962C8B-B14F-4D97-AF65-F5344CB8AC3E}">
        <p14:creationId xmlns:p14="http://schemas.microsoft.com/office/powerpoint/2010/main" val="233857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E3707F-1E59-46E2-AEA4-7FE53AD59224}" type="slidenum">
              <a:rPr lang="en-US"/>
              <a:pPr/>
              <a:t>‹#›</a:t>
            </a:fld>
            <a:endParaRPr lang="en-US"/>
          </a:p>
        </p:txBody>
      </p:sp>
    </p:spTree>
    <p:extLst>
      <p:ext uri="{BB962C8B-B14F-4D97-AF65-F5344CB8AC3E}">
        <p14:creationId xmlns:p14="http://schemas.microsoft.com/office/powerpoint/2010/main" val="176337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0F3539C-D1DA-4707-9D75-0E3BD06096A2}" type="slidenum">
              <a:rPr lang="en-US"/>
              <a:pPr/>
              <a:t>‹#›</a:t>
            </a:fld>
            <a:endParaRPr lang="en-US"/>
          </a:p>
        </p:txBody>
      </p:sp>
    </p:spTree>
    <p:extLst>
      <p:ext uri="{BB962C8B-B14F-4D97-AF65-F5344CB8AC3E}">
        <p14:creationId xmlns:p14="http://schemas.microsoft.com/office/powerpoint/2010/main" val="2750200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24B65C7-C04F-4A0F-A238-1054D08CBBDB}" type="slidenum">
              <a:rPr lang="en-US"/>
              <a:pPr/>
              <a:t>‹#›</a:t>
            </a:fld>
            <a:endParaRPr lang="en-US"/>
          </a:p>
        </p:txBody>
      </p:sp>
    </p:spTree>
    <p:extLst>
      <p:ext uri="{BB962C8B-B14F-4D97-AF65-F5344CB8AC3E}">
        <p14:creationId xmlns:p14="http://schemas.microsoft.com/office/powerpoint/2010/main" val="371481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4DF917C5-3858-452B-99E8-42F7FC0FBE15}" type="slidenum">
              <a:rPr lang="en-US"/>
              <a:pPr/>
              <a:t>‹#›</a:t>
            </a:fld>
            <a:endParaRPr lang="en-US"/>
          </a:p>
        </p:txBody>
      </p:sp>
    </p:spTree>
    <p:extLst>
      <p:ext uri="{BB962C8B-B14F-4D97-AF65-F5344CB8AC3E}">
        <p14:creationId xmlns:p14="http://schemas.microsoft.com/office/powerpoint/2010/main" val="3606562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DFD21EBE-BBC9-4253-A4EC-36907223CD13}" type="slidenum">
              <a:rPr lang="en-US"/>
              <a:pPr/>
              <a:t>‹#›</a:t>
            </a:fld>
            <a:endParaRPr lang="en-US"/>
          </a:p>
        </p:txBody>
      </p:sp>
    </p:spTree>
    <p:extLst>
      <p:ext uri="{BB962C8B-B14F-4D97-AF65-F5344CB8AC3E}">
        <p14:creationId xmlns:p14="http://schemas.microsoft.com/office/powerpoint/2010/main" val="730100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C68F7C9-771B-46C1-939D-07D400EF1F54}" type="slidenum">
              <a:rPr lang="en-US"/>
              <a:pPr/>
              <a:t>‹#›</a:t>
            </a:fld>
            <a:endParaRPr lang="en-US"/>
          </a:p>
        </p:txBody>
      </p:sp>
    </p:spTree>
    <p:extLst>
      <p:ext uri="{BB962C8B-B14F-4D97-AF65-F5344CB8AC3E}">
        <p14:creationId xmlns:p14="http://schemas.microsoft.com/office/powerpoint/2010/main" val="2710241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2B360B0-15D3-4ED4-A7F0-E0EAE0000FC4}" type="slidenum">
              <a:rPr lang="en-US"/>
              <a:pPr/>
              <a:t>‹#›</a:t>
            </a:fld>
            <a:endParaRPr lang="en-US"/>
          </a:p>
        </p:txBody>
      </p:sp>
    </p:spTree>
    <p:extLst>
      <p:ext uri="{BB962C8B-B14F-4D97-AF65-F5344CB8AC3E}">
        <p14:creationId xmlns:p14="http://schemas.microsoft.com/office/powerpoint/2010/main" val="167691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E34CC2-76ED-4BC1-B0B5-F5B6C10E7BBB}" type="slidenum">
              <a:rPr lang="en-US"/>
              <a:pPr/>
              <a:t>‹#›</a:t>
            </a:fld>
            <a:endParaRPr lang="en-US"/>
          </a:p>
        </p:txBody>
      </p:sp>
    </p:spTree>
    <p:extLst>
      <p:ext uri="{BB962C8B-B14F-4D97-AF65-F5344CB8AC3E}">
        <p14:creationId xmlns:p14="http://schemas.microsoft.com/office/powerpoint/2010/main" val="219085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88425D-0640-4651-AAA6-C49C664EBDD7}" type="slidenum">
              <a:rPr lang="en-US"/>
              <a:pPr/>
              <a:t>‹#›</a:t>
            </a:fld>
            <a:endParaRPr lang="en-US"/>
          </a:p>
        </p:txBody>
      </p:sp>
    </p:spTree>
    <p:extLst>
      <p:ext uri="{BB962C8B-B14F-4D97-AF65-F5344CB8AC3E}">
        <p14:creationId xmlns:p14="http://schemas.microsoft.com/office/powerpoint/2010/main" val="174143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247E61-2244-4C8A-8D73-94D4D19CB980}" type="slidenum">
              <a:rPr lang="en-US"/>
              <a:pPr/>
              <a:t>‹#›</a:t>
            </a:fld>
            <a:endParaRPr lang="en-US"/>
          </a:p>
        </p:txBody>
      </p:sp>
    </p:spTree>
    <p:extLst>
      <p:ext uri="{BB962C8B-B14F-4D97-AF65-F5344CB8AC3E}">
        <p14:creationId xmlns:p14="http://schemas.microsoft.com/office/powerpoint/2010/main" val="2513514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E100C78-75A3-432E-99D9-04499F5E5B80}" type="slidenum">
              <a:rPr lang="en-US"/>
              <a:pPr/>
              <a:t>‹#›</a:t>
            </a:fld>
            <a:endParaRPr lang="en-US"/>
          </a:p>
        </p:txBody>
      </p:sp>
    </p:spTree>
    <p:extLst>
      <p:ext uri="{BB962C8B-B14F-4D97-AF65-F5344CB8AC3E}">
        <p14:creationId xmlns:p14="http://schemas.microsoft.com/office/powerpoint/2010/main" val="343523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6B614CF-B233-4D0E-A706-59CD60BD8D14}" type="slidenum">
              <a:rPr lang="en-US"/>
              <a:pPr/>
              <a:t>‹#›</a:t>
            </a:fld>
            <a:endParaRPr lang="en-US"/>
          </a:p>
        </p:txBody>
      </p:sp>
    </p:spTree>
    <p:extLst>
      <p:ext uri="{BB962C8B-B14F-4D97-AF65-F5344CB8AC3E}">
        <p14:creationId xmlns:p14="http://schemas.microsoft.com/office/powerpoint/2010/main" val="31244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1D28B62-C605-43BB-9C90-5B052DADDDE3}" type="slidenum">
              <a:rPr lang="en-US"/>
              <a:pPr/>
              <a:t>‹#›</a:t>
            </a:fld>
            <a:endParaRPr lang="en-US"/>
          </a:p>
        </p:txBody>
      </p:sp>
    </p:spTree>
    <p:extLst>
      <p:ext uri="{BB962C8B-B14F-4D97-AF65-F5344CB8AC3E}">
        <p14:creationId xmlns:p14="http://schemas.microsoft.com/office/powerpoint/2010/main" val="4287720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015103E-7566-4217-9009-0228C8507EF3}" type="slidenum">
              <a:rPr lang="en-US"/>
              <a:pPr/>
              <a:t>‹#›</a:t>
            </a:fld>
            <a:endParaRPr lang="en-US"/>
          </a:p>
        </p:txBody>
      </p:sp>
    </p:spTree>
    <p:extLst>
      <p:ext uri="{BB962C8B-B14F-4D97-AF65-F5344CB8AC3E}">
        <p14:creationId xmlns:p14="http://schemas.microsoft.com/office/powerpoint/2010/main" val="235899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8999CB0-166F-409C-86AF-B31F6DAB9A14}" type="slidenum">
              <a:rPr lang="en-US"/>
              <a:pPr/>
              <a:t>‹#›</a:t>
            </a:fld>
            <a:endParaRPr lang="en-US"/>
          </a:p>
        </p:txBody>
      </p:sp>
    </p:spTree>
    <p:extLst>
      <p:ext uri="{BB962C8B-B14F-4D97-AF65-F5344CB8AC3E}">
        <p14:creationId xmlns:p14="http://schemas.microsoft.com/office/powerpoint/2010/main" val="187088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1EFD30C-1C09-4814-86B1-716D502844D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8.wmf"/><Relationship Id="rId11" Type="http://schemas.openxmlformats.org/officeDocument/2006/relationships/hyperlink" Target="http://d0server1.fnal.gov/projects/scifi/pictures/lo-res/VLPC_Closeup.jpg" TargetMode="External"/><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5.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wmf"/><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8.wmf"/><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wmf"/><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oleObject" Target="../embeddings/oleObject4.bin"/><Relationship Id="rId3" Type="http://schemas.openxmlformats.org/officeDocument/2006/relationships/notesSlide" Target="../notesSlides/notesSlide9.xml"/><Relationship Id="rId7" Type="http://schemas.openxmlformats.org/officeDocument/2006/relationships/oleObject" Target="../embeddings/oleObject2.bin"/><Relationship Id="rId12" Type="http://schemas.openxmlformats.org/officeDocument/2006/relationships/image" Target="../media/image50.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4.wmf"/><Relationship Id="rId11" Type="http://schemas.openxmlformats.org/officeDocument/2006/relationships/image" Target="../media/image49.jpeg"/><Relationship Id="rId5" Type="http://schemas.openxmlformats.org/officeDocument/2006/relationships/oleObject" Target="../embeddings/oleObject1.bin"/><Relationship Id="rId10" Type="http://schemas.openxmlformats.org/officeDocument/2006/relationships/image" Target="../media/image46.wmf"/><Relationship Id="rId4" Type="http://schemas.openxmlformats.org/officeDocument/2006/relationships/image" Target="../media/image48.jpeg"/><Relationship Id="rId9" Type="http://schemas.openxmlformats.org/officeDocument/2006/relationships/oleObject" Target="../embeddings/oleObject3.bin"/><Relationship Id="rId14" Type="http://schemas.openxmlformats.org/officeDocument/2006/relationships/image" Target="../media/image47.wmf"/></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4.wmf"/></Relationships>
</file>

<file path=ppt/slides/_rels/slide2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ideo" Target="file:///C:\Documents%20and%20Settings\migdall\Desktop\PDC%20Movie%20Goodfast(640x480).avi"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Documents%20and%20Settings\migdall\Desktop\Photo,%20spect,%20nike%20Moviecrp.avi" TargetMode="External"/><Relationship Id="rId1" Type="http://schemas.openxmlformats.org/officeDocument/2006/relationships/video" Target="NULL" TargetMode="External"/><Relationship Id="rId5" Type="http://schemas.openxmlformats.org/officeDocument/2006/relationships/image" Target="../media/image62.wmf"/><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6.wmf"/></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images.google.com/imgres?imgurl=http://images.jupiterimages.com/common/detail/36/35/22403536.jpg&amp;imgrefurl=http://boards.cityofheroes.com/printthread.php?Cat=&amp;Board=Dev&amp;main=5865814&amp;type=thread&amp;h=250&amp;w=165&amp;sz=8&amp;hl=en&amp;start=7&amp;tbnid=TwMy2OVaiK0TLM:&amp;tbnh=111&amp;tbnw=73&amp;prev=/images?q=briefcase+chained&amp;svnum=10&amp;hl=en&amp;lr=" TargetMode="Externa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hyperlink" Target="http://images.google.com/imgres?imgurl=http://www.digitaldeliftp.com/Images/dick_tracy_code_book.gif&amp;imgrefurl=http://www.digitaldeliftp.com/FTPSite/ftp_terms_conds_donation.html&amp;h=474&amp;w=240&amp;sz=79&amp;hl=en&amp;start=7&amp;tbnid=NYVZ45sP80YHLM:&amp;tbnh=129&amp;tbnw=65&amp;prev=/images?q=code+book&amp;svnum=10&amp;hl=en&amp;l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0.jpeg"/><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9.png"/><Relationship Id="rId5" Type="http://schemas.openxmlformats.org/officeDocument/2006/relationships/oleObject" Target="../embeddings/oleObject6.bin"/><Relationship Id="rId4" Type="http://schemas.openxmlformats.org/officeDocument/2006/relationships/image" Target="../media/image71.png"/><Relationship Id="rId9"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14.xml"/><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vmlDrawing" Target="../drawings/vmlDrawing5.vml"/><Relationship Id="rId6" Type="http://schemas.openxmlformats.org/officeDocument/2006/relationships/image" Target="../media/image84.wmf"/><Relationship Id="rId5" Type="http://schemas.openxmlformats.org/officeDocument/2006/relationships/oleObject" Target="../embeddings/oleObject8.bin"/><Relationship Id="rId4"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slideLayout" Target="../slideLayouts/slideLayout7.xml"/><Relationship Id="rId4" Type="http://schemas.openxmlformats.org/officeDocument/2006/relationships/image" Target="../media/image89.wmf"/></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92.wmf"/><Relationship Id="rId4" Type="http://schemas.openxmlformats.org/officeDocument/2006/relationships/oleObject" Target="../embeddings/oleObject9.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94.wmf"/></Relationships>
</file>

<file path=ppt/slides/_rels/slide4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05.wmf"/><Relationship Id="rId4" Type="http://schemas.openxmlformats.org/officeDocument/2006/relationships/oleObject" Target="../embeddings/oleObject1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05.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3.bin"/><Relationship Id="rId5" Type="http://schemas.openxmlformats.org/officeDocument/2006/relationships/image" Target="../media/image106.wmf"/><Relationship Id="rId4" Type="http://schemas.openxmlformats.org/officeDocument/2006/relationships/oleObject" Target="../embeddings/oleObject12.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06.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image" Target="../media/image107.wmf"/><Relationship Id="rId4" Type="http://schemas.openxmlformats.org/officeDocument/2006/relationships/oleObject" Target="../embeddings/oleObject14.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7.bin"/><Relationship Id="rId5" Type="http://schemas.openxmlformats.org/officeDocument/2006/relationships/image" Target="../media/image108.wmf"/><Relationship Id="rId4" Type="http://schemas.openxmlformats.org/officeDocument/2006/relationships/oleObject" Target="../embeddings/oleObject16.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9.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9.bin"/><Relationship Id="rId5" Type="http://schemas.openxmlformats.org/officeDocument/2006/relationships/image" Target="../media/image108.wmf"/><Relationship Id="rId4" Type="http://schemas.openxmlformats.org/officeDocument/2006/relationships/oleObject" Target="../embeddings/oleObject18.bin"/></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hyperlink" Target="http://en.wikipedia.org/wiki/Philosophy" TargetMode="External"/><Relationship Id="rId13" Type="http://schemas.openxmlformats.org/officeDocument/2006/relationships/hyperlink" Target="http://en.wikipedia.org/wiki/Entity" TargetMode="External"/><Relationship Id="rId18" Type="http://schemas.openxmlformats.org/officeDocument/2006/relationships/hyperlink" Target="http://en.wikipedia.org/wiki/Greece" TargetMode="External"/><Relationship Id="rId3" Type="http://schemas.openxmlformats.org/officeDocument/2006/relationships/hyperlink" Target="http://en.wikipedia.org/wiki/Nominative" TargetMode="External"/><Relationship Id="rId21" Type="http://schemas.openxmlformats.org/officeDocument/2006/relationships/hyperlink" Target="http://en.wikipedia.org/wiki/Heraclitus" TargetMode="External"/><Relationship Id="rId7" Type="http://schemas.openxmlformats.org/officeDocument/2006/relationships/hyperlink" Target="http://en.wikipedia.org/wiki/Reality" TargetMode="External"/><Relationship Id="rId12" Type="http://schemas.openxmlformats.org/officeDocument/2006/relationships/hyperlink" Target="http://en.wikipedia.org/wiki/Category_of_being" TargetMode="External"/><Relationship Id="rId17" Type="http://schemas.openxmlformats.org/officeDocument/2006/relationships/hyperlink" Target="http://en.wikipedia.org/wiki/Object" TargetMode="External"/><Relationship Id="rId25" Type="http://schemas.openxmlformats.org/officeDocument/2006/relationships/image" Target="../media/image123.png"/><Relationship Id="rId2" Type="http://schemas.openxmlformats.org/officeDocument/2006/relationships/hyperlink" Target="http://en.wikipedia.org/wiki/Greek_language" TargetMode="External"/><Relationship Id="rId16" Type="http://schemas.openxmlformats.org/officeDocument/2006/relationships/hyperlink" Target="http://en.wikipedia.org/wiki/Category_of_being#Properties" TargetMode="External"/><Relationship Id="rId20" Type="http://schemas.openxmlformats.org/officeDocument/2006/relationships/hyperlink" Target="http://en.wikipedia.org/wiki/Parmenides" TargetMode="External"/><Relationship Id="rId1" Type="http://schemas.openxmlformats.org/officeDocument/2006/relationships/slideLayout" Target="../slideLayouts/slideLayout2.xml"/><Relationship Id="rId6" Type="http://schemas.openxmlformats.org/officeDocument/2006/relationships/hyperlink" Target="http://en.wikipedia.org/wiki/-logy" TargetMode="External"/><Relationship Id="rId11" Type="http://schemas.openxmlformats.org/officeDocument/2006/relationships/hyperlink" Target="http://en.wikipedia.org/wiki/Metaphysics" TargetMode="External"/><Relationship Id="rId24" Type="http://schemas.openxmlformats.org/officeDocument/2006/relationships/image" Target="../media/image122.jpeg"/><Relationship Id="rId5" Type="http://schemas.openxmlformats.org/officeDocument/2006/relationships/hyperlink" Target="http://en.wikipedia.org/wiki/Participle" TargetMode="External"/><Relationship Id="rId15" Type="http://schemas.openxmlformats.org/officeDocument/2006/relationships/hyperlink" Target="http://en.wikipedia.org/wiki/Philosophers" TargetMode="External"/><Relationship Id="rId23" Type="http://schemas.openxmlformats.org/officeDocument/2006/relationships/image" Target="../media/image121.png"/><Relationship Id="rId10" Type="http://schemas.openxmlformats.org/officeDocument/2006/relationships/hyperlink" Target="http://en.wikipedia.org/wiki/Existence" TargetMode="External"/><Relationship Id="rId19" Type="http://schemas.openxmlformats.org/officeDocument/2006/relationships/hyperlink" Target="http://en.wikipedia.org/wiki/Socrates" TargetMode="External"/><Relationship Id="rId4" Type="http://schemas.openxmlformats.org/officeDocument/2006/relationships/hyperlink" Target="http://en.wikipedia.org/wiki/Genitive" TargetMode="External"/><Relationship Id="rId9" Type="http://schemas.openxmlformats.org/officeDocument/2006/relationships/hyperlink" Target="http://en.wikipedia.org/wiki/Being" TargetMode="External"/><Relationship Id="rId14" Type="http://schemas.openxmlformats.org/officeDocument/2006/relationships/hyperlink" Target="http://en.wikipedia.org/wiki/Type_theory" TargetMode="External"/><Relationship Id="rId22" Type="http://schemas.openxmlformats.org/officeDocument/2006/relationships/hyperlink" Target="http://en.wikipedia.org/wiki/Rea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9.wmf"/><Relationship Id="rId7" Type="http://schemas.openxmlformats.org/officeDocument/2006/relationships/image" Target="../media/image133.wmf"/><Relationship Id="rId2" Type="http://schemas.openxmlformats.org/officeDocument/2006/relationships/image" Target="../media/image128.wmf"/><Relationship Id="rId1" Type="http://schemas.openxmlformats.org/officeDocument/2006/relationships/slideLayout" Target="../slideLayouts/slideLayout7.xml"/><Relationship Id="rId6" Type="http://schemas.openxmlformats.org/officeDocument/2006/relationships/image" Target="../media/image132.wmf"/><Relationship Id="rId5" Type="http://schemas.openxmlformats.org/officeDocument/2006/relationships/image" Target="../media/image131.wmf"/><Relationship Id="rId4" Type="http://schemas.openxmlformats.org/officeDocument/2006/relationships/image" Target="../media/image130.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3799688" y="122187"/>
            <a:ext cx="5582437" cy="1938992"/>
          </a:xfrm>
          <a:prstGeom prst="rect">
            <a:avLst/>
          </a:prstGeom>
          <a:noFill/>
          <a:ln w="9525">
            <a:noFill/>
            <a:miter lim="800000"/>
            <a:headEnd/>
            <a:tailEnd/>
          </a:ln>
          <a:effectLst/>
        </p:spPr>
        <p:txBody>
          <a:bodyPr wrap="square">
            <a:spAutoFit/>
          </a:bodyPr>
          <a:lstStyle/>
          <a:p>
            <a:r>
              <a:rPr lang="en-US" sz="4000" b="1" i="1" dirty="0" smtClean="0">
                <a:solidFill>
                  <a:srgbClr val="800000"/>
                </a:solidFill>
                <a:latin typeface="+mj-lt"/>
              </a:rPr>
              <a:t>Metrology Of </a:t>
            </a:r>
            <a:r>
              <a:rPr lang="en-US" sz="4000" b="1" dirty="0" smtClean="0">
                <a:solidFill>
                  <a:srgbClr val="800000"/>
                </a:solidFill>
                <a:latin typeface="+mj-lt"/>
              </a:rPr>
              <a:t>&amp; </a:t>
            </a:r>
            <a:r>
              <a:rPr lang="en-US" sz="4000" b="1" i="1" dirty="0" smtClean="0">
                <a:solidFill>
                  <a:srgbClr val="800000"/>
                </a:solidFill>
                <a:latin typeface="+mj-lt"/>
              </a:rPr>
              <a:t>Metrology Using </a:t>
            </a:r>
          </a:p>
          <a:p>
            <a:r>
              <a:rPr lang="en-US" sz="4000" b="1" dirty="0" smtClean="0">
                <a:solidFill>
                  <a:srgbClr val="800000"/>
                </a:solidFill>
                <a:latin typeface="+mj-lt"/>
              </a:rPr>
              <a:t>Single-Photon Detectors</a:t>
            </a:r>
            <a:endParaRPr lang="en-US" sz="4000" b="1" dirty="0">
              <a:solidFill>
                <a:srgbClr val="800000"/>
              </a:solidFill>
              <a:latin typeface="+mj-lt"/>
            </a:endParaRPr>
          </a:p>
        </p:txBody>
      </p:sp>
      <p:sp>
        <p:nvSpPr>
          <p:cNvPr id="8" name="Text Box 3"/>
          <p:cNvSpPr txBox="1">
            <a:spLocks noChangeArrowheads="1"/>
          </p:cNvSpPr>
          <p:nvPr/>
        </p:nvSpPr>
        <p:spPr bwMode="auto">
          <a:xfrm>
            <a:off x="1905041" y="5955923"/>
            <a:ext cx="6352125" cy="400110"/>
          </a:xfrm>
          <a:prstGeom prst="rect">
            <a:avLst/>
          </a:prstGeom>
          <a:noFill/>
          <a:ln w="9525">
            <a:noFill/>
            <a:miter lim="800000"/>
            <a:headEnd/>
            <a:tailEnd/>
          </a:ln>
          <a:effectLst/>
        </p:spPr>
        <p:txBody>
          <a:bodyPr wrap="none">
            <a:spAutoFit/>
          </a:bodyPr>
          <a:lstStyle/>
          <a:p>
            <a:pPr algn="ctr"/>
            <a:r>
              <a:rPr lang="en-US" sz="2000" dirty="0" smtClean="0"/>
              <a:t>NIST, </a:t>
            </a:r>
            <a:r>
              <a:rPr lang="en-US" sz="2000" dirty="0" smtClean="0"/>
              <a:t>Boulder, CO </a:t>
            </a:r>
            <a:r>
              <a:rPr lang="en-US" sz="2000" dirty="0" smtClean="0"/>
              <a:t>&amp; </a:t>
            </a:r>
            <a:r>
              <a:rPr lang="en-US" sz="2000" dirty="0" smtClean="0"/>
              <a:t>Gaithersburg, MD &amp; U. Maryland</a:t>
            </a:r>
            <a:endParaRPr lang="en-US" sz="2000" dirty="0" smtClean="0"/>
          </a:p>
        </p:txBody>
      </p:sp>
      <p:pic>
        <p:nvPicPr>
          <p:cNvPr id="9" name="Picture 16"/>
          <p:cNvPicPr>
            <a:picLocks noChangeAspect="1" noChangeArrowheads="1"/>
          </p:cNvPicPr>
          <p:nvPr/>
        </p:nvPicPr>
        <p:blipFill>
          <a:blip r:embed="rId3" cstate="print"/>
          <a:srcRect/>
          <a:stretch>
            <a:fillRect/>
          </a:stretch>
        </p:blipFill>
        <p:spPr bwMode="auto">
          <a:xfrm>
            <a:off x="0" y="5568771"/>
            <a:ext cx="1190625" cy="990600"/>
          </a:xfrm>
          <a:prstGeom prst="rect">
            <a:avLst/>
          </a:prstGeom>
          <a:noFill/>
          <a:ln w="9525">
            <a:noFill/>
            <a:miter lim="800000"/>
            <a:headEnd/>
            <a:tailEnd/>
          </a:ln>
        </p:spPr>
      </p:pic>
      <p:pic>
        <p:nvPicPr>
          <p:cNvPr id="10" name="Picture 14"/>
          <p:cNvPicPr>
            <a:picLocks noChangeAspect="1" noChangeArrowheads="1"/>
          </p:cNvPicPr>
          <p:nvPr/>
        </p:nvPicPr>
        <p:blipFill>
          <a:blip r:embed="rId4" cstate="print"/>
          <a:srcRect/>
          <a:stretch>
            <a:fillRect/>
          </a:stretch>
        </p:blipFill>
        <p:spPr bwMode="auto">
          <a:xfrm>
            <a:off x="0" y="6552663"/>
            <a:ext cx="9286875" cy="314325"/>
          </a:xfrm>
          <a:prstGeom prst="rect">
            <a:avLst/>
          </a:prstGeom>
          <a:noFill/>
          <a:ln w="9525">
            <a:noFill/>
            <a:miter lim="800000"/>
            <a:headEnd/>
            <a:tailEnd/>
          </a:ln>
        </p:spPr>
      </p:pic>
      <p:sp>
        <p:nvSpPr>
          <p:cNvPr id="11" name="Text Box 7"/>
          <p:cNvSpPr txBox="1">
            <a:spLocks noChangeArrowheads="1"/>
          </p:cNvSpPr>
          <p:nvPr/>
        </p:nvSpPr>
        <p:spPr bwMode="auto">
          <a:xfrm>
            <a:off x="2472590" y="6284855"/>
            <a:ext cx="4659225" cy="276999"/>
          </a:xfrm>
          <a:prstGeom prst="rect">
            <a:avLst/>
          </a:prstGeom>
          <a:noFill/>
          <a:ln w="9525">
            <a:noFill/>
            <a:miter lim="800000"/>
            <a:headEnd/>
            <a:tailEnd/>
          </a:ln>
        </p:spPr>
        <p:txBody>
          <a:bodyPr wrap="none">
            <a:spAutoFit/>
          </a:bodyPr>
          <a:lstStyle/>
          <a:p>
            <a:pPr lvl="1" algn="ctr" eaLnBrk="0" hangingPunct="0"/>
            <a:r>
              <a:rPr lang="de-DE" altLang="en-US" sz="1200" dirty="0" smtClean="0">
                <a:latin typeface="Times" pitchFamily="18" charset="0"/>
              </a:rPr>
              <a:t>Rochester Institute of Technology, Rochester, NY , Nov 28, </a:t>
            </a:r>
            <a:r>
              <a:rPr lang="de-DE" altLang="en-US" sz="1200" dirty="0">
                <a:latin typeface="Times" pitchFamily="18" charset="0"/>
              </a:rPr>
              <a:t>2011</a:t>
            </a:r>
          </a:p>
        </p:txBody>
      </p:sp>
      <p:pic>
        <p:nvPicPr>
          <p:cNvPr id="1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10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3"/>
          <p:cNvSpPr>
            <a:spLocks noChangeArrowheads="1"/>
          </p:cNvSpPr>
          <p:nvPr/>
        </p:nvSpPr>
        <p:spPr bwMode="auto">
          <a:xfrm>
            <a:off x="1608756" y="2579048"/>
            <a:ext cx="2113079" cy="3539430"/>
          </a:xfrm>
          <a:prstGeom prst="rect">
            <a:avLst/>
          </a:prstGeom>
          <a:noFill/>
          <a:ln w="9525">
            <a:noFill/>
            <a:miter lim="800000"/>
            <a:headEnd/>
            <a:tailEnd/>
          </a:ln>
        </p:spPr>
        <p:txBody>
          <a:bodyPr wrap="none">
            <a:spAutoFit/>
          </a:bodyPr>
          <a:lstStyle/>
          <a:p>
            <a:r>
              <a:rPr lang="en-US" altLang="en-US" sz="1400" b="1" dirty="0">
                <a:solidFill>
                  <a:schemeClr val="tx1"/>
                </a:solidFill>
              </a:rPr>
              <a:t>Alan </a:t>
            </a:r>
            <a:r>
              <a:rPr lang="en-US" altLang="en-US" sz="1400" b="1" dirty="0" err="1">
                <a:solidFill>
                  <a:schemeClr val="tx1"/>
                </a:solidFill>
              </a:rPr>
              <a:t>Migdall</a:t>
            </a:r>
            <a:endParaRPr lang="en-US" altLang="en-US" sz="1400" b="1" dirty="0">
              <a:solidFill>
                <a:schemeClr val="tx1"/>
              </a:solidFill>
            </a:endParaRPr>
          </a:p>
          <a:p>
            <a:r>
              <a:rPr lang="en-US" sz="1400" b="1" dirty="0">
                <a:solidFill>
                  <a:schemeClr val="tx1"/>
                </a:solidFill>
              </a:rPr>
              <a:t>Sergey </a:t>
            </a:r>
            <a:r>
              <a:rPr lang="en-US" sz="1400" b="1" dirty="0" err="1">
                <a:solidFill>
                  <a:schemeClr val="tx1"/>
                </a:solidFill>
              </a:rPr>
              <a:t>Polyakov</a:t>
            </a:r>
            <a:endParaRPr lang="en-US" sz="1400" b="1" dirty="0">
              <a:solidFill>
                <a:schemeClr val="tx1"/>
              </a:solidFill>
            </a:endParaRPr>
          </a:p>
          <a:p>
            <a:r>
              <a:rPr lang="en-US" sz="1400" b="1" dirty="0">
                <a:solidFill>
                  <a:schemeClr val="tx1"/>
                </a:solidFill>
              </a:rPr>
              <a:t>Jay Fan</a:t>
            </a:r>
          </a:p>
          <a:p>
            <a:r>
              <a:rPr lang="en-US" sz="1400" b="1" dirty="0">
                <a:solidFill>
                  <a:schemeClr val="tx1"/>
                </a:solidFill>
              </a:rPr>
              <a:t>Jun Chen</a:t>
            </a:r>
          </a:p>
          <a:p>
            <a:r>
              <a:rPr lang="en-US" sz="1400" b="1" dirty="0">
                <a:solidFill>
                  <a:schemeClr val="tx1"/>
                </a:solidFill>
              </a:rPr>
              <a:t>Zachary Levine</a:t>
            </a:r>
          </a:p>
          <a:p>
            <a:r>
              <a:rPr lang="en-US" sz="1400" b="1" dirty="0" err="1">
                <a:solidFill>
                  <a:schemeClr val="tx1"/>
                </a:solidFill>
              </a:rPr>
              <a:t>Elohim</a:t>
            </a:r>
            <a:r>
              <a:rPr lang="en-US" sz="1400" b="1" dirty="0">
                <a:solidFill>
                  <a:schemeClr val="tx1"/>
                </a:solidFill>
              </a:rPr>
              <a:t> Becerra</a:t>
            </a:r>
          </a:p>
          <a:p>
            <a:r>
              <a:rPr lang="en-US" sz="1400" b="1" dirty="0">
                <a:solidFill>
                  <a:schemeClr val="tx1"/>
                </a:solidFill>
              </a:rPr>
              <a:t>Elizabeth Goldschmidt</a:t>
            </a:r>
          </a:p>
          <a:p>
            <a:r>
              <a:rPr lang="en-US" sz="1400" b="1" dirty="0" err="1">
                <a:solidFill>
                  <a:schemeClr val="tx1"/>
                </a:solidFill>
              </a:rPr>
              <a:t>Joffrey</a:t>
            </a:r>
            <a:r>
              <a:rPr lang="en-US" sz="1400" b="1" dirty="0">
                <a:solidFill>
                  <a:schemeClr val="tx1"/>
                </a:solidFill>
              </a:rPr>
              <a:t> Peters</a:t>
            </a:r>
          </a:p>
          <a:p>
            <a:r>
              <a:rPr lang="en-US" sz="1400" b="1" dirty="0">
                <a:solidFill>
                  <a:schemeClr val="tx1"/>
                </a:solidFill>
              </a:rPr>
              <a:t>Natalia </a:t>
            </a:r>
            <a:r>
              <a:rPr lang="en-US" sz="1400" b="1" dirty="0" err="1" smtClean="0">
                <a:solidFill>
                  <a:schemeClr val="tx1"/>
                </a:solidFill>
              </a:rPr>
              <a:t>Borjemscaia</a:t>
            </a:r>
            <a:endParaRPr lang="en-US" sz="1400" b="1" dirty="0" smtClean="0">
              <a:solidFill>
                <a:schemeClr val="tx1"/>
              </a:solidFill>
            </a:endParaRPr>
          </a:p>
          <a:p>
            <a:r>
              <a:rPr lang="en-US" sz="1400" b="1" dirty="0" smtClean="0">
                <a:solidFill>
                  <a:schemeClr val="tx1"/>
                </a:solidFill>
              </a:rPr>
              <a:t>Boris </a:t>
            </a:r>
            <a:r>
              <a:rPr lang="en-US" sz="1400" b="1" dirty="0" err="1" smtClean="0">
                <a:solidFill>
                  <a:schemeClr val="tx1"/>
                </a:solidFill>
              </a:rPr>
              <a:t>Glebov</a:t>
            </a:r>
            <a:endParaRPr lang="en-US" sz="1400" b="1" dirty="0">
              <a:solidFill>
                <a:schemeClr val="tx1"/>
              </a:solidFill>
            </a:endParaRPr>
          </a:p>
          <a:p>
            <a:r>
              <a:rPr lang="en-US" sz="1400" b="1" dirty="0">
                <a:solidFill>
                  <a:schemeClr val="tx1"/>
                </a:solidFill>
              </a:rPr>
              <a:t>Bill Phillips</a:t>
            </a:r>
          </a:p>
          <a:p>
            <a:r>
              <a:rPr lang="en-US" sz="1400" b="1" dirty="0">
                <a:solidFill>
                  <a:schemeClr val="tx1"/>
                </a:solidFill>
              </a:rPr>
              <a:t>Paul </a:t>
            </a:r>
            <a:r>
              <a:rPr lang="en-US" sz="1400" b="1" dirty="0" err="1">
                <a:solidFill>
                  <a:schemeClr val="tx1"/>
                </a:solidFill>
              </a:rPr>
              <a:t>Lett</a:t>
            </a:r>
            <a:endParaRPr lang="en-US" sz="1400" b="1" dirty="0">
              <a:solidFill>
                <a:schemeClr val="tx1"/>
              </a:solidFill>
            </a:endParaRPr>
          </a:p>
          <a:p>
            <a:r>
              <a:rPr lang="en-US" sz="1400" b="1" dirty="0">
                <a:solidFill>
                  <a:schemeClr val="tx1"/>
                </a:solidFill>
              </a:rPr>
              <a:t>Alberto Marino</a:t>
            </a:r>
          </a:p>
          <a:p>
            <a:r>
              <a:rPr lang="en-US" sz="1400" b="1" dirty="0">
                <a:solidFill>
                  <a:schemeClr val="tx1"/>
                </a:solidFill>
              </a:rPr>
              <a:t>Glenn Solomon</a:t>
            </a:r>
          </a:p>
          <a:p>
            <a:r>
              <a:rPr lang="en-US" sz="1400" b="1" dirty="0">
                <a:solidFill>
                  <a:schemeClr val="tx1"/>
                </a:solidFill>
              </a:rPr>
              <a:t>Edward Flagg</a:t>
            </a:r>
          </a:p>
          <a:p>
            <a:r>
              <a:rPr lang="en-US" sz="1400" b="1" dirty="0">
                <a:solidFill>
                  <a:schemeClr val="tx1"/>
                </a:solidFill>
              </a:rPr>
              <a:t>Andreas Muller</a:t>
            </a:r>
          </a:p>
        </p:txBody>
      </p:sp>
      <p:sp>
        <p:nvSpPr>
          <p:cNvPr id="14" name="Rectangle 15"/>
          <p:cNvSpPr>
            <a:spLocks noChangeArrowheads="1"/>
          </p:cNvSpPr>
          <p:nvPr/>
        </p:nvSpPr>
        <p:spPr bwMode="auto">
          <a:xfrm>
            <a:off x="4309094" y="2561585"/>
            <a:ext cx="1544012" cy="3323987"/>
          </a:xfrm>
          <a:prstGeom prst="rect">
            <a:avLst/>
          </a:prstGeom>
          <a:noFill/>
          <a:ln w="9525">
            <a:noFill/>
            <a:miter lim="800000"/>
            <a:headEnd/>
            <a:tailEnd/>
          </a:ln>
        </p:spPr>
        <p:txBody>
          <a:bodyPr wrap="none">
            <a:spAutoFit/>
          </a:bodyPr>
          <a:lstStyle/>
          <a:p>
            <a:r>
              <a:rPr lang="en-US" altLang="en-US" sz="1400" b="1" dirty="0" err="1">
                <a:solidFill>
                  <a:schemeClr val="tx1"/>
                </a:solidFill>
              </a:rPr>
              <a:t>Sae</a:t>
            </a:r>
            <a:r>
              <a:rPr lang="en-US" altLang="en-US" sz="1400" b="1" dirty="0">
                <a:solidFill>
                  <a:schemeClr val="tx1"/>
                </a:solidFill>
              </a:rPr>
              <a:t> Woo Nam</a:t>
            </a:r>
          </a:p>
          <a:p>
            <a:r>
              <a:rPr lang="en-US" sz="1400" b="1" dirty="0">
                <a:solidFill>
                  <a:schemeClr val="tx1"/>
                </a:solidFill>
              </a:rPr>
              <a:t>Rich </a:t>
            </a:r>
            <a:r>
              <a:rPr lang="en-US" sz="1400" b="1" dirty="0" err="1">
                <a:solidFill>
                  <a:schemeClr val="tx1"/>
                </a:solidFill>
              </a:rPr>
              <a:t>Mirin</a:t>
            </a:r>
            <a:r>
              <a:rPr lang="en-US" altLang="en-US" sz="1400" b="1" dirty="0">
                <a:solidFill>
                  <a:schemeClr val="tx1"/>
                </a:solidFill>
              </a:rPr>
              <a:t> </a:t>
            </a:r>
          </a:p>
          <a:p>
            <a:r>
              <a:rPr lang="en-US" altLang="en-US" sz="1400" b="1" dirty="0">
                <a:solidFill>
                  <a:schemeClr val="tx1"/>
                </a:solidFill>
              </a:rPr>
              <a:t>Thomas </a:t>
            </a:r>
            <a:r>
              <a:rPr lang="en-US" altLang="en-US" sz="1400" b="1" dirty="0" err="1">
                <a:solidFill>
                  <a:schemeClr val="tx1"/>
                </a:solidFill>
              </a:rPr>
              <a:t>Gerrits</a:t>
            </a:r>
            <a:endParaRPr lang="en-US" altLang="en-US" sz="1400" b="1" dirty="0">
              <a:solidFill>
                <a:schemeClr val="tx1"/>
              </a:solidFill>
            </a:endParaRPr>
          </a:p>
          <a:p>
            <a:r>
              <a:rPr lang="en-US" sz="1400" b="1" dirty="0" err="1">
                <a:solidFill>
                  <a:schemeClr val="tx1"/>
                </a:solidFill>
              </a:rPr>
              <a:t>Shellee</a:t>
            </a:r>
            <a:r>
              <a:rPr lang="en-US" sz="1400" b="1" dirty="0">
                <a:solidFill>
                  <a:schemeClr val="tx1"/>
                </a:solidFill>
              </a:rPr>
              <a:t> Dyer</a:t>
            </a:r>
          </a:p>
          <a:p>
            <a:r>
              <a:rPr lang="en-US" sz="1400" b="1" dirty="0" err="1">
                <a:solidFill>
                  <a:schemeClr val="tx1"/>
                </a:solidFill>
              </a:rPr>
              <a:t>Burm</a:t>
            </a:r>
            <a:r>
              <a:rPr lang="en-US" sz="1400" b="1" dirty="0">
                <a:solidFill>
                  <a:schemeClr val="tx1"/>
                </a:solidFill>
              </a:rPr>
              <a:t> </a:t>
            </a:r>
            <a:r>
              <a:rPr lang="en-US" sz="1400" b="1" dirty="0" err="1">
                <a:solidFill>
                  <a:schemeClr val="tx1"/>
                </a:solidFill>
              </a:rPr>
              <a:t>Baek</a:t>
            </a:r>
            <a:endParaRPr lang="en-US" sz="1400" b="1" dirty="0">
              <a:solidFill>
                <a:schemeClr val="tx1"/>
              </a:solidFill>
            </a:endParaRPr>
          </a:p>
          <a:p>
            <a:r>
              <a:rPr lang="en-US" sz="1400" b="1" dirty="0">
                <a:solidFill>
                  <a:schemeClr val="tx1"/>
                </a:solidFill>
              </a:rPr>
              <a:t>Brice Calkins</a:t>
            </a:r>
          </a:p>
          <a:p>
            <a:r>
              <a:rPr lang="en-US" sz="1400" b="1" dirty="0">
                <a:solidFill>
                  <a:schemeClr val="tx1"/>
                </a:solidFill>
              </a:rPr>
              <a:t>Adriana </a:t>
            </a:r>
            <a:r>
              <a:rPr lang="en-US" sz="1400" b="1" dirty="0" err="1">
                <a:solidFill>
                  <a:schemeClr val="tx1"/>
                </a:solidFill>
              </a:rPr>
              <a:t>Lita</a:t>
            </a:r>
            <a:endParaRPr lang="en-US" sz="1400" b="1" dirty="0">
              <a:solidFill>
                <a:schemeClr val="tx1"/>
              </a:solidFill>
            </a:endParaRPr>
          </a:p>
          <a:p>
            <a:r>
              <a:rPr lang="en-US" sz="1400" b="1" dirty="0">
                <a:solidFill>
                  <a:schemeClr val="tx1"/>
                </a:solidFill>
              </a:rPr>
              <a:t>Jeff Van </a:t>
            </a:r>
            <a:r>
              <a:rPr lang="en-US" sz="1400" b="1" dirty="0" err="1">
                <a:solidFill>
                  <a:schemeClr val="tx1"/>
                </a:solidFill>
              </a:rPr>
              <a:t>Lanen</a:t>
            </a:r>
            <a:endParaRPr lang="en-US" sz="1400" b="1" dirty="0">
              <a:solidFill>
                <a:schemeClr val="tx1"/>
              </a:solidFill>
            </a:endParaRPr>
          </a:p>
          <a:p>
            <a:r>
              <a:rPr lang="en-US" sz="1400" b="1" dirty="0">
                <a:solidFill>
                  <a:schemeClr val="tx1"/>
                </a:solidFill>
              </a:rPr>
              <a:t>Nathan </a:t>
            </a:r>
            <a:r>
              <a:rPr lang="en-US" sz="1400" b="1" dirty="0" err="1">
                <a:solidFill>
                  <a:schemeClr val="tx1"/>
                </a:solidFill>
              </a:rPr>
              <a:t>Thomlin</a:t>
            </a:r>
            <a:endParaRPr lang="en-US" sz="1400" b="1" dirty="0">
              <a:solidFill>
                <a:schemeClr val="tx1"/>
              </a:solidFill>
            </a:endParaRPr>
          </a:p>
          <a:p>
            <a:r>
              <a:rPr lang="en-US" sz="1400" b="1" dirty="0">
                <a:solidFill>
                  <a:schemeClr val="tx1"/>
                </a:solidFill>
              </a:rPr>
              <a:t>John Lehman</a:t>
            </a:r>
          </a:p>
          <a:p>
            <a:r>
              <a:rPr lang="en-US" sz="1400" b="1" dirty="0">
                <a:solidFill>
                  <a:schemeClr val="tx1"/>
                </a:solidFill>
              </a:rPr>
              <a:t>Ming </a:t>
            </a:r>
            <a:r>
              <a:rPr lang="en-US" sz="1400" b="1" dirty="0" err="1">
                <a:solidFill>
                  <a:schemeClr val="tx1"/>
                </a:solidFill>
              </a:rPr>
              <a:t>Ming</a:t>
            </a:r>
            <a:r>
              <a:rPr lang="en-US" sz="1400" b="1" dirty="0">
                <a:solidFill>
                  <a:schemeClr val="tx1"/>
                </a:solidFill>
              </a:rPr>
              <a:t> </a:t>
            </a:r>
            <a:r>
              <a:rPr lang="en-US" sz="1400" b="1" dirty="0" err="1">
                <a:solidFill>
                  <a:schemeClr val="tx1"/>
                </a:solidFill>
              </a:rPr>
              <a:t>Feng</a:t>
            </a:r>
            <a:endParaRPr lang="en-US" sz="1400" b="1" dirty="0">
              <a:solidFill>
                <a:schemeClr val="tx1"/>
              </a:solidFill>
            </a:endParaRPr>
          </a:p>
          <a:p>
            <a:r>
              <a:rPr lang="en-US" sz="1400" b="1" dirty="0">
                <a:solidFill>
                  <a:schemeClr val="tx1"/>
                </a:solidFill>
              </a:rPr>
              <a:t>Anna Fox</a:t>
            </a:r>
          </a:p>
          <a:p>
            <a:r>
              <a:rPr lang="en-US" sz="1400" b="1" dirty="0">
                <a:solidFill>
                  <a:schemeClr val="tx1"/>
                </a:solidFill>
              </a:rPr>
              <a:t>Mary Rowe</a:t>
            </a:r>
          </a:p>
          <a:p>
            <a:r>
              <a:rPr lang="en-US" sz="1400" b="1" dirty="0">
                <a:solidFill>
                  <a:schemeClr val="tx1"/>
                </a:solidFill>
              </a:rPr>
              <a:t>Manny </a:t>
            </a:r>
            <a:r>
              <a:rPr lang="en-US" sz="1400" b="1" dirty="0" err="1">
                <a:solidFill>
                  <a:schemeClr val="tx1"/>
                </a:solidFill>
              </a:rPr>
              <a:t>Knill</a:t>
            </a:r>
            <a:endParaRPr lang="en-US" sz="1400" b="1" dirty="0">
              <a:solidFill>
                <a:schemeClr val="tx1"/>
              </a:solidFill>
            </a:endParaRPr>
          </a:p>
          <a:p>
            <a:r>
              <a:rPr lang="en-US" sz="1400" b="1" dirty="0">
                <a:solidFill>
                  <a:schemeClr val="tx1"/>
                </a:solidFill>
              </a:rPr>
              <a:t>Scott </a:t>
            </a:r>
            <a:r>
              <a:rPr lang="en-US" sz="1400" b="1" dirty="0" err="1">
                <a:solidFill>
                  <a:schemeClr val="tx1"/>
                </a:solidFill>
              </a:rPr>
              <a:t>Glancy</a:t>
            </a:r>
            <a:endParaRPr lang="en-US" sz="1400" b="1" dirty="0">
              <a:solidFill>
                <a:schemeClr val="tx1"/>
              </a:solidFill>
            </a:endParaRPr>
          </a:p>
        </p:txBody>
      </p:sp>
      <p:sp>
        <p:nvSpPr>
          <p:cNvPr id="15" name="Rectangle 15"/>
          <p:cNvSpPr>
            <a:spLocks noChangeArrowheads="1"/>
          </p:cNvSpPr>
          <p:nvPr/>
        </p:nvSpPr>
        <p:spPr bwMode="auto">
          <a:xfrm>
            <a:off x="6328394" y="2510785"/>
            <a:ext cx="2820003" cy="3539430"/>
          </a:xfrm>
          <a:prstGeom prst="rect">
            <a:avLst/>
          </a:prstGeom>
          <a:noFill/>
          <a:ln w="9525">
            <a:noFill/>
            <a:miter lim="800000"/>
            <a:headEnd/>
            <a:tailEnd/>
          </a:ln>
        </p:spPr>
        <p:txBody>
          <a:bodyPr wrap="none">
            <a:spAutoFit/>
          </a:bodyPr>
          <a:lstStyle/>
          <a:p>
            <a:r>
              <a:rPr lang="en-US" sz="1400" b="1" dirty="0">
                <a:solidFill>
                  <a:schemeClr val="tx1"/>
                </a:solidFill>
              </a:rPr>
              <a:t>Josh </a:t>
            </a:r>
            <a:r>
              <a:rPr lang="en-US" sz="1400" b="1" dirty="0" err="1">
                <a:solidFill>
                  <a:schemeClr val="tx1"/>
                </a:solidFill>
              </a:rPr>
              <a:t>Bienfang</a:t>
            </a:r>
            <a:endParaRPr lang="en-US" sz="1400" b="1" dirty="0">
              <a:solidFill>
                <a:schemeClr val="tx1"/>
              </a:solidFill>
            </a:endParaRPr>
          </a:p>
          <a:p>
            <a:r>
              <a:rPr lang="en-US" sz="1400" b="1" dirty="0" err="1">
                <a:solidFill>
                  <a:schemeClr val="tx1"/>
                </a:solidFill>
              </a:rPr>
              <a:t>Allesandro</a:t>
            </a:r>
            <a:r>
              <a:rPr lang="en-US" sz="1400" b="1" dirty="0">
                <a:solidFill>
                  <a:schemeClr val="tx1"/>
                </a:solidFill>
              </a:rPr>
              <a:t> </a:t>
            </a:r>
            <a:r>
              <a:rPr lang="en-US" sz="1400" b="1" dirty="0" err="1">
                <a:solidFill>
                  <a:schemeClr val="tx1"/>
                </a:solidFill>
              </a:rPr>
              <a:t>Restelli</a:t>
            </a:r>
            <a:r>
              <a:rPr lang="en-US" sz="1400" b="1" dirty="0">
                <a:solidFill>
                  <a:schemeClr val="tx1"/>
                </a:solidFill>
              </a:rPr>
              <a:t> </a:t>
            </a:r>
          </a:p>
          <a:p>
            <a:r>
              <a:rPr lang="en-US" sz="1400" b="1" dirty="0" err="1">
                <a:solidFill>
                  <a:schemeClr val="tx1"/>
                </a:solidFill>
              </a:rPr>
              <a:t>Christoph</a:t>
            </a:r>
            <a:r>
              <a:rPr lang="en-US" sz="1400" b="1" dirty="0">
                <a:solidFill>
                  <a:schemeClr val="tx1"/>
                </a:solidFill>
              </a:rPr>
              <a:t> </a:t>
            </a:r>
            <a:r>
              <a:rPr lang="en-US" sz="1400" b="1" dirty="0" err="1">
                <a:solidFill>
                  <a:schemeClr val="tx1"/>
                </a:solidFill>
              </a:rPr>
              <a:t>Wildfeuer</a:t>
            </a:r>
            <a:r>
              <a:rPr lang="en-US" sz="1400" b="1" dirty="0">
                <a:solidFill>
                  <a:schemeClr val="tx1"/>
                </a:solidFill>
              </a:rPr>
              <a:t>, LSU</a:t>
            </a:r>
          </a:p>
          <a:p>
            <a:r>
              <a:rPr lang="en-US" sz="1400" b="1" dirty="0">
                <a:solidFill>
                  <a:schemeClr val="tx1"/>
                </a:solidFill>
              </a:rPr>
              <a:t>Ivo </a:t>
            </a:r>
            <a:r>
              <a:rPr lang="en-US" sz="1400" b="1" dirty="0" err="1">
                <a:solidFill>
                  <a:schemeClr val="tx1"/>
                </a:solidFill>
              </a:rPr>
              <a:t>Degiovanni</a:t>
            </a:r>
            <a:r>
              <a:rPr lang="en-US" sz="1400" b="1" dirty="0">
                <a:solidFill>
                  <a:schemeClr val="tx1"/>
                </a:solidFill>
              </a:rPr>
              <a:t>, INRIM</a:t>
            </a:r>
          </a:p>
          <a:p>
            <a:r>
              <a:rPr lang="en-US" sz="1400" b="1" dirty="0">
                <a:solidFill>
                  <a:schemeClr val="tx1"/>
                </a:solidFill>
              </a:rPr>
              <a:t>Kevin Silverman</a:t>
            </a:r>
          </a:p>
          <a:p>
            <a:r>
              <a:rPr lang="en-US" sz="1400" b="1" dirty="0">
                <a:solidFill>
                  <a:schemeClr val="tx1"/>
                </a:solidFill>
              </a:rPr>
              <a:t>Martin Stevens</a:t>
            </a:r>
          </a:p>
          <a:p>
            <a:r>
              <a:rPr lang="en-US" sz="1400" b="1" dirty="0">
                <a:solidFill>
                  <a:schemeClr val="tx1"/>
                </a:solidFill>
              </a:rPr>
              <a:t>Matthew </a:t>
            </a:r>
            <a:r>
              <a:rPr lang="en-US" sz="1400" b="1" dirty="0" err="1">
                <a:solidFill>
                  <a:schemeClr val="tx1"/>
                </a:solidFill>
              </a:rPr>
              <a:t>Eisaman</a:t>
            </a:r>
            <a:r>
              <a:rPr lang="en-US" sz="1400" b="1" dirty="0">
                <a:solidFill>
                  <a:schemeClr val="tx1"/>
                </a:solidFill>
              </a:rPr>
              <a:t>, </a:t>
            </a:r>
            <a:r>
              <a:rPr lang="en-US" sz="1400" b="1" dirty="0" smtClean="0"/>
              <a:t>Brookhaven</a:t>
            </a:r>
            <a:endParaRPr lang="en-US" sz="1400" b="1" dirty="0">
              <a:solidFill>
                <a:schemeClr val="tx1"/>
              </a:solidFill>
            </a:endParaRPr>
          </a:p>
          <a:p>
            <a:r>
              <a:rPr lang="en-US" sz="1400" b="1" dirty="0">
                <a:solidFill>
                  <a:schemeClr val="tx1"/>
                </a:solidFill>
              </a:rPr>
              <a:t>Alexander Ling, NUS</a:t>
            </a:r>
          </a:p>
          <a:p>
            <a:r>
              <a:rPr lang="en-US" sz="1400" b="1" dirty="0">
                <a:solidFill>
                  <a:schemeClr val="tx1"/>
                </a:solidFill>
              </a:rPr>
              <a:t>Aaron Pearlman, NOAA</a:t>
            </a:r>
          </a:p>
          <a:p>
            <a:r>
              <a:rPr lang="en-US" sz="1400" b="1" dirty="0">
                <a:solidFill>
                  <a:schemeClr val="tx1"/>
                </a:solidFill>
              </a:rPr>
              <a:t>Sarah </a:t>
            </a:r>
            <a:r>
              <a:rPr lang="en-US" sz="1400" b="1" dirty="0" err="1">
                <a:solidFill>
                  <a:schemeClr val="tx1"/>
                </a:solidFill>
              </a:rPr>
              <a:t>Beavan</a:t>
            </a:r>
            <a:r>
              <a:rPr lang="en-US" sz="1400" b="1" dirty="0">
                <a:solidFill>
                  <a:schemeClr val="tx1"/>
                </a:solidFill>
              </a:rPr>
              <a:t>, ANU</a:t>
            </a:r>
          </a:p>
          <a:p>
            <a:r>
              <a:rPr lang="en-US" sz="1400" b="1" dirty="0" err="1">
                <a:solidFill>
                  <a:schemeClr val="tx1"/>
                </a:solidFill>
              </a:rPr>
              <a:t>Valentina</a:t>
            </a:r>
            <a:r>
              <a:rPr lang="en-US" sz="1400" b="1" dirty="0">
                <a:solidFill>
                  <a:schemeClr val="tx1"/>
                </a:solidFill>
              </a:rPr>
              <a:t> </a:t>
            </a:r>
            <a:r>
              <a:rPr lang="en-US" sz="1400" b="1" dirty="0" err="1">
                <a:solidFill>
                  <a:schemeClr val="tx1"/>
                </a:solidFill>
              </a:rPr>
              <a:t>Schettini</a:t>
            </a:r>
            <a:r>
              <a:rPr lang="en-US" sz="1400" b="1" dirty="0">
                <a:solidFill>
                  <a:schemeClr val="tx1"/>
                </a:solidFill>
              </a:rPr>
              <a:t>, MIT</a:t>
            </a:r>
          </a:p>
          <a:p>
            <a:r>
              <a:rPr lang="en-US" sz="1400" b="1" dirty="0">
                <a:solidFill>
                  <a:schemeClr val="tx1"/>
                </a:solidFill>
              </a:rPr>
              <a:t>David </a:t>
            </a:r>
            <a:r>
              <a:rPr lang="en-US" sz="1400" b="1" dirty="0" err="1">
                <a:solidFill>
                  <a:schemeClr val="tx1"/>
                </a:solidFill>
              </a:rPr>
              <a:t>Branning</a:t>
            </a:r>
            <a:r>
              <a:rPr lang="en-US" sz="1400" b="1" dirty="0">
                <a:solidFill>
                  <a:schemeClr val="tx1"/>
                </a:solidFill>
              </a:rPr>
              <a:t>, Trinity Col.</a:t>
            </a:r>
          </a:p>
          <a:p>
            <a:r>
              <a:rPr lang="en-US" sz="1400" b="1" dirty="0">
                <a:solidFill>
                  <a:schemeClr val="tx1"/>
                </a:solidFill>
              </a:rPr>
              <a:t>Michael Ware, BYU</a:t>
            </a:r>
          </a:p>
          <a:p>
            <a:r>
              <a:rPr lang="en-US" sz="1400" b="1" dirty="0">
                <a:solidFill>
                  <a:schemeClr val="tx1"/>
                </a:solidFill>
              </a:rPr>
              <a:t>William Kelly, SJC</a:t>
            </a:r>
          </a:p>
          <a:p>
            <a:r>
              <a:rPr lang="en-US" sz="1400" b="1" dirty="0">
                <a:solidFill>
                  <a:schemeClr val="tx1"/>
                </a:solidFill>
              </a:rPr>
              <a:t>Colin McCormick</a:t>
            </a:r>
          </a:p>
          <a:p>
            <a:r>
              <a:rPr lang="en-US" sz="1400" b="1" dirty="0">
                <a:solidFill>
                  <a:schemeClr val="tx1"/>
                </a:solidFill>
              </a:rPr>
              <a:t>David </a:t>
            </a:r>
            <a:r>
              <a:rPr lang="en-US" sz="1400" b="1" dirty="0" err="1">
                <a:solidFill>
                  <a:schemeClr val="tx1"/>
                </a:solidFill>
              </a:rPr>
              <a:t>Papoular</a:t>
            </a:r>
            <a:r>
              <a:rPr lang="en-US" sz="1400" b="1" dirty="0">
                <a:solidFill>
                  <a:schemeClr val="tx1"/>
                </a:solidFill>
              </a:rPr>
              <a:t>, ENS</a:t>
            </a:r>
          </a:p>
        </p:txBody>
      </p:sp>
    </p:spTree>
    <p:extLst>
      <p:ext uri="{BB962C8B-B14F-4D97-AF65-F5344CB8AC3E}">
        <p14:creationId xmlns:p14="http://schemas.microsoft.com/office/powerpoint/2010/main" val="368100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169863"/>
            <a:ext cx="8686800" cy="1143000"/>
          </a:xfrm>
        </p:spPr>
        <p:txBody>
          <a:bodyPr/>
          <a:lstStyle/>
          <a:p>
            <a:r>
              <a:rPr lang="en-US" dirty="0" smtClean="0"/>
              <a:t>Single-Photon Avalanche Photodiode</a:t>
            </a:r>
            <a:endParaRPr lang="en-US" dirty="0"/>
          </a:p>
        </p:txBody>
      </p:sp>
      <p:pic>
        <p:nvPicPr>
          <p:cNvPr id="440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7825" y="4960330"/>
            <a:ext cx="310515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942975" y="1969666"/>
            <a:ext cx="2368336" cy="2393325"/>
            <a:chOff x="957412" y="2481770"/>
            <a:chExt cx="1810420" cy="1829523"/>
          </a:xfrm>
        </p:grpSpPr>
        <p:grpSp>
          <p:nvGrpSpPr>
            <p:cNvPr id="4" name="Group 3"/>
            <p:cNvGrpSpPr/>
            <p:nvPr/>
          </p:nvGrpSpPr>
          <p:grpSpPr>
            <a:xfrm>
              <a:off x="1711385" y="2802821"/>
              <a:ext cx="494706" cy="1508472"/>
              <a:chOff x="7925394" y="923925"/>
              <a:chExt cx="894756" cy="2728316"/>
            </a:xfrm>
          </p:grpSpPr>
          <p:grpSp>
            <p:nvGrpSpPr>
              <p:cNvPr id="5" name="Group 4"/>
              <p:cNvGrpSpPr/>
              <p:nvPr/>
            </p:nvGrpSpPr>
            <p:grpSpPr>
              <a:xfrm>
                <a:off x="8091488" y="1528763"/>
                <a:ext cx="619125" cy="409575"/>
                <a:chOff x="8077200" y="1419225"/>
                <a:chExt cx="619125" cy="409575"/>
              </a:xfrm>
            </p:grpSpPr>
            <p:sp>
              <p:nvSpPr>
                <p:cNvPr id="24" name="Isosceles Triangle 23"/>
                <p:cNvSpPr/>
                <p:nvPr/>
              </p:nvSpPr>
              <p:spPr>
                <a:xfrm>
                  <a:off x="8077200" y="1428750"/>
                  <a:ext cx="619125" cy="40005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8077200" y="1419225"/>
                  <a:ext cx="6191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Oval 5"/>
              <p:cNvSpPr/>
              <p:nvPr/>
            </p:nvSpPr>
            <p:spPr>
              <a:xfrm>
                <a:off x="7981950" y="1314450"/>
                <a:ext cx="8382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8229599" y="2528888"/>
                <a:ext cx="371475" cy="619123"/>
                <a:chOff x="8629650" y="2605089"/>
                <a:chExt cx="371475" cy="619123"/>
              </a:xfrm>
            </p:grpSpPr>
            <p:grpSp>
              <p:nvGrpSpPr>
                <p:cNvPr id="15" name="Group 14"/>
                <p:cNvGrpSpPr/>
                <p:nvPr/>
              </p:nvGrpSpPr>
              <p:grpSpPr>
                <a:xfrm>
                  <a:off x="8629650" y="2657475"/>
                  <a:ext cx="371475" cy="209550"/>
                  <a:chOff x="8629650" y="2447925"/>
                  <a:chExt cx="371475" cy="209550"/>
                </a:xfrm>
              </p:grpSpPr>
              <p:cxnSp>
                <p:nvCxnSpPr>
                  <p:cNvPr id="22" name="Straight Connector 21"/>
                  <p:cNvCxnSpPr/>
                  <p:nvPr/>
                </p:nvCxnSpPr>
                <p:spPr>
                  <a:xfrm>
                    <a:off x="8629650" y="2447925"/>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629650" y="2552700"/>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629650" y="2867025"/>
                  <a:ext cx="371475" cy="209550"/>
                  <a:chOff x="8629650" y="2447925"/>
                  <a:chExt cx="371475" cy="209550"/>
                </a:xfrm>
              </p:grpSpPr>
              <p:cxnSp>
                <p:nvCxnSpPr>
                  <p:cNvPr id="20" name="Straight Connector 19"/>
                  <p:cNvCxnSpPr/>
                  <p:nvPr/>
                </p:nvCxnSpPr>
                <p:spPr>
                  <a:xfrm>
                    <a:off x="8629650" y="2447925"/>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629650" y="2552700"/>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8629650" y="3067050"/>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815387" y="3171826"/>
                  <a:ext cx="185738" cy="523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634413" y="2605089"/>
                  <a:ext cx="185738" cy="523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a:off x="8415337" y="923925"/>
                <a:ext cx="0" cy="6072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401050" y="1938337"/>
                <a:ext cx="0" cy="6072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10575" y="3148011"/>
                <a:ext cx="0" cy="303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181974" y="3452216"/>
                <a:ext cx="4851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305800" y="3547466"/>
                <a:ext cx="2666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382001" y="3652241"/>
                <a:ext cx="133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925394" y="923925"/>
                <a:ext cx="4851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1358690" y="2481770"/>
              <a:ext cx="574196" cy="369332"/>
            </a:xfrm>
            <a:prstGeom prst="rect">
              <a:avLst/>
            </a:prstGeom>
            <a:noFill/>
          </p:spPr>
          <p:txBody>
            <a:bodyPr wrap="none" rtlCol="0">
              <a:spAutoFit/>
            </a:bodyPr>
            <a:lstStyle/>
            <a:p>
              <a:r>
                <a:rPr lang="en-US" i="1" dirty="0" err="1" smtClean="0">
                  <a:latin typeface="+mj-lt"/>
                </a:rPr>
                <a:t>V</a:t>
              </a:r>
              <a:r>
                <a:rPr lang="en-US" baseline="-25000" dirty="0" err="1" smtClean="0">
                  <a:latin typeface="+mj-lt"/>
                </a:rPr>
                <a:t>bias</a:t>
              </a:r>
              <a:endParaRPr lang="en-US" baseline="-25000" dirty="0">
                <a:latin typeface="+mj-lt"/>
              </a:endParaRPr>
            </a:p>
          </p:txBody>
        </p:sp>
        <p:sp>
          <p:nvSpPr>
            <p:cNvPr id="27" name="TextBox 26"/>
            <p:cNvSpPr txBox="1"/>
            <p:nvPr/>
          </p:nvSpPr>
          <p:spPr>
            <a:xfrm>
              <a:off x="2121501" y="2782176"/>
              <a:ext cx="646331" cy="369332"/>
            </a:xfrm>
            <a:prstGeom prst="rect">
              <a:avLst/>
            </a:prstGeom>
            <a:noFill/>
          </p:spPr>
          <p:txBody>
            <a:bodyPr wrap="none" rtlCol="0">
              <a:spAutoFit/>
            </a:bodyPr>
            <a:lstStyle/>
            <a:p>
              <a:r>
                <a:rPr lang="en-US" dirty="0" smtClean="0">
                  <a:latin typeface="+mj-lt"/>
                </a:rPr>
                <a:t>APD</a:t>
              </a:r>
              <a:endParaRPr lang="en-US" baseline="-25000" dirty="0">
                <a:latin typeface="+mj-lt"/>
              </a:endParaRPr>
            </a:p>
          </p:txBody>
        </p:sp>
        <p:sp>
          <p:nvSpPr>
            <p:cNvPr id="28" name="TextBox 27"/>
            <p:cNvSpPr txBox="1"/>
            <p:nvPr/>
          </p:nvSpPr>
          <p:spPr>
            <a:xfrm>
              <a:off x="2163179" y="3690197"/>
              <a:ext cx="604653" cy="369332"/>
            </a:xfrm>
            <a:prstGeom prst="rect">
              <a:avLst/>
            </a:prstGeom>
            <a:noFill/>
          </p:spPr>
          <p:txBody>
            <a:bodyPr wrap="none" rtlCol="0">
              <a:spAutoFit/>
            </a:bodyPr>
            <a:lstStyle/>
            <a:p>
              <a:r>
                <a:rPr lang="en-US" i="1" dirty="0" err="1" smtClean="0">
                  <a:latin typeface="+mj-lt"/>
                </a:rPr>
                <a:t>R</a:t>
              </a:r>
              <a:r>
                <a:rPr lang="en-US" baseline="-25000" dirty="0" err="1" smtClean="0">
                  <a:latin typeface="+mj-lt"/>
                </a:rPr>
                <a:t>load</a:t>
              </a:r>
              <a:endParaRPr lang="en-US" baseline="-25000" dirty="0">
                <a:latin typeface="+mj-lt"/>
              </a:endParaRPr>
            </a:p>
          </p:txBody>
        </p:sp>
        <p:sp>
          <p:nvSpPr>
            <p:cNvPr id="29" name="Freeform 28"/>
            <p:cNvSpPr/>
            <p:nvPr/>
          </p:nvSpPr>
          <p:spPr>
            <a:xfrm rot="747535">
              <a:off x="957412" y="2976803"/>
              <a:ext cx="771525" cy="240124"/>
            </a:xfrm>
            <a:custGeom>
              <a:avLst/>
              <a:gdLst>
                <a:gd name="connsiteX0" fmla="*/ 0 w 771525"/>
                <a:gd name="connsiteY0" fmla="*/ 242118 h 480247"/>
                <a:gd name="connsiteX1" fmla="*/ 95250 w 771525"/>
                <a:gd name="connsiteY1" fmla="*/ 251643 h 480247"/>
                <a:gd name="connsiteX2" fmla="*/ 180975 w 771525"/>
                <a:gd name="connsiteY2" fmla="*/ 3993 h 480247"/>
                <a:gd name="connsiteX3" fmla="*/ 219075 w 771525"/>
                <a:gd name="connsiteY3" fmla="*/ 480243 h 480247"/>
                <a:gd name="connsiteX4" fmla="*/ 295275 w 771525"/>
                <a:gd name="connsiteY4" fmla="*/ 13518 h 480247"/>
                <a:gd name="connsiteX5" fmla="*/ 342900 w 771525"/>
                <a:gd name="connsiteY5" fmla="*/ 470718 h 480247"/>
                <a:gd name="connsiteX6" fmla="*/ 419100 w 771525"/>
                <a:gd name="connsiteY6" fmla="*/ 3993 h 480247"/>
                <a:gd name="connsiteX7" fmla="*/ 476250 w 771525"/>
                <a:gd name="connsiteY7" fmla="*/ 470718 h 480247"/>
                <a:gd name="connsiteX8" fmla="*/ 533400 w 771525"/>
                <a:gd name="connsiteY8" fmla="*/ 3993 h 480247"/>
                <a:gd name="connsiteX9" fmla="*/ 590550 w 771525"/>
                <a:gd name="connsiteY9" fmla="*/ 270693 h 480247"/>
                <a:gd name="connsiteX10" fmla="*/ 733425 w 771525"/>
                <a:gd name="connsiteY10" fmla="*/ 289743 h 480247"/>
                <a:gd name="connsiteX11" fmla="*/ 771525 w 771525"/>
                <a:gd name="connsiteY11" fmla="*/ 299268 h 48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1525" h="480247">
                  <a:moveTo>
                    <a:pt x="0" y="242118"/>
                  </a:moveTo>
                  <a:cubicBezTo>
                    <a:pt x="32544" y="266724"/>
                    <a:pt x="65088" y="291331"/>
                    <a:pt x="95250" y="251643"/>
                  </a:cubicBezTo>
                  <a:cubicBezTo>
                    <a:pt x="125413" y="211955"/>
                    <a:pt x="160338" y="-34107"/>
                    <a:pt x="180975" y="3993"/>
                  </a:cubicBezTo>
                  <a:cubicBezTo>
                    <a:pt x="201612" y="42093"/>
                    <a:pt x="200025" y="478656"/>
                    <a:pt x="219075" y="480243"/>
                  </a:cubicBezTo>
                  <a:cubicBezTo>
                    <a:pt x="238125" y="481830"/>
                    <a:pt x="274638" y="15105"/>
                    <a:pt x="295275" y="13518"/>
                  </a:cubicBezTo>
                  <a:cubicBezTo>
                    <a:pt x="315912" y="11931"/>
                    <a:pt x="322263" y="472305"/>
                    <a:pt x="342900" y="470718"/>
                  </a:cubicBezTo>
                  <a:cubicBezTo>
                    <a:pt x="363537" y="469131"/>
                    <a:pt x="396875" y="3993"/>
                    <a:pt x="419100" y="3993"/>
                  </a:cubicBezTo>
                  <a:cubicBezTo>
                    <a:pt x="441325" y="3993"/>
                    <a:pt x="457200" y="470718"/>
                    <a:pt x="476250" y="470718"/>
                  </a:cubicBezTo>
                  <a:cubicBezTo>
                    <a:pt x="495300" y="470718"/>
                    <a:pt x="514350" y="37330"/>
                    <a:pt x="533400" y="3993"/>
                  </a:cubicBezTo>
                  <a:cubicBezTo>
                    <a:pt x="552450" y="-29345"/>
                    <a:pt x="557213" y="223068"/>
                    <a:pt x="590550" y="270693"/>
                  </a:cubicBezTo>
                  <a:cubicBezTo>
                    <a:pt x="623888" y="318318"/>
                    <a:pt x="703263" y="284981"/>
                    <a:pt x="733425" y="289743"/>
                  </a:cubicBezTo>
                  <a:cubicBezTo>
                    <a:pt x="763588" y="294506"/>
                    <a:pt x="767556" y="296887"/>
                    <a:pt x="771525" y="299268"/>
                  </a:cubicBezTo>
                </a:path>
              </a:pathLst>
            </a:custGeom>
            <a:noFill/>
            <a:ln>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H="1">
              <a:off x="1982272" y="3543860"/>
              <a:ext cx="436693" cy="0"/>
            </a:xfrm>
            <a:prstGeom prst="line">
              <a:avLst/>
            </a:prstGeom>
            <a:ln w="28575">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cxnSp>
      </p:grpSp>
      <p:pic>
        <p:nvPicPr>
          <p:cNvPr id="440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272" y="4033647"/>
            <a:ext cx="4182502" cy="239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0" descr="Period quench board Rev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631" t="30675" r="22908" b="54188"/>
          <a:stretch/>
        </p:blipFill>
        <p:spPr bwMode="auto">
          <a:xfrm>
            <a:off x="6286500" y="1565992"/>
            <a:ext cx="2762250" cy="181272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055429" y="6428309"/>
            <a:ext cx="797013" cy="400110"/>
          </a:xfrm>
          <a:prstGeom prst="rect">
            <a:avLst/>
          </a:prstGeom>
          <a:noFill/>
        </p:spPr>
        <p:txBody>
          <a:bodyPr wrap="none" rtlCol="0">
            <a:spAutoFit/>
          </a:bodyPr>
          <a:lstStyle/>
          <a:p>
            <a:r>
              <a:rPr lang="en-US" sz="2000" dirty="0" smtClean="0">
                <a:latin typeface="+mj-lt"/>
              </a:rPr>
              <a:t>1960s</a:t>
            </a:r>
            <a:endParaRPr lang="en-US" sz="2000" dirty="0">
              <a:latin typeface="+mj-lt"/>
            </a:endParaRPr>
          </a:p>
        </p:txBody>
      </p:sp>
    </p:spTree>
    <p:extLst>
      <p:ext uri="{BB962C8B-B14F-4D97-AF65-F5344CB8AC3E}">
        <p14:creationId xmlns:p14="http://schemas.microsoft.com/office/powerpoint/2010/main" val="2465967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22507"/>
            <a:ext cx="8972550" cy="1143000"/>
          </a:xfrm>
        </p:spPr>
        <p:txBody>
          <a:bodyPr/>
          <a:lstStyle/>
          <a:p>
            <a:r>
              <a:rPr lang="en-US" dirty="0" smtClean="0"/>
              <a:t>Fundamental Limit</a:t>
            </a:r>
            <a:br>
              <a:rPr lang="en-US" dirty="0" smtClean="0"/>
            </a:br>
            <a:r>
              <a:rPr lang="en-US" sz="3200" dirty="0" smtClean="0"/>
              <a:t>How </a:t>
            </a:r>
            <a:r>
              <a:rPr lang="en-US" sz="3200" dirty="0" smtClean="0"/>
              <a:t>much gain to do you need?</a:t>
            </a:r>
            <a:br>
              <a:rPr lang="en-US" sz="3200" dirty="0" smtClean="0"/>
            </a:br>
            <a:r>
              <a:rPr lang="en-US" sz="3200" dirty="0" smtClean="0"/>
              <a:t>How </a:t>
            </a:r>
            <a:r>
              <a:rPr lang="en-US" sz="3200" dirty="0" smtClean="0"/>
              <a:t>small </a:t>
            </a:r>
            <a:r>
              <a:rPr lang="en-US" sz="3200" dirty="0" smtClean="0"/>
              <a:t>an electrical pulse can you reliably sense?</a:t>
            </a:r>
            <a:endParaRPr lang="en-US" sz="3200" dirty="0"/>
          </a:p>
        </p:txBody>
      </p:sp>
      <p:sp>
        <p:nvSpPr>
          <p:cNvPr id="3" name="Content Placeholder 2"/>
          <p:cNvSpPr>
            <a:spLocks noGrp="1"/>
          </p:cNvSpPr>
          <p:nvPr>
            <p:ph idx="1"/>
          </p:nvPr>
        </p:nvSpPr>
        <p:spPr>
          <a:xfrm>
            <a:off x="457200" y="1804050"/>
            <a:ext cx="8582025" cy="2910826"/>
          </a:xfrm>
        </p:spPr>
        <p:txBody>
          <a:bodyPr/>
          <a:lstStyle/>
          <a:p>
            <a:r>
              <a:rPr lang="en-US" sz="2800" dirty="0" smtClean="0"/>
              <a:t>Assume:</a:t>
            </a:r>
          </a:p>
          <a:p>
            <a:pPr lvl="1"/>
            <a:r>
              <a:rPr lang="en-US" sz="2400" dirty="0" smtClean="0"/>
              <a:t>Detector capacitance </a:t>
            </a:r>
            <a:r>
              <a:rPr lang="en-US" sz="2400" dirty="0">
                <a:latin typeface="Symbol" pitchFamily="18" charset="2"/>
              </a:rPr>
              <a:t>» </a:t>
            </a:r>
            <a:r>
              <a:rPr lang="en-US" sz="2400" dirty="0" smtClean="0"/>
              <a:t>1 pF</a:t>
            </a:r>
          </a:p>
          <a:p>
            <a:pPr lvl="1"/>
            <a:r>
              <a:rPr lang="en-US" sz="2400" dirty="0" smtClean="0"/>
              <a:t>Detection Bandwidth </a:t>
            </a:r>
            <a:r>
              <a:rPr lang="en-US" sz="2400" dirty="0">
                <a:latin typeface="Symbol" pitchFamily="18" charset="2"/>
              </a:rPr>
              <a:t>» </a:t>
            </a:r>
            <a:r>
              <a:rPr lang="en-US" sz="2400" dirty="0" smtClean="0"/>
              <a:t>10 GHz</a:t>
            </a:r>
          </a:p>
          <a:p>
            <a:pPr marL="0" indent="0">
              <a:buNone/>
            </a:pPr>
            <a:r>
              <a:rPr lang="en-US" sz="2800" dirty="0" smtClean="0">
                <a:sym typeface="Wingdings" pitchFamily="2" charset="2"/>
              </a:rPr>
              <a:t>	 </a:t>
            </a:r>
            <a:r>
              <a:rPr lang="en-US" sz="2800" i="1" dirty="0" err="1" smtClean="0"/>
              <a:t>R</a:t>
            </a:r>
            <a:r>
              <a:rPr lang="en-US" sz="2800" baseline="-25000" dirty="0" err="1" smtClean="0"/>
              <a:t>load</a:t>
            </a:r>
            <a:r>
              <a:rPr lang="en-US" sz="2800" i="1" dirty="0" err="1" smtClean="0"/>
              <a:t>C</a:t>
            </a:r>
            <a:r>
              <a:rPr lang="en-US" sz="2800" baseline="-25000" dirty="0" err="1" smtClean="0"/>
              <a:t>Det</a:t>
            </a:r>
            <a:r>
              <a:rPr lang="en-US" sz="2800" dirty="0" smtClean="0"/>
              <a:t> </a:t>
            </a:r>
            <a:r>
              <a:rPr lang="en-US" sz="2800" dirty="0">
                <a:latin typeface="Symbol" pitchFamily="18" charset="2"/>
              </a:rPr>
              <a:t>» </a:t>
            </a:r>
            <a:r>
              <a:rPr lang="en-US" sz="2800" dirty="0" smtClean="0"/>
              <a:t>100 </a:t>
            </a:r>
            <a:r>
              <a:rPr lang="en-US" sz="2800" dirty="0" err="1" smtClean="0"/>
              <a:t>ps</a:t>
            </a:r>
            <a:r>
              <a:rPr lang="en-US" sz="2800" dirty="0" smtClean="0"/>
              <a:t>   </a:t>
            </a:r>
            <a:r>
              <a:rPr lang="en-US" sz="2800" dirty="0" smtClean="0">
                <a:sym typeface="Wingdings" pitchFamily="2" charset="2"/>
              </a:rPr>
              <a:t>  </a:t>
            </a:r>
            <a:r>
              <a:rPr lang="en-US" sz="2800" i="1" dirty="0" err="1" smtClean="0"/>
              <a:t>R</a:t>
            </a:r>
            <a:r>
              <a:rPr lang="en-US" sz="2800" baseline="-25000" dirty="0" err="1" smtClean="0"/>
              <a:t>load</a:t>
            </a:r>
            <a:r>
              <a:rPr lang="en-US" sz="2800" dirty="0" smtClean="0"/>
              <a:t> </a:t>
            </a:r>
            <a:r>
              <a:rPr lang="en-US" sz="2800" dirty="0">
                <a:latin typeface="Symbol" pitchFamily="18" charset="2"/>
              </a:rPr>
              <a:t>» </a:t>
            </a:r>
            <a:r>
              <a:rPr lang="en-US" sz="2800" dirty="0" smtClean="0"/>
              <a:t>100 </a:t>
            </a:r>
            <a:r>
              <a:rPr lang="en-US" sz="2800" dirty="0" smtClean="0">
                <a:latin typeface="Symbol" pitchFamily="18" charset="2"/>
              </a:rPr>
              <a:t>W</a:t>
            </a:r>
            <a:r>
              <a:rPr lang="en-US" sz="2800" dirty="0" smtClean="0"/>
              <a:t> </a:t>
            </a:r>
          </a:p>
          <a:p>
            <a:pPr marL="0" indent="0">
              <a:buNone/>
            </a:pPr>
            <a:r>
              <a:rPr lang="en-US" sz="2800" dirty="0" smtClean="0">
                <a:sym typeface="Wingdings" pitchFamily="2" charset="2"/>
              </a:rPr>
              <a:t>	</a:t>
            </a:r>
            <a:r>
              <a:rPr lang="en-US" sz="2800" dirty="0">
                <a:sym typeface="Wingdings" pitchFamily="2" charset="2"/>
              </a:rPr>
              <a:t> </a:t>
            </a:r>
            <a:r>
              <a:rPr lang="en-US" sz="2800" dirty="0" smtClean="0">
                <a:sym typeface="Wingdings" pitchFamily="2" charset="2"/>
              </a:rPr>
              <a:t>   </a:t>
            </a:r>
            <a:r>
              <a:rPr lang="en-US" sz="2800" dirty="0" smtClean="0"/>
              <a:t>Johnson noise </a:t>
            </a:r>
          </a:p>
          <a:p>
            <a:pPr marL="0" indent="0">
              <a:buNone/>
            </a:pPr>
            <a:r>
              <a:rPr lang="en-US" sz="2800" dirty="0" smtClean="0"/>
              <a:t>				       </a:t>
            </a:r>
            <a:r>
              <a:rPr lang="en-US" sz="2800" dirty="0" smtClean="0">
                <a:solidFill>
                  <a:srgbClr val="FF0000"/>
                </a:solidFill>
                <a:latin typeface="Symbol" pitchFamily="18" charset="2"/>
              </a:rPr>
              <a:t>»</a:t>
            </a:r>
            <a:r>
              <a:rPr lang="en-US" sz="2800" dirty="0" smtClean="0">
                <a:solidFill>
                  <a:srgbClr val="FF0000"/>
                </a:solidFill>
              </a:rPr>
              <a:t> 0.1mV </a:t>
            </a:r>
            <a:r>
              <a:rPr lang="en-US" sz="2000" dirty="0" smtClean="0"/>
              <a:t>(at </a:t>
            </a:r>
            <a:r>
              <a:rPr lang="en-US" sz="2000" i="1" dirty="0" smtClean="0"/>
              <a:t>R</a:t>
            </a:r>
            <a:r>
              <a:rPr lang="en-US" sz="2000" dirty="0" smtClean="0"/>
              <a:t>=50 </a:t>
            </a:r>
            <a:r>
              <a:rPr lang="en-US" sz="2000" dirty="0" smtClean="0">
                <a:latin typeface="Symbol" pitchFamily="18" charset="2"/>
              </a:rPr>
              <a:t>W, </a:t>
            </a:r>
            <a:r>
              <a:rPr lang="en-US" sz="2000" i="1" dirty="0" smtClean="0">
                <a:latin typeface="Symbol" pitchFamily="18" charset="2"/>
              </a:rPr>
              <a:t>T</a:t>
            </a:r>
            <a:r>
              <a:rPr lang="en-US" sz="2000" dirty="0" smtClean="0">
                <a:latin typeface="Symbol" pitchFamily="18" charset="2"/>
              </a:rPr>
              <a:t>=</a:t>
            </a:r>
            <a:r>
              <a:rPr lang="en-US" sz="2000" dirty="0" smtClean="0"/>
              <a:t>300K) </a:t>
            </a:r>
            <a:endParaRPr lang="en-US" sz="2800" dirty="0" smtClean="0"/>
          </a:p>
        </p:txBody>
      </p:sp>
      <p:pic>
        <p:nvPicPr>
          <p:cNvPr id="4" name="Picture 15" descr="Fast Quenching APD circuit schematic"/>
          <p:cNvPicPr>
            <a:picLocks noChangeAspect="1" noChangeArrowheads="1"/>
          </p:cNvPicPr>
          <p:nvPr/>
        </p:nvPicPr>
        <p:blipFill rotWithShape="1">
          <a:blip r:embed="rId2" cstate="print"/>
          <a:srcRect l="10864" t="25966" r="71777" b="53268"/>
          <a:stretch/>
        </p:blipFill>
        <p:spPr bwMode="auto">
          <a:xfrm rot="20379042">
            <a:off x="9164212" y="1377710"/>
            <a:ext cx="800101" cy="862439"/>
          </a:xfrm>
          <a:prstGeom prst="rect">
            <a:avLst/>
          </a:prstGeom>
          <a:noFill/>
          <a:ln w="9525">
            <a:noFill/>
            <a:miter lim="800000"/>
            <a:headEnd/>
            <a:tailEnd/>
          </a:ln>
        </p:spPr>
      </p:pic>
      <p:grpSp>
        <p:nvGrpSpPr>
          <p:cNvPr id="42" name="Group 41"/>
          <p:cNvGrpSpPr/>
          <p:nvPr/>
        </p:nvGrpSpPr>
        <p:grpSpPr>
          <a:xfrm>
            <a:off x="8112185" y="2041137"/>
            <a:ext cx="494706" cy="1508472"/>
            <a:chOff x="7925394" y="923925"/>
            <a:chExt cx="894756" cy="2728316"/>
          </a:xfrm>
        </p:grpSpPr>
        <p:grpSp>
          <p:nvGrpSpPr>
            <p:cNvPr id="8" name="Group 7"/>
            <p:cNvGrpSpPr/>
            <p:nvPr/>
          </p:nvGrpSpPr>
          <p:grpSpPr>
            <a:xfrm>
              <a:off x="8091488" y="1528763"/>
              <a:ext cx="619125" cy="409575"/>
              <a:chOff x="8077200" y="1419225"/>
              <a:chExt cx="619125" cy="409575"/>
            </a:xfrm>
          </p:grpSpPr>
          <p:sp>
            <p:nvSpPr>
              <p:cNvPr id="5" name="Isosceles Triangle 4"/>
              <p:cNvSpPr/>
              <p:nvPr/>
            </p:nvSpPr>
            <p:spPr>
              <a:xfrm>
                <a:off x="8077200" y="1428750"/>
                <a:ext cx="619125" cy="40005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077200" y="1419225"/>
                <a:ext cx="6191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7981950" y="1314450"/>
              <a:ext cx="8382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8229599" y="2528888"/>
              <a:ext cx="371475" cy="619123"/>
              <a:chOff x="8629650" y="2605089"/>
              <a:chExt cx="371475" cy="619123"/>
            </a:xfrm>
          </p:grpSpPr>
          <p:grpSp>
            <p:nvGrpSpPr>
              <p:cNvPr id="14" name="Group 13"/>
              <p:cNvGrpSpPr/>
              <p:nvPr/>
            </p:nvGrpSpPr>
            <p:grpSpPr>
              <a:xfrm>
                <a:off x="8629650" y="2657475"/>
                <a:ext cx="371475" cy="209550"/>
                <a:chOff x="8629650" y="2447925"/>
                <a:chExt cx="371475" cy="209550"/>
              </a:xfrm>
            </p:grpSpPr>
            <p:cxnSp>
              <p:nvCxnSpPr>
                <p:cNvPr id="15" name="Straight Connector 14"/>
                <p:cNvCxnSpPr/>
                <p:nvPr/>
              </p:nvCxnSpPr>
              <p:spPr>
                <a:xfrm>
                  <a:off x="8629650" y="2447925"/>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629650" y="2552700"/>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8629650" y="2867025"/>
                <a:ext cx="371475" cy="209550"/>
                <a:chOff x="8629650" y="2447925"/>
                <a:chExt cx="371475" cy="209550"/>
              </a:xfrm>
            </p:grpSpPr>
            <p:cxnSp>
              <p:nvCxnSpPr>
                <p:cNvPr id="21" name="Straight Connector 20"/>
                <p:cNvCxnSpPr/>
                <p:nvPr/>
              </p:nvCxnSpPr>
              <p:spPr>
                <a:xfrm>
                  <a:off x="8629650" y="2447925"/>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629650" y="2552700"/>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8629650" y="3067050"/>
                <a:ext cx="371475" cy="10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815387" y="3171826"/>
                <a:ext cx="185738" cy="523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634413" y="2605089"/>
                <a:ext cx="185738" cy="523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a:off x="8415337" y="923925"/>
              <a:ext cx="0" cy="6072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01050" y="1938337"/>
              <a:ext cx="0" cy="6072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10575" y="3148011"/>
              <a:ext cx="0" cy="303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181974" y="3452216"/>
              <a:ext cx="4851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305800" y="3547466"/>
              <a:ext cx="2666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382001" y="3652241"/>
              <a:ext cx="1333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925394" y="923925"/>
              <a:ext cx="4851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7543800" y="1676400"/>
            <a:ext cx="599844" cy="369332"/>
          </a:xfrm>
          <a:prstGeom prst="rect">
            <a:avLst/>
          </a:prstGeom>
          <a:noFill/>
        </p:spPr>
        <p:txBody>
          <a:bodyPr wrap="none" rtlCol="0">
            <a:spAutoFit/>
          </a:bodyPr>
          <a:lstStyle/>
          <a:p>
            <a:r>
              <a:rPr lang="en-US" dirty="0" err="1" smtClean="0">
                <a:latin typeface="+mj-lt"/>
              </a:rPr>
              <a:t>V</a:t>
            </a:r>
            <a:r>
              <a:rPr lang="en-US" baseline="-25000" dirty="0" err="1" smtClean="0">
                <a:latin typeface="+mj-lt"/>
              </a:rPr>
              <a:t>bias</a:t>
            </a:r>
            <a:endParaRPr lang="en-US" baseline="-25000" dirty="0">
              <a:latin typeface="+mj-lt"/>
            </a:endParaRPr>
          </a:p>
        </p:txBody>
      </p:sp>
      <p:sp>
        <p:nvSpPr>
          <p:cNvPr id="44" name="TextBox 43"/>
          <p:cNvSpPr txBox="1"/>
          <p:nvPr/>
        </p:nvSpPr>
        <p:spPr>
          <a:xfrm>
            <a:off x="8522301" y="2020492"/>
            <a:ext cx="646331" cy="369332"/>
          </a:xfrm>
          <a:prstGeom prst="rect">
            <a:avLst/>
          </a:prstGeom>
          <a:noFill/>
        </p:spPr>
        <p:txBody>
          <a:bodyPr wrap="none" rtlCol="0">
            <a:spAutoFit/>
          </a:bodyPr>
          <a:lstStyle/>
          <a:p>
            <a:r>
              <a:rPr lang="en-US" dirty="0" smtClean="0">
                <a:latin typeface="+mj-lt"/>
              </a:rPr>
              <a:t>APD</a:t>
            </a:r>
            <a:endParaRPr lang="en-US" baseline="-25000" dirty="0">
              <a:latin typeface="+mj-lt"/>
            </a:endParaRPr>
          </a:p>
        </p:txBody>
      </p:sp>
      <p:sp>
        <p:nvSpPr>
          <p:cNvPr id="46" name="TextBox 45"/>
          <p:cNvSpPr txBox="1"/>
          <p:nvPr/>
        </p:nvSpPr>
        <p:spPr>
          <a:xfrm>
            <a:off x="8563979" y="2928513"/>
            <a:ext cx="604653" cy="369332"/>
          </a:xfrm>
          <a:prstGeom prst="rect">
            <a:avLst/>
          </a:prstGeom>
          <a:noFill/>
        </p:spPr>
        <p:txBody>
          <a:bodyPr wrap="none" rtlCol="0">
            <a:spAutoFit/>
          </a:bodyPr>
          <a:lstStyle/>
          <a:p>
            <a:r>
              <a:rPr lang="en-US" dirty="0" err="1" smtClean="0">
                <a:latin typeface="+mj-lt"/>
              </a:rPr>
              <a:t>R</a:t>
            </a:r>
            <a:r>
              <a:rPr lang="en-US" baseline="-25000" dirty="0" err="1" smtClean="0">
                <a:latin typeface="+mj-lt"/>
              </a:rPr>
              <a:t>load</a:t>
            </a:r>
            <a:endParaRPr lang="en-US" baseline="-25000" dirty="0">
              <a:latin typeface="+mj-lt"/>
            </a:endParaRPr>
          </a:p>
        </p:txBody>
      </p:sp>
      <p:sp>
        <p:nvSpPr>
          <p:cNvPr id="31" name="Freeform 30"/>
          <p:cNvSpPr/>
          <p:nvPr/>
        </p:nvSpPr>
        <p:spPr>
          <a:xfrm rot="747535">
            <a:off x="7358212" y="2215119"/>
            <a:ext cx="771525" cy="240124"/>
          </a:xfrm>
          <a:custGeom>
            <a:avLst/>
            <a:gdLst>
              <a:gd name="connsiteX0" fmla="*/ 0 w 771525"/>
              <a:gd name="connsiteY0" fmla="*/ 242118 h 480247"/>
              <a:gd name="connsiteX1" fmla="*/ 95250 w 771525"/>
              <a:gd name="connsiteY1" fmla="*/ 251643 h 480247"/>
              <a:gd name="connsiteX2" fmla="*/ 180975 w 771525"/>
              <a:gd name="connsiteY2" fmla="*/ 3993 h 480247"/>
              <a:gd name="connsiteX3" fmla="*/ 219075 w 771525"/>
              <a:gd name="connsiteY3" fmla="*/ 480243 h 480247"/>
              <a:gd name="connsiteX4" fmla="*/ 295275 w 771525"/>
              <a:gd name="connsiteY4" fmla="*/ 13518 h 480247"/>
              <a:gd name="connsiteX5" fmla="*/ 342900 w 771525"/>
              <a:gd name="connsiteY5" fmla="*/ 470718 h 480247"/>
              <a:gd name="connsiteX6" fmla="*/ 419100 w 771525"/>
              <a:gd name="connsiteY6" fmla="*/ 3993 h 480247"/>
              <a:gd name="connsiteX7" fmla="*/ 476250 w 771525"/>
              <a:gd name="connsiteY7" fmla="*/ 470718 h 480247"/>
              <a:gd name="connsiteX8" fmla="*/ 533400 w 771525"/>
              <a:gd name="connsiteY8" fmla="*/ 3993 h 480247"/>
              <a:gd name="connsiteX9" fmla="*/ 590550 w 771525"/>
              <a:gd name="connsiteY9" fmla="*/ 270693 h 480247"/>
              <a:gd name="connsiteX10" fmla="*/ 733425 w 771525"/>
              <a:gd name="connsiteY10" fmla="*/ 289743 h 480247"/>
              <a:gd name="connsiteX11" fmla="*/ 771525 w 771525"/>
              <a:gd name="connsiteY11" fmla="*/ 299268 h 48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1525" h="480247">
                <a:moveTo>
                  <a:pt x="0" y="242118"/>
                </a:moveTo>
                <a:cubicBezTo>
                  <a:pt x="32544" y="266724"/>
                  <a:pt x="65088" y="291331"/>
                  <a:pt x="95250" y="251643"/>
                </a:cubicBezTo>
                <a:cubicBezTo>
                  <a:pt x="125413" y="211955"/>
                  <a:pt x="160338" y="-34107"/>
                  <a:pt x="180975" y="3993"/>
                </a:cubicBezTo>
                <a:cubicBezTo>
                  <a:pt x="201612" y="42093"/>
                  <a:pt x="200025" y="478656"/>
                  <a:pt x="219075" y="480243"/>
                </a:cubicBezTo>
                <a:cubicBezTo>
                  <a:pt x="238125" y="481830"/>
                  <a:pt x="274638" y="15105"/>
                  <a:pt x="295275" y="13518"/>
                </a:cubicBezTo>
                <a:cubicBezTo>
                  <a:pt x="315912" y="11931"/>
                  <a:pt x="322263" y="472305"/>
                  <a:pt x="342900" y="470718"/>
                </a:cubicBezTo>
                <a:cubicBezTo>
                  <a:pt x="363537" y="469131"/>
                  <a:pt x="396875" y="3993"/>
                  <a:pt x="419100" y="3993"/>
                </a:cubicBezTo>
                <a:cubicBezTo>
                  <a:pt x="441325" y="3993"/>
                  <a:pt x="457200" y="470718"/>
                  <a:pt x="476250" y="470718"/>
                </a:cubicBezTo>
                <a:cubicBezTo>
                  <a:pt x="495300" y="470718"/>
                  <a:pt x="514350" y="37330"/>
                  <a:pt x="533400" y="3993"/>
                </a:cubicBezTo>
                <a:cubicBezTo>
                  <a:pt x="552450" y="-29345"/>
                  <a:pt x="557213" y="223068"/>
                  <a:pt x="590550" y="270693"/>
                </a:cubicBezTo>
                <a:cubicBezTo>
                  <a:pt x="623888" y="318318"/>
                  <a:pt x="703263" y="284981"/>
                  <a:pt x="733425" y="289743"/>
                </a:cubicBezTo>
                <a:cubicBezTo>
                  <a:pt x="763588" y="294506"/>
                  <a:pt x="767556" y="296887"/>
                  <a:pt x="771525" y="299268"/>
                </a:cubicBezTo>
              </a:path>
            </a:pathLst>
          </a:custGeom>
          <a:noFill/>
          <a:ln>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8383072" y="2782176"/>
            <a:ext cx="436693" cy="0"/>
          </a:xfrm>
          <a:prstGeom prst="line">
            <a:avLst/>
          </a:prstGeom>
          <a:ln w="28575">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94297" y="6550223"/>
            <a:ext cx="1080745" cy="307777"/>
          </a:xfrm>
          <a:prstGeom prst="rect">
            <a:avLst/>
          </a:prstGeom>
          <a:noFill/>
        </p:spPr>
        <p:txBody>
          <a:bodyPr wrap="none" rtlCol="0">
            <a:spAutoFit/>
          </a:bodyPr>
          <a:lstStyle/>
          <a:p>
            <a:r>
              <a:rPr lang="en-US" sz="1400" dirty="0" smtClean="0"/>
              <a:t>J. </a:t>
            </a:r>
            <a:r>
              <a:rPr lang="en-US" sz="1400" dirty="0" err="1" smtClean="0"/>
              <a:t>Bienfang</a:t>
            </a:r>
            <a:endParaRPr lang="en-US" sz="1400" dirty="0"/>
          </a:p>
        </p:txBody>
      </p:sp>
      <p:cxnSp>
        <p:nvCxnSpPr>
          <p:cNvPr id="26" name="Straight Connector 25"/>
          <p:cNvCxnSpPr/>
          <p:nvPr/>
        </p:nvCxnSpPr>
        <p:spPr>
          <a:xfrm flipH="1">
            <a:off x="5724525" y="4075058"/>
            <a:ext cx="1122685" cy="87367"/>
          </a:xfrm>
          <a:prstGeom prst="line">
            <a:avLst/>
          </a:prstGeom>
        </p:spPr>
        <p:style>
          <a:lnRef idx="1">
            <a:schemeClr val="accent1"/>
          </a:lnRef>
          <a:fillRef idx="0">
            <a:schemeClr val="accent1"/>
          </a:fillRef>
          <a:effectRef idx="0">
            <a:schemeClr val="accent1"/>
          </a:effectRef>
          <a:fontRef idx="minor">
            <a:schemeClr val="tx1"/>
          </a:fontRef>
        </p:style>
      </p:cxnSp>
      <p:grpSp>
        <p:nvGrpSpPr>
          <p:cNvPr id="439297" name="Group 439296"/>
          <p:cNvGrpSpPr/>
          <p:nvPr/>
        </p:nvGrpSpPr>
        <p:grpSpPr>
          <a:xfrm>
            <a:off x="4331778" y="3732158"/>
            <a:ext cx="2515432" cy="523220"/>
            <a:chOff x="4331778" y="4075058"/>
            <a:chExt cx="2515432" cy="523220"/>
          </a:xfrm>
        </p:grpSpPr>
        <p:sp>
          <p:nvSpPr>
            <p:cNvPr id="19" name="TextBox 18"/>
            <p:cNvSpPr txBox="1"/>
            <p:nvPr/>
          </p:nvSpPr>
          <p:spPr>
            <a:xfrm>
              <a:off x="4331778" y="4075058"/>
              <a:ext cx="2515432" cy="523220"/>
            </a:xfrm>
            <a:prstGeom prst="rect">
              <a:avLst/>
            </a:prstGeom>
            <a:noFill/>
          </p:spPr>
          <p:txBody>
            <a:bodyPr wrap="none" rtlCol="0">
              <a:spAutoFit/>
            </a:bodyPr>
            <a:lstStyle/>
            <a:p>
              <a:r>
                <a:rPr lang="en-US" sz="2800" b="1" i="1" dirty="0" err="1" smtClean="0">
                  <a:latin typeface="+mj-lt"/>
                </a:rPr>
                <a:t>V</a:t>
              </a:r>
              <a:r>
                <a:rPr lang="en-US" sz="2800" b="1" baseline="-25000" dirty="0" err="1" smtClean="0">
                  <a:latin typeface="+mj-lt"/>
                </a:rPr>
                <a:t>n</a:t>
              </a:r>
              <a:r>
                <a:rPr lang="en-US" sz="2800" b="1" baseline="-25000" dirty="0" smtClean="0">
                  <a:latin typeface="+mj-lt"/>
                </a:rPr>
                <a:t> </a:t>
              </a:r>
              <a:r>
                <a:rPr lang="en-US" sz="2800" b="1" dirty="0" smtClean="0">
                  <a:latin typeface="+mj-lt"/>
                </a:rPr>
                <a:t>=</a:t>
              </a:r>
              <a:r>
                <a:rPr lang="en-US" sz="2800" dirty="0" smtClean="0">
                  <a:latin typeface="+mj-lt"/>
                </a:rPr>
                <a:t> </a:t>
              </a:r>
              <a:r>
                <a:rPr lang="en-US" sz="2800" b="1" i="1" dirty="0" smtClean="0">
                  <a:latin typeface="Symbol" pitchFamily="18" charset="2"/>
                </a:rPr>
                <a:t>Ö </a:t>
              </a:r>
              <a:r>
                <a:rPr lang="en-US" sz="2800" b="1" i="1" dirty="0" smtClean="0">
                  <a:latin typeface="+mj-lt"/>
                </a:rPr>
                <a:t>4k</a:t>
              </a:r>
              <a:r>
                <a:rPr lang="en-US" sz="2800" b="1" baseline="-25000" dirty="0" smtClean="0">
                  <a:latin typeface="+mj-lt"/>
                </a:rPr>
                <a:t>B</a:t>
              </a:r>
              <a:r>
                <a:rPr lang="en-US" sz="2800" b="1" i="1" dirty="0" smtClean="0">
                  <a:latin typeface="+mj-lt"/>
                </a:rPr>
                <a:t>TR</a:t>
              </a:r>
              <a:r>
                <a:rPr lang="en-US" sz="2800" b="1" i="1" dirty="0" smtClean="0">
                  <a:latin typeface="Symbol" pitchFamily="18" charset="2"/>
                </a:rPr>
                <a:t>D</a:t>
              </a:r>
              <a:r>
                <a:rPr lang="en-US" sz="2800" b="1" i="1" dirty="0" smtClean="0">
                  <a:latin typeface="+mj-lt"/>
                </a:rPr>
                <a:t>f</a:t>
              </a:r>
              <a:endParaRPr lang="en-US" sz="2800" b="1" i="1" dirty="0">
                <a:latin typeface="+mj-lt"/>
              </a:endParaRPr>
            </a:p>
          </p:txBody>
        </p:sp>
        <p:cxnSp>
          <p:nvCxnSpPr>
            <p:cNvPr id="439296" name="Straight Connector 439295"/>
            <p:cNvCxnSpPr/>
            <p:nvPr/>
          </p:nvCxnSpPr>
          <p:spPr>
            <a:xfrm>
              <a:off x="5426869" y="4152900"/>
              <a:ext cx="12932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Content Placeholder 2"/>
          <p:cNvSpPr txBox="1">
            <a:spLocks/>
          </p:cNvSpPr>
          <p:nvPr/>
        </p:nvSpPr>
        <p:spPr bwMode="auto">
          <a:xfrm>
            <a:off x="419100" y="4823618"/>
            <a:ext cx="8839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dirty="0" smtClean="0"/>
              <a:t>Want low dark count rate </a:t>
            </a:r>
            <a:r>
              <a:rPr lang="en-US" sz="2800" dirty="0" smtClean="0">
                <a:latin typeface="Symbol" pitchFamily="18" charset="2"/>
              </a:rPr>
              <a:t>»</a:t>
            </a:r>
            <a:r>
              <a:rPr lang="en-US" sz="2800" dirty="0" smtClean="0"/>
              <a:t> 10</a:t>
            </a:r>
            <a:r>
              <a:rPr lang="en-US" sz="2800" baseline="30000" dirty="0" smtClean="0"/>
              <a:t>-5</a:t>
            </a:r>
            <a:r>
              <a:rPr lang="en-US" sz="2800" dirty="0" smtClean="0"/>
              <a:t> dark count /ns </a:t>
            </a:r>
          </a:p>
          <a:p>
            <a:pPr marL="0" indent="0">
              <a:buFontTx/>
              <a:buNone/>
            </a:pPr>
            <a:r>
              <a:rPr lang="en-US" sz="2800" dirty="0" smtClean="0"/>
              <a:t>	(thermal fluctuation &lt; photon signal) </a:t>
            </a:r>
          </a:p>
          <a:p>
            <a:pPr marL="0" indent="0">
              <a:buFontTx/>
              <a:buNone/>
            </a:pPr>
            <a:r>
              <a:rPr lang="en-US" sz="2800" dirty="0" smtClean="0">
                <a:sym typeface="Wingdings" pitchFamily="2" charset="2"/>
              </a:rPr>
              <a:t>    	 </a:t>
            </a:r>
            <a:r>
              <a:rPr lang="en-US" sz="2800" dirty="0" smtClean="0"/>
              <a:t>threshold at 5x Johnson noise </a:t>
            </a:r>
            <a:r>
              <a:rPr lang="en-US" sz="2800" dirty="0" smtClean="0">
                <a:latin typeface="Symbol" pitchFamily="18" charset="2"/>
              </a:rPr>
              <a:t>» </a:t>
            </a:r>
            <a:r>
              <a:rPr lang="en-US" sz="2800" dirty="0" smtClean="0">
                <a:solidFill>
                  <a:srgbClr val="FF0000"/>
                </a:solidFill>
              </a:rPr>
              <a:t>0.5mV</a:t>
            </a:r>
            <a:r>
              <a:rPr lang="en-US" sz="2800" dirty="0" smtClean="0"/>
              <a:t> (10</a:t>
            </a:r>
            <a:r>
              <a:rPr lang="en-US" sz="2800" baseline="30000" dirty="0" smtClean="0"/>
              <a:t>4</a:t>
            </a:r>
            <a:r>
              <a:rPr lang="en-US" sz="2800" dirty="0" smtClean="0"/>
              <a:t> e</a:t>
            </a:r>
            <a:r>
              <a:rPr lang="en-US" sz="2800" baseline="30000" dirty="0" smtClean="0"/>
              <a:t>-</a:t>
            </a:r>
            <a:r>
              <a:rPr lang="en-US" sz="2800" dirty="0" smtClean="0"/>
              <a:t>)</a:t>
            </a:r>
            <a:endParaRPr lang="en-US" sz="2800" dirty="0"/>
          </a:p>
        </p:txBody>
      </p:sp>
    </p:spTree>
    <p:extLst>
      <p:ext uri="{BB962C8B-B14F-4D97-AF65-F5344CB8AC3E}">
        <p14:creationId xmlns:p14="http://schemas.microsoft.com/office/powerpoint/2010/main" val="30039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105" b="43784"/>
          <a:stretch/>
        </p:blipFill>
        <p:spPr bwMode="auto">
          <a:xfrm>
            <a:off x="123386" y="642711"/>
            <a:ext cx="8355255" cy="620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1" name="Rectangle 2"/>
          <p:cNvSpPr>
            <a:spLocks noGrp="1" noChangeArrowheads="1"/>
          </p:cNvSpPr>
          <p:nvPr>
            <p:ph type="title"/>
          </p:nvPr>
        </p:nvSpPr>
        <p:spPr>
          <a:xfrm>
            <a:off x="352578" y="320"/>
            <a:ext cx="5771997" cy="723580"/>
          </a:xfrm>
        </p:spPr>
        <p:txBody>
          <a:bodyPr/>
          <a:lstStyle/>
          <a:p>
            <a:r>
              <a:rPr lang="en-US" dirty="0" smtClean="0"/>
              <a:t>Detectors</a:t>
            </a:r>
          </a:p>
        </p:txBody>
      </p:sp>
      <p:sp>
        <p:nvSpPr>
          <p:cNvPr id="5" name="TextBox 4"/>
          <p:cNvSpPr txBox="1"/>
          <p:nvPr/>
        </p:nvSpPr>
        <p:spPr>
          <a:xfrm>
            <a:off x="5587001" y="4536"/>
            <a:ext cx="3556999" cy="276999"/>
          </a:xfrm>
          <a:prstGeom prst="rect">
            <a:avLst/>
          </a:prstGeom>
          <a:noFill/>
        </p:spPr>
        <p:txBody>
          <a:bodyPr wrap="none" rtlCol="0">
            <a:spAutoFit/>
          </a:bodyPr>
          <a:lstStyle/>
          <a:p>
            <a:r>
              <a:rPr lang="en-US" sz="1200" dirty="0" smtClean="0"/>
              <a:t>RSI Source &amp; Detector Review </a:t>
            </a:r>
            <a:r>
              <a:rPr lang="en-US" sz="1200" b="1" dirty="0"/>
              <a:t>82</a:t>
            </a:r>
            <a:r>
              <a:rPr lang="en-US" sz="1200" dirty="0"/>
              <a:t>, 071101 (2011)</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459" t="35555" r="25833" b="5288"/>
          <a:stretch/>
        </p:blipFill>
        <p:spPr>
          <a:xfrm>
            <a:off x="2622602" y="1994988"/>
            <a:ext cx="1200772" cy="742950"/>
          </a:xfrm>
          <a:prstGeom prst="rect">
            <a:avLst/>
          </a:prstGeom>
        </p:spPr>
      </p:pic>
      <p:pic>
        <p:nvPicPr>
          <p:cNvPr id="8" name="Picture 40" descr="Period quench board Rev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631" t="30675" r="22908" b="54188"/>
          <a:stretch/>
        </p:blipFill>
        <p:spPr bwMode="auto">
          <a:xfrm>
            <a:off x="2455544" y="2841019"/>
            <a:ext cx="1381126" cy="906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7318" y="3938350"/>
            <a:ext cx="1626434" cy="8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60995" y="1021905"/>
            <a:ext cx="4239366" cy="5632311"/>
          </a:xfrm>
          <a:prstGeom prst="rect">
            <a:avLst/>
          </a:prstGeom>
          <a:noFill/>
        </p:spPr>
        <p:txBody>
          <a:bodyPr wrap="none" rtlCol="0">
            <a:spAutoFit/>
          </a:bodyPr>
          <a:lstStyle/>
          <a:p>
            <a:pPr marL="285750" indent="-285750">
              <a:buFont typeface="Arial" pitchFamily="34" charset="0"/>
              <a:buChar char="•"/>
            </a:pPr>
            <a:r>
              <a:rPr lang="en-US" dirty="0" smtClean="0"/>
              <a:t>Photomultiplier tube</a:t>
            </a:r>
          </a:p>
          <a:p>
            <a:pPr marL="285750" indent="-285750">
              <a:buFont typeface="Arial" pitchFamily="34" charset="0"/>
              <a:buChar char="•"/>
            </a:pPr>
            <a:r>
              <a:rPr lang="en-US" dirty="0" smtClean="0"/>
              <a:t>Single Photon Avalanche photodiode</a:t>
            </a:r>
          </a:p>
          <a:p>
            <a:pPr marL="742950" lvl="1" indent="-285750">
              <a:buFont typeface="Arial" pitchFamily="34" charset="0"/>
              <a:buChar char="•"/>
            </a:pPr>
            <a:r>
              <a:rPr lang="en-US" dirty="0" smtClean="0"/>
              <a:t>Visible- Silicon</a:t>
            </a:r>
          </a:p>
          <a:p>
            <a:pPr marL="1200150" lvl="2" indent="-285750">
              <a:buFont typeface="Arial" pitchFamily="34" charset="0"/>
              <a:buChar char="•"/>
            </a:pPr>
            <a:r>
              <a:rPr lang="en-US" dirty="0" smtClean="0"/>
              <a:t>thick junction</a:t>
            </a:r>
          </a:p>
          <a:p>
            <a:pPr marL="1200150" lvl="2" indent="-285750">
              <a:buFont typeface="Arial" pitchFamily="34" charset="0"/>
              <a:buChar char="•"/>
            </a:pPr>
            <a:r>
              <a:rPr lang="en-US" dirty="0" smtClean="0"/>
              <a:t>thin junction</a:t>
            </a:r>
          </a:p>
          <a:p>
            <a:pPr marL="1200150" lvl="2" indent="-285750">
              <a:buFont typeface="Arial" pitchFamily="34" charset="0"/>
              <a:buChar char="•"/>
            </a:pPr>
            <a:r>
              <a:rPr lang="en-US" dirty="0" smtClean="0"/>
              <a:t>self differencing</a:t>
            </a:r>
          </a:p>
          <a:p>
            <a:pPr marL="1200150" lvl="2" indent="-285750">
              <a:buFont typeface="Arial" pitchFamily="34" charset="0"/>
              <a:buChar char="•"/>
            </a:pPr>
            <a:r>
              <a:rPr lang="en-US" dirty="0" smtClean="0"/>
              <a:t>linear mode</a:t>
            </a:r>
          </a:p>
          <a:p>
            <a:pPr marL="1200150" lvl="2" indent="-285750">
              <a:buFont typeface="Arial" pitchFamily="34" charset="0"/>
              <a:buChar char="•"/>
            </a:pPr>
            <a:r>
              <a:rPr lang="en-US" dirty="0" smtClean="0"/>
              <a:t>cavity</a:t>
            </a:r>
          </a:p>
          <a:p>
            <a:pPr marL="1200150" lvl="2" indent="-285750">
              <a:buFont typeface="Arial" pitchFamily="34" charset="0"/>
              <a:buChar char="•"/>
            </a:pPr>
            <a:r>
              <a:rPr lang="en-US" dirty="0" err="1" smtClean="0"/>
              <a:t>Multipixel</a:t>
            </a:r>
            <a:endParaRPr lang="en-US" dirty="0" smtClean="0"/>
          </a:p>
          <a:p>
            <a:pPr marL="742950" lvl="1" indent="-285750">
              <a:buFont typeface="Arial" pitchFamily="34" charset="0"/>
              <a:buChar char="•"/>
            </a:pPr>
            <a:r>
              <a:rPr lang="en-US" dirty="0" smtClean="0"/>
              <a:t>Infrared</a:t>
            </a:r>
          </a:p>
          <a:p>
            <a:pPr marL="1200150" lvl="2" indent="-285750">
              <a:buFont typeface="Arial" pitchFamily="34" charset="0"/>
              <a:buChar char="•"/>
            </a:pPr>
            <a:r>
              <a:rPr lang="en-US" dirty="0" smtClean="0"/>
              <a:t>Gated</a:t>
            </a:r>
          </a:p>
          <a:p>
            <a:pPr marL="1200150" lvl="2" indent="-285750">
              <a:buFont typeface="Arial" pitchFamily="34" charset="0"/>
              <a:buChar char="•"/>
            </a:pPr>
            <a:r>
              <a:rPr lang="en-US" dirty="0" smtClean="0"/>
              <a:t>Self differencing</a:t>
            </a:r>
          </a:p>
          <a:p>
            <a:pPr marL="1200150" lvl="2" indent="-285750">
              <a:buFont typeface="Arial" pitchFamily="34" charset="0"/>
              <a:buChar char="•"/>
            </a:pPr>
            <a:r>
              <a:rPr lang="en-US" dirty="0" smtClean="0"/>
              <a:t>Discharge pulse</a:t>
            </a:r>
            <a:endParaRPr lang="en-US" dirty="0"/>
          </a:p>
          <a:p>
            <a:pPr marL="285750" indent="-285750">
              <a:buFont typeface="Arial" pitchFamily="34" charset="0"/>
              <a:buChar char="•"/>
            </a:pPr>
            <a:r>
              <a:rPr lang="en-US" dirty="0" smtClean="0"/>
              <a:t>Hybrid</a:t>
            </a:r>
          </a:p>
          <a:p>
            <a:pPr marL="742950" lvl="1" indent="-285750">
              <a:buFont typeface="Arial" pitchFamily="34" charset="0"/>
              <a:buChar char="•"/>
            </a:pPr>
            <a:r>
              <a:rPr lang="en-US" dirty="0" smtClean="0"/>
              <a:t>PMT &amp; APD</a:t>
            </a:r>
          </a:p>
          <a:p>
            <a:pPr marL="742950" lvl="1" indent="-285750">
              <a:buFont typeface="Arial" pitchFamily="34" charset="0"/>
              <a:buChar char="•"/>
            </a:pPr>
            <a:r>
              <a:rPr lang="en-US" dirty="0" smtClean="0"/>
              <a:t>Time multiplexed</a:t>
            </a:r>
          </a:p>
          <a:p>
            <a:pPr marL="742950" lvl="1" indent="-285750">
              <a:buFont typeface="Arial" pitchFamily="34" charset="0"/>
              <a:buChar char="•"/>
            </a:pPr>
            <a:r>
              <a:rPr lang="en-US" dirty="0" smtClean="0"/>
              <a:t>Space multiplexed</a:t>
            </a:r>
          </a:p>
          <a:p>
            <a:pPr marL="1200150" lvl="2" indent="-285750">
              <a:buFont typeface="Arial" pitchFamily="34" charset="0"/>
              <a:buChar char="•"/>
            </a:pPr>
            <a:endParaRPr lang="en-US" dirty="0" smtClean="0"/>
          </a:p>
          <a:p>
            <a:endParaRPr lang="en-US" dirty="0" smtClean="0"/>
          </a:p>
          <a:p>
            <a:r>
              <a:rPr lang="en-US" dirty="0"/>
              <a:t>	</a:t>
            </a:r>
            <a:r>
              <a:rPr lang="en-US" dirty="0" smtClean="0"/>
              <a:t>infrared- </a:t>
            </a:r>
            <a:r>
              <a:rPr lang="en-US" dirty="0" err="1" smtClean="0"/>
              <a:t>InGaAs</a:t>
            </a:r>
            <a:endParaRPr lang="en-US" dirty="0"/>
          </a:p>
        </p:txBody>
      </p:sp>
      <p:pic>
        <p:nvPicPr>
          <p:cNvPr id="4505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039"/>
            <a:ext cx="10096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2841019"/>
            <a:ext cx="878774" cy="130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64523" y="4619990"/>
            <a:ext cx="1403020" cy="320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123385" y="5187595"/>
            <a:ext cx="2817947" cy="320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104224" y="5750772"/>
            <a:ext cx="1480648" cy="756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710108" y="5096119"/>
            <a:ext cx="2049953" cy="1031875"/>
            <a:chOff x="8625900" y="3429113"/>
            <a:chExt cx="2280584" cy="1088287"/>
          </a:xfrm>
        </p:grpSpPr>
        <p:sp>
          <p:nvSpPr>
            <p:cNvPr id="2" name="Rectangle 1"/>
            <p:cNvSpPr/>
            <p:nvPr/>
          </p:nvSpPr>
          <p:spPr>
            <a:xfrm>
              <a:off x="8710972" y="3485525"/>
              <a:ext cx="2195512" cy="1031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79"/>
            <p:cNvGrpSpPr>
              <a:grpSpLocks/>
            </p:cNvGrpSpPr>
            <p:nvPr/>
          </p:nvGrpSpPr>
          <p:grpSpPr bwMode="auto">
            <a:xfrm>
              <a:off x="8625900" y="3429113"/>
              <a:ext cx="2195512" cy="1031875"/>
              <a:chOff x="6439" y="485"/>
              <a:chExt cx="1629" cy="766"/>
            </a:xfrm>
          </p:grpSpPr>
          <p:grpSp>
            <p:nvGrpSpPr>
              <p:cNvPr id="11" name="Group 80"/>
              <p:cNvGrpSpPr>
                <a:grpSpLocks/>
              </p:cNvGrpSpPr>
              <p:nvPr/>
            </p:nvGrpSpPr>
            <p:grpSpPr bwMode="auto">
              <a:xfrm>
                <a:off x="6439" y="590"/>
                <a:ext cx="442" cy="98"/>
                <a:chOff x="20286" y="14935"/>
                <a:chExt cx="2960" cy="728"/>
              </a:xfrm>
            </p:grpSpPr>
            <p:grpSp>
              <p:nvGrpSpPr>
                <p:cNvPr id="93" name="Group 81"/>
                <p:cNvGrpSpPr>
                  <a:grpSpLocks/>
                </p:cNvGrpSpPr>
                <p:nvPr/>
              </p:nvGrpSpPr>
              <p:grpSpPr bwMode="auto">
                <a:xfrm>
                  <a:off x="20286" y="14935"/>
                  <a:ext cx="2960" cy="728"/>
                  <a:chOff x="7832" y="14240"/>
                  <a:chExt cx="2960" cy="728"/>
                </a:xfrm>
              </p:grpSpPr>
              <p:grpSp>
                <p:nvGrpSpPr>
                  <p:cNvPr id="99" name="Group 82"/>
                  <p:cNvGrpSpPr>
                    <a:grpSpLocks/>
                  </p:cNvGrpSpPr>
                  <p:nvPr/>
                </p:nvGrpSpPr>
                <p:grpSpPr bwMode="auto">
                  <a:xfrm>
                    <a:off x="7912" y="14536"/>
                    <a:ext cx="400" cy="136"/>
                    <a:chOff x="5184" y="13728"/>
                    <a:chExt cx="720" cy="240"/>
                  </a:xfrm>
                </p:grpSpPr>
                <p:sp>
                  <p:nvSpPr>
                    <p:cNvPr id="128" name="Line 83"/>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 name="Line 84"/>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Line 85"/>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 name="Line 86"/>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 name="Line 87"/>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 name="Group 88"/>
                  <p:cNvGrpSpPr>
                    <a:grpSpLocks/>
                  </p:cNvGrpSpPr>
                  <p:nvPr/>
                </p:nvGrpSpPr>
                <p:grpSpPr bwMode="auto">
                  <a:xfrm>
                    <a:off x="8629" y="14536"/>
                    <a:ext cx="400" cy="136"/>
                    <a:chOff x="5184" y="13728"/>
                    <a:chExt cx="720" cy="240"/>
                  </a:xfrm>
                </p:grpSpPr>
                <p:sp>
                  <p:nvSpPr>
                    <p:cNvPr id="123" name="Line 89"/>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 name="Line 90"/>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 name="Line 91"/>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 name="Line 92"/>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 name="Line 93"/>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 name="Group 94"/>
                  <p:cNvGrpSpPr>
                    <a:grpSpLocks/>
                  </p:cNvGrpSpPr>
                  <p:nvPr/>
                </p:nvGrpSpPr>
                <p:grpSpPr bwMode="auto">
                  <a:xfrm>
                    <a:off x="8988" y="14536"/>
                    <a:ext cx="400" cy="136"/>
                    <a:chOff x="5184" y="13728"/>
                    <a:chExt cx="720" cy="240"/>
                  </a:xfrm>
                </p:grpSpPr>
                <p:sp>
                  <p:nvSpPr>
                    <p:cNvPr id="118" name="Line 95"/>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Line 96"/>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Line 97"/>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Line 98"/>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Line 99"/>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 name="Group 100"/>
                  <p:cNvGrpSpPr>
                    <a:grpSpLocks/>
                  </p:cNvGrpSpPr>
                  <p:nvPr/>
                </p:nvGrpSpPr>
                <p:grpSpPr bwMode="auto">
                  <a:xfrm>
                    <a:off x="9346" y="14536"/>
                    <a:ext cx="400" cy="136"/>
                    <a:chOff x="5184" y="13728"/>
                    <a:chExt cx="720" cy="240"/>
                  </a:xfrm>
                </p:grpSpPr>
                <p:sp>
                  <p:nvSpPr>
                    <p:cNvPr id="113" name="Line 101"/>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Line 102"/>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Line 103"/>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Line 104"/>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Line 105"/>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 name="Group 106"/>
                  <p:cNvGrpSpPr>
                    <a:grpSpLocks/>
                  </p:cNvGrpSpPr>
                  <p:nvPr/>
                </p:nvGrpSpPr>
                <p:grpSpPr bwMode="auto">
                  <a:xfrm>
                    <a:off x="9704" y="14536"/>
                    <a:ext cx="400" cy="136"/>
                    <a:chOff x="5184" y="13728"/>
                    <a:chExt cx="720" cy="240"/>
                  </a:xfrm>
                </p:grpSpPr>
                <p:sp>
                  <p:nvSpPr>
                    <p:cNvPr id="108" name="Line 107"/>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108"/>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109"/>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110"/>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Line 111"/>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 name="Oval 112"/>
                  <p:cNvSpPr>
                    <a:spLocks noChangeArrowheads="1"/>
                  </p:cNvSpPr>
                  <p:nvPr/>
                </p:nvSpPr>
                <p:spPr bwMode="auto">
                  <a:xfrm>
                    <a:off x="8328" y="14592"/>
                    <a:ext cx="64" cy="64"/>
                  </a:xfrm>
                  <a:prstGeom prst="ellipse">
                    <a:avLst/>
                  </a:prstGeom>
                  <a:solidFill>
                    <a:schemeClr val="accent1"/>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Oval 113"/>
                  <p:cNvSpPr>
                    <a:spLocks noChangeArrowheads="1"/>
                  </p:cNvSpPr>
                  <p:nvPr/>
                </p:nvSpPr>
                <p:spPr bwMode="auto">
                  <a:xfrm>
                    <a:off x="8432" y="14592"/>
                    <a:ext cx="64" cy="64"/>
                  </a:xfrm>
                  <a:prstGeom prst="ellipse">
                    <a:avLst/>
                  </a:prstGeom>
                  <a:solidFill>
                    <a:schemeClr val="accent1"/>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Oval 114"/>
                  <p:cNvSpPr>
                    <a:spLocks noChangeArrowheads="1"/>
                  </p:cNvSpPr>
                  <p:nvPr/>
                </p:nvSpPr>
                <p:spPr bwMode="auto">
                  <a:xfrm>
                    <a:off x="8536" y="14592"/>
                    <a:ext cx="64" cy="64"/>
                  </a:xfrm>
                  <a:prstGeom prst="ellipse">
                    <a:avLst/>
                  </a:prstGeom>
                  <a:solidFill>
                    <a:schemeClr val="accent1"/>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AutoShape 115"/>
                  <p:cNvSpPr>
                    <a:spLocks noChangeArrowheads="1"/>
                  </p:cNvSpPr>
                  <p:nvPr/>
                </p:nvSpPr>
                <p:spPr bwMode="auto">
                  <a:xfrm>
                    <a:off x="7832" y="14240"/>
                    <a:ext cx="2960" cy="728"/>
                  </a:xfrm>
                  <a:prstGeom prst="rightArrow">
                    <a:avLst>
                      <a:gd name="adj1" fmla="val 50000"/>
                      <a:gd name="adj2" fmla="val 101648"/>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900">
                      <a:solidFill>
                        <a:srgbClr val="00CC00"/>
                      </a:solidFill>
                      <a:latin typeface="Times" pitchFamily="18" charset="0"/>
                    </a:endParaRPr>
                  </a:p>
                </p:txBody>
              </p:sp>
            </p:grpSp>
            <p:sp>
              <p:nvSpPr>
                <p:cNvPr id="94" name="Rectangle 116"/>
                <p:cNvSpPr>
                  <a:spLocks noChangeArrowheads="1"/>
                </p:cNvSpPr>
                <p:nvPr/>
              </p:nvSpPr>
              <p:spPr bwMode="auto">
                <a:xfrm>
                  <a:off x="2050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Rectangle 117"/>
                <p:cNvSpPr>
                  <a:spLocks noChangeArrowheads="1"/>
                </p:cNvSpPr>
                <p:nvPr/>
              </p:nvSpPr>
              <p:spPr bwMode="auto">
                <a:xfrm>
                  <a:off x="2122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Rectangle 118"/>
                <p:cNvSpPr>
                  <a:spLocks noChangeArrowheads="1"/>
                </p:cNvSpPr>
                <p:nvPr/>
              </p:nvSpPr>
              <p:spPr bwMode="auto">
                <a:xfrm>
                  <a:off x="2194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119"/>
                <p:cNvSpPr>
                  <a:spLocks noChangeArrowheads="1"/>
                </p:cNvSpPr>
                <p:nvPr/>
              </p:nvSpPr>
              <p:spPr bwMode="auto">
                <a:xfrm>
                  <a:off x="2158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Rectangle 120"/>
                <p:cNvSpPr>
                  <a:spLocks noChangeArrowheads="1"/>
                </p:cNvSpPr>
                <p:nvPr/>
              </p:nvSpPr>
              <p:spPr bwMode="auto">
                <a:xfrm>
                  <a:off x="2230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 name="Freeform 121"/>
              <p:cNvSpPr>
                <a:spLocks/>
              </p:cNvSpPr>
              <p:nvPr/>
            </p:nvSpPr>
            <p:spPr bwMode="auto">
              <a:xfrm flipH="1">
                <a:off x="7285" y="633"/>
                <a:ext cx="88" cy="16"/>
              </a:xfrm>
              <a:custGeom>
                <a:avLst/>
                <a:gdLst>
                  <a:gd name="T0" fmla="*/ 0 w 590"/>
                  <a:gd name="T1" fmla="*/ 115 h 115"/>
                  <a:gd name="T2" fmla="*/ 302 w 590"/>
                  <a:gd name="T3" fmla="*/ 17 h 115"/>
                  <a:gd name="T4" fmla="*/ 590 w 590"/>
                  <a:gd name="T5" fmla="*/ 17 h 115"/>
                </a:gdLst>
                <a:ahLst/>
                <a:cxnLst>
                  <a:cxn ang="0">
                    <a:pos x="T0" y="T1"/>
                  </a:cxn>
                  <a:cxn ang="0">
                    <a:pos x="T2" y="T3"/>
                  </a:cxn>
                  <a:cxn ang="0">
                    <a:pos x="T4" y="T5"/>
                  </a:cxn>
                </a:cxnLst>
                <a:rect l="0" t="0" r="r" b="b"/>
                <a:pathLst>
                  <a:path w="590" h="115">
                    <a:moveTo>
                      <a:pt x="0" y="115"/>
                    </a:moveTo>
                    <a:cubicBezTo>
                      <a:pt x="50" y="98"/>
                      <a:pt x="203" y="33"/>
                      <a:pt x="302" y="17"/>
                    </a:cubicBezTo>
                    <a:cubicBezTo>
                      <a:pt x="400" y="0"/>
                      <a:pt x="530" y="17"/>
                      <a:pt x="590" y="17"/>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22"/>
              <p:cNvSpPr>
                <a:spLocks/>
              </p:cNvSpPr>
              <p:nvPr/>
            </p:nvSpPr>
            <p:spPr bwMode="auto">
              <a:xfrm flipH="1">
                <a:off x="7252" y="675"/>
                <a:ext cx="94" cy="27"/>
              </a:xfrm>
              <a:custGeom>
                <a:avLst/>
                <a:gdLst>
                  <a:gd name="T0" fmla="*/ 0 w 624"/>
                  <a:gd name="T1" fmla="*/ 200 h 200"/>
                  <a:gd name="T2" fmla="*/ 312 w 624"/>
                  <a:gd name="T3" fmla="*/ 32 h 200"/>
                  <a:gd name="T4" fmla="*/ 624 w 624"/>
                  <a:gd name="T5" fmla="*/ 8 h 200"/>
                </a:gdLst>
                <a:ahLst/>
                <a:cxnLst>
                  <a:cxn ang="0">
                    <a:pos x="T0" y="T1"/>
                  </a:cxn>
                  <a:cxn ang="0">
                    <a:pos x="T2" y="T3"/>
                  </a:cxn>
                  <a:cxn ang="0">
                    <a:pos x="T4" y="T5"/>
                  </a:cxn>
                </a:cxnLst>
                <a:rect l="0" t="0" r="r" b="b"/>
                <a:pathLst>
                  <a:path w="624" h="200">
                    <a:moveTo>
                      <a:pt x="0" y="200"/>
                    </a:moveTo>
                    <a:cubicBezTo>
                      <a:pt x="104" y="131"/>
                      <a:pt x="208" y="63"/>
                      <a:pt x="312" y="32"/>
                    </a:cubicBezTo>
                    <a:cubicBezTo>
                      <a:pt x="415" y="0"/>
                      <a:pt x="568" y="12"/>
                      <a:pt x="624" y="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 name="Group 123"/>
              <p:cNvGrpSpPr>
                <a:grpSpLocks/>
              </p:cNvGrpSpPr>
              <p:nvPr/>
            </p:nvGrpSpPr>
            <p:grpSpPr bwMode="auto">
              <a:xfrm>
                <a:off x="7323" y="747"/>
                <a:ext cx="122" cy="39"/>
                <a:chOff x="2706" y="2186"/>
                <a:chExt cx="347" cy="126"/>
              </a:xfrm>
            </p:grpSpPr>
            <p:sp>
              <p:nvSpPr>
                <p:cNvPr id="90" name="AutoShape 124"/>
                <p:cNvSpPr>
                  <a:spLocks noChangeArrowheads="1"/>
                </p:cNvSpPr>
                <p:nvPr/>
              </p:nvSpPr>
              <p:spPr bwMode="auto">
                <a:xfrm rot="1489985">
                  <a:off x="2706" y="2186"/>
                  <a:ext cx="82" cy="126"/>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125"/>
                <p:cNvSpPr>
                  <a:spLocks noChangeShapeType="1"/>
                </p:cNvSpPr>
                <p:nvPr/>
              </p:nvSpPr>
              <p:spPr bwMode="auto">
                <a:xfrm>
                  <a:off x="2788" y="2270"/>
                  <a:ext cx="81" cy="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126"/>
                <p:cNvSpPr>
                  <a:spLocks noChangeShapeType="1"/>
                </p:cNvSpPr>
                <p:nvPr/>
              </p:nvSpPr>
              <p:spPr bwMode="auto">
                <a:xfrm>
                  <a:off x="2869" y="2312"/>
                  <a:ext cx="1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 name="Freeform 127"/>
              <p:cNvSpPr>
                <a:spLocks/>
              </p:cNvSpPr>
              <p:nvPr/>
            </p:nvSpPr>
            <p:spPr bwMode="auto">
              <a:xfrm flipH="1">
                <a:off x="7226" y="729"/>
                <a:ext cx="93" cy="27"/>
              </a:xfrm>
              <a:custGeom>
                <a:avLst/>
                <a:gdLst>
                  <a:gd name="T0" fmla="*/ 0 w 624"/>
                  <a:gd name="T1" fmla="*/ 200 h 200"/>
                  <a:gd name="T2" fmla="*/ 312 w 624"/>
                  <a:gd name="T3" fmla="*/ 32 h 200"/>
                  <a:gd name="T4" fmla="*/ 624 w 624"/>
                  <a:gd name="T5" fmla="*/ 8 h 200"/>
                </a:gdLst>
                <a:ahLst/>
                <a:cxnLst>
                  <a:cxn ang="0">
                    <a:pos x="T0" y="T1"/>
                  </a:cxn>
                  <a:cxn ang="0">
                    <a:pos x="T2" y="T3"/>
                  </a:cxn>
                  <a:cxn ang="0">
                    <a:pos x="T4" y="T5"/>
                  </a:cxn>
                </a:cxnLst>
                <a:rect l="0" t="0" r="r" b="b"/>
                <a:pathLst>
                  <a:path w="624" h="200">
                    <a:moveTo>
                      <a:pt x="0" y="200"/>
                    </a:moveTo>
                    <a:cubicBezTo>
                      <a:pt x="104" y="131"/>
                      <a:pt x="208" y="63"/>
                      <a:pt x="312" y="32"/>
                    </a:cubicBezTo>
                    <a:cubicBezTo>
                      <a:pt x="415" y="0"/>
                      <a:pt x="568" y="12"/>
                      <a:pt x="624" y="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28"/>
              <p:cNvSpPr>
                <a:spLocks/>
              </p:cNvSpPr>
              <p:nvPr/>
            </p:nvSpPr>
            <p:spPr bwMode="auto">
              <a:xfrm flipH="1">
                <a:off x="7198" y="783"/>
                <a:ext cx="93" cy="27"/>
              </a:xfrm>
              <a:custGeom>
                <a:avLst/>
                <a:gdLst>
                  <a:gd name="T0" fmla="*/ 0 w 624"/>
                  <a:gd name="T1" fmla="*/ 200 h 200"/>
                  <a:gd name="T2" fmla="*/ 312 w 624"/>
                  <a:gd name="T3" fmla="*/ 32 h 200"/>
                  <a:gd name="T4" fmla="*/ 624 w 624"/>
                  <a:gd name="T5" fmla="*/ 8 h 200"/>
                </a:gdLst>
                <a:ahLst/>
                <a:cxnLst>
                  <a:cxn ang="0">
                    <a:pos x="T0" y="T1"/>
                  </a:cxn>
                  <a:cxn ang="0">
                    <a:pos x="T2" y="T3"/>
                  </a:cxn>
                  <a:cxn ang="0">
                    <a:pos x="T4" y="T5"/>
                  </a:cxn>
                </a:cxnLst>
                <a:rect l="0" t="0" r="r" b="b"/>
                <a:pathLst>
                  <a:path w="624" h="200">
                    <a:moveTo>
                      <a:pt x="0" y="200"/>
                    </a:moveTo>
                    <a:cubicBezTo>
                      <a:pt x="104" y="131"/>
                      <a:pt x="208" y="63"/>
                      <a:pt x="312" y="32"/>
                    </a:cubicBezTo>
                    <a:cubicBezTo>
                      <a:pt x="415" y="0"/>
                      <a:pt x="568" y="12"/>
                      <a:pt x="624" y="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29"/>
              <p:cNvSpPr>
                <a:spLocks noChangeShapeType="1"/>
              </p:cNvSpPr>
              <p:nvPr/>
            </p:nvSpPr>
            <p:spPr bwMode="auto">
              <a:xfrm flipH="1" flipV="1">
                <a:off x="7072" y="1195"/>
                <a:ext cx="97" cy="2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30"/>
              <p:cNvSpPr>
                <a:spLocks/>
              </p:cNvSpPr>
              <p:nvPr/>
            </p:nvSpPr>
            <p:spPr bwMode="auto">
              <a:xfrm flipH="1">
                <a:off x="7061" y="1098"/>
                <a:ext cx="65" cy="35"/>
              </a:xfrm>
              <a:custGeom>
                <a:avLst/>
                <a:gdLst>
                  <a:gd name="T0" fmla="*/ 0 w 438"/>
                  <a:gd name="T1" fmla="*/ 253 h 253"/>
                  <a:gd name="T2" fmla="*/ 312 w 438"/>
                  <a:gd name="T3" fmla="*/ 85 h 253"/>
                  <a:gd name="T4" fmla="*/ 438 w 438"/>
                  <a:gd name="T5" fmla="*/ 0 h 253"/>
                </a:gdLst>
                <a:ahLst/>
                <a:cxnLst>
                  <a:cxn ang="0">
                    <a:pos x="T0" y="T1"/>
                  </a:cxn>
                  <a:cxn ang="0">
                    <a:pos x="T2" y="T3"/>
                  </a:cxn>
                  <a:cxn ang="0">
                    <a:pos x="T4" y="T5"/>
                  </a:cxn>
                </a:cxnLst>
                <a:rect l="0" t="0" r="r" b="b"/>
                <a:pathLst>
                  <a:path w="438" h="253">
                    <a:moveTo>
                      <a:pt x="0" y="253"/>
                    </a:moveTo>
                    <a:cubicBezTo>
                      <a:pt x="104" y="184"/>
                      <a:pt x="239" y="127"/>
                      <a:pt x="312" y="85"/>
                    </a:cubicBezTo>
                    <a:cubicBezTo>
                      <a:pt x="384" y="42"/>
                      <a:pt x="411" y="17"/>
                      <a:pt x="438"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 name="Group 131"/>
              <p:cNvGrpSpPr>
                <a:grpSpLocks/>
              </p:cNvGrpSpPr>
              <p:nvPr/>
            </p:nvGrpSpPr>
            <p:grpSpPr bwMode="auto">
              <a:xfrm flipH="1">
                <a:off x="7275" y="1038"/>
                <a:ext cx="49" cy="87"/>
                <a:chOff x="8344" y="17752"/>
                <a:chExt cx="320" cy="640"/>
              </a:xfrm>
            </p:grpSpPr>
            <p:sp>
              <p:nvSpPr>
                <p:cNvPr id="86" name="Oval 132"/>
                <p:cNvSpPr>
                  <a:spLocks noChangeArrowheads="1"/>
                </p:cNvSpPr>
                <p:nvPr/>
              </p:nvSpPr>
              <p:spPr bwMode="auto">
                <a:xfrm>
                  <a:off x="8344" y="17752"/>
                  <a:ext cx="64"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Oval 133"/>
                <p:cNvSpPr>
                  <a:spLocks noChangeArrowheads="1"/>
                </p:cNvSpPr>
                <p:nvPr/>
              </p:nvSpPr>
              <p:spPr bwMode="auto">
                <a:xfrm>
                  <a:off x="8424" y="17944"/>
                  <a:ext cx="64"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Oval 134"/>
                <p:cNvSpPr>
                  <a:spLocks noChangeArrowheads="1"/>
                </p:cNvSpPr>
                <p:nvPr/>
              </p:nvSpPr>
              <p:spPr bwMode="auto">
                <a:xfrm>
                  <a:off x="8512" y="18136"/>
                  <a:ext cx="64"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Oval 135"/>
                <p:cNvSpPr>
                  <a:spLocks noChangeArrowheads="1"/>
                </p:cNvSpPr>
                <p:nvPr/>
              </p:nvSpPr>
              <p:spPr bwMode="auto">
                <a:xfrm>
                  <a:off x="8600" y="18328"/>
                  <a:ext cx="64"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 name="Rectangle 136"/>
              <p:cNvSpPr>
                <a:spLocks noChangeArrowheads="1"/>
              </p:cNvSpPr>
              <p:nvPr/>
            </p:nvSpPr>
            <p:spPr bwMode="auto">
              <a:xfrm flipH="1">
                <a:off x="6929" y="724"/>
                <a:ext cx="55" cy="5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1" name="Freeform 137"/>
              <p:cNvSpPr>
                <a:spLocks/>
              </p:cNvSpPr>
              <p:nvPr/>
            </p:nvSpPr>
            <p:spPr bwMode="auto">
              <a:xfrm flipH="1">
                <a:off x="7082" y="635"/>
                <a:ext cx="203" cy="30"/>
              </a:xfrm>
              <a:custGeom>
                <a:avLst/>
                <a:gdLst>
                  <a:gd name="T0" fmla="*/ 1362 w 1362"/>
                  <a:gd name="T1" fmla="*/ 170 h 226"/>
                  <a:gd name="T2" fmla="*/ 1114 w 1362"/>
                  <a:gd name="T3" fmla="*/ 210 h 226"/>
                  <a:gd name="T4" fmla="*/ 882 w 1362"/>
                  <a:gd name="T5" fmla="*/ 202 h 226"/>
                  <a:gd name="T6" fmla="*/ 330 w 1362"/>
                  <a:gd name="T7" fmla="*/ 64 h 226"/>
                  <a:gd name="T8" fmla="*/ 0 w 1362"/>
                  <a:gd name="T9" fmla="*/ 0 h 226"/>
                </a:gdLst>
                <a:ahLst/>
                <a:cxnLst>
                  <a:cxn ang="0">
                    <a:pos x="T0" y="T1"/>
                  </a:cxn>
                  <a:cxn ang="0">
                    <a:pos x="T2" y="T3"/>
                  </a:cxn>
                  <a:cxn ang="0">
                    <a:pos x="T4" y="T5"/>
                  </a:cxn>
                  <a:cxn ang="0">
                    <a:pos x="T6" y="T7"/>
                  </a:cxn>
                  <a:cxn ang="0">
                    <a:pos x="T8" y="T9"/>
                  </a:cxn>
                </a:cxnLst>
                <a:rect l="0" t="0" r="r" b="b"/>
                <a:pathLst>
                  <a:path w="1362" h="226">
                    <a:moveTo>
                      <a:pt x="1362" y="170"/>
                    </a:moveTo>
                    <a:cubicBezTo>
                      <a:pt x="1277" y="187"/>
                      <a:pt x="1193" y="204"/>
                      <a:pt x="1114" y="210"/>
                    </a:cubicBezTo>
                    <a:cubicBezTo>
                      <a:pt x="1034" y="215"/>
                      <a:pt x="1012" y="226"/>
                      <a:pt x="882" y="202"/>
                    </a:cubicBezTo>
                    <a:cubicBezTo>
                      <a:pt x="751" y="177"/>
                      <a:pt x="476" y="97"/>
                      <a:pt x="330" y="64"/>
                    </a:cubicBezTo>
                    <a:cubicBezTo>
                      <a:pt x="183" y="30"/>
                      <a:pt x="68" y="13"/>
                      <a:pt x="0"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Freeform 138"/>
              <p:cNvSpPr>
                <a:spLocks/>
              </p:cNvSpPr>
              <p:nvPr/>
            </p:nvSpPr>
            <p:spPr bwMode="auto">
              <a:xfrm flipH="1">
                <a:off x="7072" y="669"/>
                <a:ext cx="187" cy="9"/>
              </a:xfrm>
              <a:custGeom>
                <a:avLst/>
                <a:gdLst>
                  <a:gd name="T0" fmla="*/ 1248 w 1248"/>
                  <a:gd name="T1" fmla="*/ 0 h 66"/>
                  <a:gd name="T2" fmla="*/ 1000 w 1248"/>
                  <a:gd name="T3" fmla="*/ 40 h 66"/>
                  <a:gd name="T4" fmla="*/ 768 w 1248"/>
                  <a:gd name="T5" fmla="*/ 32 h 66"/>
                  <a:gd name="T6" fmla="*/ 264 w 1248"/>
                  <a:gd name="T7" fmla="*/ 64 h 66"/>
                  <a:gd name="T8" fmla="*/ 0 w 1248"/>
                  <a:gd name="T9" fmla="*/ 48 h 66"/>
                </a:gdLst>
                <a:ahLst/>
                <a:cxnLst>
                  <a:cxn ang="0">
                    <a:pos x="T0" y="T1"/>
                  </a:cxn>
                  <a:cxn ang="0">
                    <a:pos x="T2" y="T3"/>
                  </a:cxn>
                  <a:cxn ang="0">
                    <a:pos x="T4" y="T5"/>
                  </a:cxn>
                  <a:cxn ang="0">
                    <a:pos x="T6" y="T7"/>
                  </a:cxn>
                  <a:cxn ang="0">
                    <a:pos x="T8" y="T9"/>
                  </a:cxn>
                </a:cxnLst>
                <a:rect l="0" t="0" r="r" b="b"/>
                <a:pathLst>
                  <a:path w="1248" h="66">
                    <a:moveTo>
                      <a:pt x="1248" y="0"/>
                    </a:moveTo>
                    <a:cubicBezTo>
                      <a:pt x="1163" y="17"/>
                      <a:pt x="1079" y="34"/>
                      <a:pt x="1000" y="40"/>
                    </a:cubicBezTo>
                    <a:cubicBezTo>
                      <a:pt x="920" y="45"/>
                      <a:pt x="890" y="28"/>
                      <a:pt x="768" y="32"/>
                    </a:cubicBezTo>
                    <a:cubicBezTo>
                      <a:pt x="645" y="36"/>
                      <a:pt x="392" y="61"/>
                      <a:pt x="264" y="64"/>
                    </a:cubicBezTo>
                    <a:cubicBezTo>
                      <a:pt x="136" y="66"/>
                      <a:pt x="55" y="51"/>
                      <a:pt x="0" y="48"/>
                    </a:cubicBezTo>
                  </a:path>
                </a:pathLst>
              </a:custGeom>
              <a:noFill/>
              <a:ln w="1905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139"/>
              <p:cNvSpPr>
                <a:spLocks/>
              </p:cNvSpPr>
              <p:nvPr/>
            </p:nvSpPr>
            <p:spPr bwMode="auto">
              <a:xfrm flipH="1">
                <a:off x="7058" y="682"/>
                <a:ext cx="168" cy="51"/>
              </a:xfrm>
              <a:custGeom>
                <a:avLst/>
                <a:gdLst>
                  <a:gd name="T0" fmla="*/ 1120 w 1120"/>
                  <a:gd name="T1" fmla="*/ 0 h 382"/>
                  <a:gd name="T2" fmla="*/ 872 w 1120"/>
                  <a:gd name="T3" fmla="*/ 40 h 382"/>
                  <a:gd name="T4" fmla="*/ 632 w 1120"/>
                  <a:gd name="T5" fmla="*/ 91 h 382"/>
                  <a:gd name="T6" fmla="*/ 144 w 1120"/>
                  <a:gd name="T7" fmla="*/ 336 h 382"/>
                  <a:gd name="T8" fmla="*/ 0 w 1120"/>
                  <a:gd name="T9" fmla="*/ 368 h 382"/>
                </a:gdLst>
                <a:ahLst/>
                <a:cxnLst>
                  <a:cxn ang="0">
                    <a:pos x="T0" y="T1"/>
                  </a:cxn>
                  <a:cxn ang="0">
                    <a:pos x="T2" y="T3"/>
                  </a:cxn>
                  <a:cxn ang="0">
                    <a:pos x="T4" y="T5"/>
                  </a:cxn>
                  <a:cxn ang="0">
                    <a:pos x="T6" y="T7"/>
                  </a:cxn>
                  <a:cxn ang="0">
                    <a:pos x="T8" y="T9"/>
                  </a:cxn>
                </a:cxnLst>
                <a:rect l="0" t="0" r="r" b="b"/>
                <a:pathLst>
                  <a:path w="1120" h="382">
                    <a:moveTo>
                      <a:pt x="1120" y="0"/>
                    </a:moveTo>
                    <a:cubicBezTo>
                      <a:pt x="1035" y="17"/>
                      <a:pt x="953" y="24"/>
                      <a:pt x="872" y="40"/>
                    </a:cubicBezTo>
                    <a:cubicBezTo>
                      <a:pt x="790" y="55"/>
                      <a:pt x="753" y="41"/>
                      <a:pt x="632" y="91"/>
                    </a:cubicBezTo>
                    <a:cubicBezTo>
                      <a:pt x="510" y="140"/>
                      <a:pt x="249" y="289"/>
                      <a:pt x="144" y="336"/>
                    </a:cubicBezTo>
                    <a:cubicBezTo>
                      <a:pt x="38" y="382"/>
                      <a:pt x="30" y="361"/>
                      <a:pt x="0" y="368"/>
                    </a:cubicBezTo>
                  </a:path>
                </a:pathLst>
              </a:custGeom>
              <a:noFill/>
              <a:ln w="1905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140"/>
              <p:cNvSpPr>
                <a:spLocks/>
              </p:cNvSpPr>
              <p:nvPr/>
            </p:nvSpPr>
            <p:spPr bwMode="auto">
              <a:xfrm flipH="1">
                <a:off x="7044" y="694"/>
                <a:ext cx="157" cy="90"/>
              </a:xfrm>
              <a:custGeom>
                <a:avLst/>
                <a:gdLst>
                  <a:gd name="T0" fmla="*/ 1048 w 1048"/>
                  <a:gd name="T1" fmla="*/ 6 h 670"/>
                  <a:gd name="T2" fmla="*/ 800 w 1048"/>
                  <a:gd name="T3" fmla="*/ 46 h 670"/>
                  <a:gd name="T4" fmla="*/ 568 w 1048"/>
                  <a:gd name="T5" fmla="*/ 278 h 670"/>
                  <a:gd name="T6" fmla="*/ 280 w 1048"/>
                  <a:gd name="T7" fmla="*/ 558 h 670"/>
                  <a:gd name="T8" fmla="*/ 0 w 1048"/>
                  <a:gd name="T9" fmla="*/ 670 h 670"/>
                </a:gdLst>
                <a:ahLst/>
                <a:cxnLst>
                  <a:cxn ang="0">
                    <a:pos x="T0" y="T1"/>
                  </a:cxn>
                  <a:cxn ang="0">
                    <a:pos x="T2" y="T3"/>
                  </a:cxn>
                  <a:cxn ang="0">
                    <a:pos x="T4" y="T5"/>
                  </a:cxn>
                  <a:cxn ang="0">
                    <a:pos x="T6" y="T7"/>
                  </a:cxn>
                  <a:cxn ang="0">
                    <a:pos x="T8" y="T9"/>
                  </a:cxn>
                </a:cxnLst>
                <a:rect l="0" t="0" r="r" b="b"/>
                <a:pathLst>
                  <a:path w="1048" h="670">
                    <a:moveTo>
                      <a:pt x="1048" y="6"/>
                    </a:moveTo>
                    <a:cubicBezTo>
                      <a:pt x="963" y="23"/>
                      <a:pt x="879" y="0"/>
                      <a:pt x="800" y="46"/>
                    </a:cubicBezTo>
                    <a:cubicBezTo>
                      <a:pt x="720" y="91"/>
                      <a:pt x="654" y="192"/>
                      <a:pt x="568" y="278"/>
                    </a:cubicBezTo>
                    <a:cubicBezTo>
                      <a:pt x="481" y="363"/>
                      <a:pt x="374" y="492"/>
                      <a:pt x="280" y="558"/>
                    </a:cubicBezTo>
                    <a:cubicBezTo>
                      <a:pt x="185" y="623"/>
                      <a:pt x="58" y="646"/>
                      <a:pt x="0" y="670"/>
                    </a:cubicBezTo>
                  </a:path>
                </a:pathLst>
              </a:custGeom>
              <a:noFill/>
              <a:ln w="1905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Freeform 141"/>
              <p:cNvSpPr>
                <a:spLocks/>
              </p:cNvSpPr>
              <p:nvPr/>
            </p:nvSpPr>
            <p:spPr bwMode="auto">
              <a:xfrm flipH="1">
                <a:off x="7177" y="830"/>
                <a:ext cx="87" cy="34"/>
              </a:xfrm>
              <a:custGeom>
                <a:avLst/>
                <a:gdLst>
                  <a:gd name="T0" fmla="*/ 0 w 579"/>
                  <a:gd name="T1" fmla="*/ 248 h 248"/>
                  <a:gd name="T2" fmla="*/ 312 w 579"/>
                  <a:gd name="T3" fmla="*/ 80 h 248"/>
                  <a:gd name="T4" fmla="*/ 579 w 579"/>
                  <a:gd name="T5" fmla="*/ 0 h 248"/>
                </a:gdLst>
                <a:ahLst/>
                <a:cxnLst>
                  <a:cxn ang="0">
                    <a:pos x="T0" y="T1"/>
                  </a:cxn>
                  <a:cxn ang="0">
                    <a:pos x="T2" y="T3"/>
                  </a:cxn>
                  <a:cxn ang="0">
                    <a:pos x="T4" y="T5"/>
                  </a:cxn>
                </a:cxnLst>
                <a:rect l="0" t="0" r="r" b="b"/>
                <a:pathLst>
                  <a:path w="579" h="248">
                    <a:moveTo>
                      <a:pt x="0" y="248"/>
                    </a:moveTo>
                    <a:cubicBezTo>
                      <a:pt x="104" y="179"/>
                      <a:pt x="215" y="121"/>
                      <a:pt x="312" y="80"/>
                    </a:cubicBezTo>
                    <a:cubicBezTo>
                      <a:pt x="408" y="38"/>
                      <a:pt x="523" y="16"/>
                      <a:pt x="579"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Freeform 142"/>
              <p:cNvSpPr>
                <a:spLocks/>
              </p:cNvSpPr>
              <p:nvPr/>
            </p:nvSpPr>
            <p:spPr bwMode="auto">
              <a:xfrm flipH="1">
                <a:off x="7029" y="702"/>
                <a:ext cx="148" cy="127"/>
              </a:xfrm>
              <a:custGeom>
                <a:avLst/>
                <a:gdLst>
                  <a:gd name="T0" fmla="*/ 989 w 989"/>
                  <a:gd name="T1" fmla="*/ 47 h 949"/>
                  <a:gd name="T2" fmla="*/ 741 w 989"/>
                  <a:gd name="T3" fmla="*/ 87 h 949"/>
                  <a:gd name="T4" fmla="*/ 395 w 989"/>
                  <a:gd name="T5" fmla="*/ 565 h 949"/>
                  <a:gd name="T6" fmla="*/ 224 w 989"/>
                  <a:gd name="T7" fmla="*/ 799 h 949"/>
                  <a:gd name="T8" fmla="*/ 0 w 989"/>
                  <a:gd name="T9" fmla="*/ 949 h 949"/>
                </a:gdLst>
                <a:ahLst/>
                <a:cxnLst>
                  <a:cxn ang="0">
                    <a:pos x="T0" y="T1"/>
                  </a:cxn>
                  <a:cxn ang="0">
                    <a:pos x="T2" y="T3"/>
                  </a:cxn>
                  <a:cxn ang="0">
                    <a:pos x="T4" y="T5"/>
                  </a:cxn>
                  <a:cxn ang="0">
                    <a:pos x="T6" y="T7"/>
                  </a:cxn>
                  <a:cxn ang="0">
                    <a:pos x="T8" y="T9"/>
                  </a:cxn>
                </a:cxnLst>
                <a:rect l="0" t="0" r="r" b="b"/>
                <a:pathLst>
                  <a:path w="989" h="949">
                    <a:moveTo>
                      <a:pt x="989" y="47"/>
                    </a:moveTo>
                    <a:cubicBezTo>
                      <a:pt x="904" y="64"/>
                      <a:pt x="840" y="0"/>
                      <a:pt x="741" y="87"/>
                    </a:cubicBezTo>
                    <a:cubicBezTo>
                      <a:pt x="642" y="173"/>
                      <a:pt x="481" y="446"/>
                      <a:pt x="395" y="565"/>
                    </a:cubicBezTo>
                    <a:cubicBezTo>
                      <a:pt x="308" y="683"/>
                      <a:pt x="289" y="735"/>
                      <a:pt x="224" y="799"/>
                    </a:cubicBezTo>
                    <a:cubicBezTo>
                      <a:pt x="158" y="863"/>
                      <a:pt x="46" y="917"/>
                      <a:pt x="0" y="949"/>
                    </a:cubicBezTo>
                  </a:path>
                </a:pathLst>
              </a:custGeom>
              <a:noFill/>
              <a:ln w="1905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Freeform 143"/>
              <p:cNvSpPr>
                <a:spLocks/>
              </p:cNvSpPr>
              <p:nvPr/>
            </p:nvSpPr>
            <p:spPr bwMode="auto">
              <a:xfrm flipH="1">
                <a:off x="7017" y="710"/>
                <a:ext cx="220" cy="205"/>
              </a:xfrm>
              <a:custGeom>
                <a:avLst/>
                <a:gdLst>
                  <a:gd name="T0" fmla="*/ 1482 w 1482"/>
                  <a:gd name="T1" fmla="*/ 90 h 1528"/>
                  <a:gd name="T2" fmla="*/ 1234 w 1482"/>
                  <a:gd name="T3" fmla="*/ 130 h 1528"/>
                  <a:gd name="T4" fmla="*/ 970 w 1482"/>
                  <a:gd name="T5" fmla="*/ 866 h 1528"/>
                  <a:gd name="T6" fmla="*/ 704 w 1482"/>
                  <a:gd name="T7" fmla="*/ 1186 h 1528"/>
                  <a:gd name="T8" fmla="*/ 0 w 1482"/>
                  <a:gd name="T9" fmla="*/ 1528 h 1528"/>
                </a:gdLst>
                <a:ahLst/>
                <a:cxnLst>
                  <a:cxn ang="0">
                    <a:pos x="T0" y="T1"/>
                  </a:cxn>
                  <a:cxn ang="0">
                    <a:pos x="T2" y="T3"/>
                  </a:cxn>
                  <a:cxn ang="0">
                    <a:pos x="T4" y="T5"/>
                  </a:cxn>
                  <a:cxn ang="0">
                    <a:pos x="T6" y="T7"/>
                  </a:cxn>
                  <a:cxn ang="0">
                    <a:pos x="T8" y="T9"/>
                  </a:cxn>
                </a:cxnLst>
                <a:rect l="0" t="0" r="r" b="b"/>
                <a:pathLst>
                  <a:path w="1482" h="1528">
                    <a:moveTo>
                      <a:pt x="1482" y="90"/>
                    </a:moveTo>
                    <a:cubicBezTo>
                      <a:pt x="1397" y="107"/>
                      <a:pt x="1319" y="0"/>
                      <a:pt x="1234" y="130"/>
                    </a:cubicBezTo>
                    <a:cubicBezTo>
                      <a:pt x="1148" y="259"/>
                      <a:pt x="1058" y="690"/>
                      <a:pt x="970" y="866"/>
                    </a:cubicBezTo>
                    <a:cubicBezTo>
                      <a:pt x="881" y="1041"/>
                      <a:pt x="865" y="1075"/>
                      <a:pt x="704" y="1186"/>
                    </a:cubicBezTo>
                    <a:cubicBezTo>
                      <a:pt x="542" y="1296"/>
                      <a:pt x="146" y="1456"/>
                      <a:pt x="0" y="1528"/>
                    </a:cubicBezTo>
                  </a:path>
                </a:pathLst>
              </a:custGeom>
              <a:noFill/>
              <a:ln w="1905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Freeform 144"/>
              <p:cNvSpPr>
                <a:spLocks/>
              </p:cNvSpPr>
              <p:nvPr/>
            </p:nvSpPr>
            <p:spPr bwMode="auto">
              <a:xfrm flipH="1">
                <a:off x="6986" y="736"/>
                <a:ext cx="90" cy="370"/>
              </a:xfrm>
              <a:custGeom>
                <a:avLst/>
                <a:gdLst>
                  <a:gd name="T0" fmla="*/ 594 w 594"/>
                  <a:gd name="T1" fmla="*/ 78 h 2750"/>
                  <a:gd name="T2" fmla="*/ 386 w 594"/>
                  <a:gd name="T3" fmla="*/ 318 h 2750"/>
                  <a:gd name="T4" fmla="*/ 386 w 594"/>
                  <a:gd name="T5" fmla="*/ 1982 h 2750"/>
                  <a:gd name="T6" fmla="*/ 234 w 594"/>
                  <a:gd name="T7" fmla="*/ 2548 h 2750"/>
                  <a:gd name="T8" fmla="*/ 0 w 594"/>
                  <a:gd name="T9" fmla="*/ 2750 h 2750"/>
                </a:gdLst>
                <a:ahLst/>
                <a:cxnLst>
                  <a:cxn ang="0">
                    <a:pos x="T0" y="T1"/>
                  </a:cxn>
                  <a:cxn ang="0">
                    <a:pos x="T2" y="T3"/>
                  </a:cxn>
                  <a:cxn ang="0">
                    <a:pos x="T4" y="T5"/>
                  </a:cxn>
                  <a:cxn ang="0">
                    <a:pos x="T6" y="T7"/>
                  </a:cxn>
                  <a:cxn ang="0">
                    <a:pos x="T8" y="T9"/>
                  </a:cxn>
                </a:cxnLst>
                <a:rect l="0" t="0" r="r" b="b"/>
                <a:pathLst>
                  <a:path w="594" h="2750">
                    <a:moveTo>
                      <a:pt x="594" y="78"/>
                    </a:moveTo>
                    <a:cubicBezTo>
                      <a:pt x="559" y="117"/>
                      <a:pt x="420" y="0"/>
                      <a:pt x="386" y="318"/>
                    </a:cubicBezTo>
                    <a:cubicBezTo>
                      <a:pt x="351" y="635"/>
                      <a:pt x="411" y="1610"/>
                      <a:pt x="386" y="1982"/>
                    </a:cubicBezTo>
                    <a:cubicBezTo>
                      <a:pt x="360" y="2353"/>
                      <a:pt x="298" y="2420"/>
                      <a:pt x="234" y="2548"/>
                    </a:cubicBezTo>
                    <a:cubicBezTo>
                      <a:pt x="169" y="2675"/>
                      <a:pt x="48" y="2708"/>
                      <a:pt x="0" y="2750"/>
                    </a:cubicBezTo>
                  </a:path>
                </a:pathLst>
              </a:custGeom>
              <a:noFill/>
              <a:ln w="1905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9" name="Group 145"/>
              <p:cNvGrpSpPr>
                <a:grpSpLocks/>
              </p:cNvGrpSpPr>
              <p:nvPr/>
            </p:nvGrpSpPr>
            <p:grpSpPr bwMode="auto">
              <a:xfrm flipH="1">
                <a:off x="7615" y="899"/>
                <a:ext cx="108" cy="33"/>
                <a:chOff x="5184" y="13728"/>
                <a:chExt cx="720" cy="240"/>
              </a:xfrm>
            </p:grpSpPr>
            <p:sp>
              <p:nvSpPr>
                <p:cNvPr id="81" name="Line 146"/>
                <p:cNvSpPr>
                  <a:spLocks noChangeShapeType="1"/>
                </p:cNvSpPr>
                <p:nvPr/>
              </p:nvSpPr>
              <p:spPr bwMode="auto">
                <a:xfrm>
                  <a:off x="5184" y="1396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Line 147"/>
                <p:cNvSpPr>
                  <a:spLocks noChangeShapeType="1"/>
                </p:cNvSpPr>
                <p:nvPr/>
              </p:nvSpPr>
              <p:spPr bwMode="auto">
                <a:xfrm>
                  <a:off x="5664" y="1396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Line 148"/>
                <p:cNvSpPr>
                  <a:spLocks noChangeShapeType="1"/>
                </p:cNvSpPr>
                <p:nvPr/>
              </p:nvSpPr>
              <p:spPr bwMode="auto">
                <a:xfrm>
                  <a:off x="5424" y="1372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149"/>
                <p:cNvSpPr>
                  <a:spLocks noChangeShapeType="1"/>
                </p:cNvSpPr>
                <p:nvPr/>
              </p:nvSpPr>
              <p:spPr bwMode="auto">
                <a:xfrm rot="5400000">
                  <a:off x="5304" y="1384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Line 150"/>
                <p:cNvSpPr>
                  <a:spLocks noChangeShapeType="1"/>
                </p:cNvSpPr>
                <p:nvPr/>
              </p:nvSpPr>
              <p:spPr bwMode="auto">
                <a:xfrm rot="5400000">
                  <a:off x="5544" y="1384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 name="AutoShape 151"/>
              <p:cNvSpPr>
                <a:spLocks/>
              </p:cNvSpPr>
              <p:nvPr/>
            </p:nvSpPr>
            <p:spPr bwMode="auto">
              <a:xfrm rot="1375402" flipH="1">
                <a:off x="7407" y="660"/>
                <a:ext cx="111" cy="541"/>
              </a:xfrm>
              <a:prstGeom prst="leftBrace">
                <a:avLst>
                  <a:gd name="adj1" fmla="val 40616"/>
                  <a:gd name="adj2" fmla="val 50000"/>
                </a:avLst>
              </a:pr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152"/>
              <p:cNvSpPr>
                <a:spLocks noChangeShapeType="1"/>
              </p:cNvSpPr>
              <p:nvPr/>
            </p:nvSpPr>
            <p:spPr bwMode="auto">
              <a:xfrm rot="9026379" flipH="1" flipV="1">
                <a:off x="6917" y="749"/>
                <a:ext cx="46" cy="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Freeform 153"/>
              <p:cNvSpPr>
                <a:spLocks/>
              </p:cNvSpPr>
              <p:nvPr/>
            </p:nvSpPr>
            <p:spPr bwMode="auto">
              <a:xfrm flipH="1">
                <a:off x="6844" y="651"/>
                <a:ext cx="115" cy="12"/>
              </a:xfrm>
              <a:custGeom>
                <a:avLst/>
                <a:gdLst>
                  <a:gd name="T0" fmla="*/ 0 w 768"/>
                  <a:gd name="T1" fmla="*/ 88 h 88"/>
                  <a:gd name="T2" fmla="*/ 406 w 768"/>
                  <a:gd name="T3" fmla="*/ 13 h 88"/>
                  <a:gd name="T4" fmla="*/ 587 w 768"/>
                  <a:gd name="T5" fmla="*/ 13 h 88"/>
                  <a:gd name="T6" fmla="*/ 768 w 768"/>
                  <a:gd name="T7" fmla="*/ 3 h 88"/>
                </a:gdLst>
                <a:ahLst/>
                <a:cxnLst>
                  <a:cxn ang="0">
                    <a:pos x="T0" y="T1"/>
                  </a:cxn>
                  <a:cxn ang="0">
                    <a:pos x="T2" y="T3"/>
                  </a:cxn>
                  <a:cxn ang="0">
                    <a:pos x="T4" y="T5"/>
                  </a:cxn>
                  <a:cxn ang="0">
                    <a:pos x="T6" y="T7"/>
                  </a:cxn>
                </a:cxnLst>
                <a:rect l="0" t="0" r="r" b="b"/>
                <a:pathLst>
                  <a:path w="768" h="88">
                    <a:moveTo>
                      <a:pt x="0" y="88"/>
                    </a:moveTo>
                    <a:cubicBezTo>
                      <a:pt x="67" y="75"/>
                      <a:pt x="308" y="25"/>
                      <a:pt x="406" y="13"/>
                    </a:cubicBezTo>
                    <a:cubicBezTo>
                      <a:pt x="503" y="0"/>
                      <a:pt x="526" y="14"/>
                      <a:pt x="587" y="13"/>
                    </a:cubicBezTo>
                    <a:cubicBezTo>
                      <a:pt x="647" y="11"/>
                      <a:pt x="730" y="5"/>
                      <a:pt x="768" y="3"/>
                    </a:cubicBezTo>
                  </a:path>
                </a:pathLst>
              </a:custGeom>
              <a:noFill/>
              <a:ln w="1905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154"/>
              <p:cNvSpPr>
                <a:spLocks noChangeShapeType="1"/>
              </p:cNvSpPr>
              <p:nvPr/>
            </p:nvSpPr>
            <p:spPr bwMode="auto">
              <a:xfrm>
                <a:off x="6953" y="662"/>
                <a:ext cx="32" cy="13"/>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155"/>
              <p:cNvSpPr>
                <a:spLocks noChangeShapeType="1"/>
              </p:cNvSpPr>
              <p:nvPr/>
            </p:nvSpPr>
            <p:spPr bwMode="auto">
              <a:xfrm>
                <a:off x="7573" y="957"/>
                <a:ext cx="191"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156"/>
              <p:cNvGrpSpPr>
                <a:grpSpLocks/>
              </p:cNvGrpSpPr>
              <p:nvPr/>
            </p:nvGrpSpPr>
            <p:grpSpPr bwMode="auto">
              <a:xfrm>
                <a:off x="7295" y="800"/>
                <a:ext cx="121" cy="39"/>
                <a:chOff x="2706" y="2186"/>
                <a:chExt cx="347" cy="126"/>
              </a:xfrm>
            </p:grpSpPr>
            <p:sp>
              <p:nvSpPr>
                <p:cNvPr id="78" name="AutoShape 157"/>
                <p:cNvSpPr>
                  <a:spLocks noChangeArrowheads="1"/>
                </p:cNvSpPr>
                <p:nvPr/>
              </p:nvSpPr>
              <p:spPr bwMode="auto">
                <a:xfrm rot="1489985">
                  <a:off x="2706" y="2186"/>
                  <a:ext cx="82" cy="126"/>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158"/>
                <p:cNvSpPr>
                  <a:spLocks noChangeShapeType="1"/>
                </p:cNvSpPr>
                <p:nvPr/>
              </p:nvSpPr>
              <p:spPr bwMode="auto">
                <a:xfrm>
                  <a:off x="2788" y="2270"/>
                  <a:ext cx="81" cy="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159"/>
                <p:cNvSpPr>
                  <a:spLocks noChangeShapeType="1"/>
                </p:cNvSpPr>
                <p:nvPr/>
              </p:nvSpPr>
              <p:spPr bwMode="auto">
                <a:xfrm>
                  <a:off x="2869" y="2312"/>
                  <a:ext cx="1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 name="Group 160"/>
              <p:cNvGrpSpPr>
                <a:grpSpLocks/>
              </p:cNvGrpSpPr>
              <p:nvPr/>
            </p:nvGrpSpPr>
            <p:grpSpPr bwMode="auto">
              <a:xfrm>
                <a:off x="7271" y="855"/>
                <a:ext cx="121" cy="39"/>
                <a:chOff x="2706" y="2186"/>
                <a:chExt cx="347" cy="126"/>
              </a:xfrm>
            </p:grpSpPr>
            <p:sp>
              <p:nvSpPr>
                <p:cNvPr id="75" name="AutoShape 161"/>
                <p:cNvSpPr>
                  <a:spLocks noChangeArrowheads="1"/>
                </p:cNvSpPr>
                <p:nvPr/>
              </p:nvSpPr>
              <p:spPr bwMode="auto">
                <a:xfrm rot="1489985">
                  <a:off x="2706" y="2186"/>
                  <a:ext cx="82" cy="126"/>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162"/>
                <p:cNvSpPr>
                  <a:spLocks noChangeShapeType="1"/>
                </p:cNvSpPr>
                <p:nvPr/>
              </p:nvSpPr>
              <p:spPr bwMode="auto">
                <a:xfrm>
                  <a:off x="2788" y="2270"/>
                  <a:ext cx="81" cy="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163"/>
                <p:cNvSpPr>
                  <a:spLocks noChangeShapeType="1"/>
                </p:cNvSpPr>
                <p:nvPr/>
              </p:nvSpPr>
              <p:spPr bwMode="auto">
                <a:xfrm>
                  <a:off x="2869" y="2312"/>
                  <a:ext cx="1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 name="Group 164"/>
              <p:cNvGrpSpPr>
                <a:grpSpLocks/>
              </p:cNvGrpSpPr>
              <p:nvPr/>
            </p:nvGrpSpPr>
            <p:grpSpPr bwMode="auto">
              <a:xfrm>
                <a:off x="7241" y="908"/>
                <a:ext cx="122" cy="38"/>
                <a:chOff x="2706" y="2186"/>
                <a:chExt cx="347" cy="126"/>
              </a:xfrm>
            </p:grpSpPr>
            <p:sp>
              <p:nvSpPr>
                <p:cNvPr id="72" name="AutoShape 165"/>
                <p:cNvSpPr>
                  <a:spLocks noChangeArrowheads="1"/>
                </p:cNvSpPr>
                <p:nvPr/>
              </p:nvSpPr>
              <p:spPr bwMode="auto">
                <a:xfrm rot="1489985">
                  <a:off x="2706" y="2186"/>
                  <a:ext cx="82" cy="126"/>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166"/>
                <p:cNvSpPr>
                  <a:spLocks noChangeShapeType="1"/>
                </p:cNvSpPr>
                <p:nvPr/>
              </p:nvSpPr>
              <p:spPr bwMode="auto">
                <a:xfrm>
                  <a:off x="2788" y="2270"/>
                  <a:ext cx="81" cy="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167"/>
                <p:cNvSpPr>
                  <a:spLocks noChangeShapeType="1"/>
                </p:cNvSpPr>
                <p:nvPr/>
              </p:nvSpPr>
              <p:spPr bwMode="auto">
                <a:xfrm>
                  <a:off x="2869" y="2312"/>
                  <a:ext cx="1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8" name="Group 168"/>
              <p:cNvGrpSpPr>
                <a:grpSpLocks/>
              </p:cNvGrpSpPr>
              <p:nvPr/>
            </p:nvGrpSpPr>
            <p:grpSpPr bwMode="auto">
              <a:xfrm>
                <a:off x="7353" y="693"/>
                <a:ext cx="122" cy="39"/>
                <a:chOff x="2706" y="2186"/>
                <a:chExt cx="347" cy="126"/>
              </a:xfrm>
            </p:grpSpPr>
            <p:sp>
              <p:nvSpPr>
                <p:cNvPr id="69" name="AutoShape 169"/>
                <p:cNvSpPr>
                  <a:spLocks noChangeArrowheads="1"/>
                </p:cNvSpPr>
                <p:nvPr/>
              </p:nvSpPr>
              <p:spPr bwMode="auto">
                <a:xfrm rot="1489985">
                  <a:off x="2706" y="2186"/>
                  <a:ext cx="82" cy="126"/>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170"/>
                <p:cNvSpPr>
                  <a:spLocks noChangeShapeType="1"/>
                </p:cNvSpPr>
                <p:nvPr/>
              </p:nvSpPr>
              <p:spPr bwMode="auto">
                <a:xfrm>
                  <a:off x="2788" y="2270"/>
                  <a:ext cx="81" cy="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171"/>
                <p:cNvSpPr>
                  <a:spLocks noChangeShapeType="1"/>
                </p:cNvSpPr>
                <p:nvPr/>
              </p:nvSpPr>
              <p:spPr bwMode="auto">
                <a:xfrm>
                  <a:off x="2869" y="2312"/>
                  <a:ext cx="1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 name="Group 172"/>
              <p:cNvGrpSpPr>
                <a:grpSpLocks/>
              </p:cNvGrpSpPr>
              <p:nvPr/>
            </p:nvGrpSpPr>
            <p:grpSpPr bwMode="auto">
              <a:xfrm>
                <a:off x="7381" y="638"/>
                <a:ext cx="121" cy="39"/>
                <a:chOff x="2706" y="2186"/>
                <a:chExt cx="347" cy="126"/>
              </a:xfrm>
            </p:grpSpPr>
            <p:sp>
              <p:nvSpPr>
                <p:cNvPr id="66" name="AutoShape 173"/>
                <p:cNvSpPr>
                  <a:spLocks noChangeArrowheads="1"/>
                </p:cNvSpPr>
                <p:nvPr/>
              </p:nvSpPr>
              <p:spPr bwMode="auto">
                <a:xfrm rot="1489985">
                  <a:off x="2706" y="2186"/>
                  <a:ext cx="82" cy="126"/>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74"/>
                <p:cNvSpPr>
                  <a:spLocks noChangeShapeType="1"/>
                </p:cNvSpPr>
                <p:nvPr/>
              </p:nvSpPr>
              <p:spPr bwMode="auto">
                <a:xfrm>
                  <a:off x="2788" y="2270"/>
                  <a:ext cx="81" cy="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175"/>
                <p:cNvSpPr>
                  <a:spLocks noChangeShapeType="1"/>
                </p:cNvSpPr>
                <p:nvPr/>
              </p:nvSpPr>
              <p:spPr bwMode="auto">
                <a:xfrm>
                  <a:off x="2869" y="2312"/>
                  <a:ext cx="1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 name="Group 176"/>
              <p:cNvGrpSpPr>
                <a:grpSpLocks/>
              </p:cNvGrpSpPr>
              <p:nvPr/>
            </p:nvGrpSpPr>
            <p:grpSpPr bwMode="auto">
              <a:xfrm>
                <a:off x="7135" y="1125"/>
                <a:ext cx="122" cy="38"/>
                <a:chOff x="2706" y="2186"/>
                <a:chExt cx="347" cy="126"/>
              </a:xfrm>
            </p:grpSpPr>
            <p:sp>
              <p:nvSpPr>
                <p:cNvPr id="63" name="AutoShape 177"/>
                <p:cNvSpPr>
                  <a:spLocks noChangeArrowheads="1"/>
                </p:cNvSpPr>
                <p:nvPr/>
              </p:nvSpPr>
              <p:spPr bwMode="auto">
                <a:xfrm rot="1489985">
                  <a:off x="2706" y="2186"/>
                  <a:ext cx="82" cy="126"/>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178"/>
                <p:cNvSpPr>
                  <a:spLocks noChangeShapeType="1"/>
                </p:cNvSpPr>
                <p:nvPr/>
              </p:nvSpPr>
              <p:spPr bwMode="auto">
                <a:xfrm>
                  <a:off x="2788" y="2270"/>
                  <a:ext cx="81" cy="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179"/>
                <p:cNvSpPr>
                  <a:spLocks noChangeShapeType="1"/>
                </p:cNvSpPr>
                <p:nvPr/>
              </p:nvSpPr>
              <p:spPr bwMode="auto">
                <a:xfrm>
                  <a:off x="2869" y="2312"/>
                  <a:ext cx="1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 name="Line 180"/>
              <p:cNvSpPr>
                <a:spLocks noChangeShapeType="1"/>
              </p:cNvSpPr>
              <p:nvPr/>
            </p:nvSpPr>
            <p:spPr bwMode="auto">
              <a:xfrm>
                <a:off x="7321" y="689"/>
                <a:ext cx="32" cy="14"/>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181"/>
              <p:cNvSpPr>
                <a:spLocks noChangeShapeType="1"/>
              </p:cNvSpPr>
              <p:nvPr/>
            </p:nvSpPr>
            <p:spPr bwMode="auto">
              <a:xfrm>
                <a:off x="7350" y="640"/>
                <a:ext cx="32" cy="13"/>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82"/>
              <p:cNvSpPr>
                <a:spLocks noChangeShapeType="1"/>
              </p:cNvSpPr>
              <p:nvPr/>
            </p:nvSpPr>
            <p:spPr bwMode="auto">
              <a:xfrm>
                <a:off x="7291" y="743"/>
                <a:ext cx="33" cy="13"/>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183"/>
              <p:cNvSpPr>
                <a:spLocks noChangeShapeType="1"/>
              </p:cNvSpPr>
              <p:nvPr/>
            </p:nvSpPr>
            <p:spPr bwMode="auto">
              <a:xfrm>
                <a:off x="7266" y="798"/>
                <a:ext cx="32" cy="13"/>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184"/>
              <p:cNvSpPr>
                <a:spLocks noChangeShapeType="1"/>
              </p:cNvSpPr>
              <p:nvPr/>
            </p:nvSpPr>
            <p:spPr bwMode="auto">
              <a:xfrm>
                <a:off x="7241" y="853"/>
                <a:ext cx="32" cy="14"/>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185"/>
              <p:cNvSpPr>
                <a:spLocks noChangeShapeType="1"/>
              </p:cNvSpPr>
              <p:nvPr/>
            </p:nvSpPr>
            <p:spPr bwMode="auto">
              <a:xfrm>
                <a:off x="7216" y="909"/>
                <a:ext cx="32" cy="14"/>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186"/>
              <p:cNvSpPr>
                <a:spLocks noChangeShapeType="1"/>
              </p:cNvSpPr>
              <p:nvPr/>
            </p:nvSpPr>
            <p:spPr bwMode="auto">
              <a:xfrm>
                <a:off x="7101" y="1122"/>
                <a:ext cx="31" cy="14"/>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Text Box 187"/>
              <p:cNvSpPr txBox="1">
                <a:spLocks noChangeArrowheads="1"/>
              </p:cNvSpPr>
              <p:nvPr/>
            </p:nvSpPr>
            <p:spPr bwMode="auto">
              <a:xfrm>
                <a:off x="7332" y="485"/>
                <a:ext cx="136"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atin typeface="Times" pitchFamily="18" charset="0"/>
                </a:endParaRPr>
              </a:p>
            </p:txBody>
          </p:sp>
          <p:grpSp>
            <p:nvGrpSpPr>
              <p:cNvPr id="49" name="Group 188"/>
              <p:cNvGrpSpPr>
                <a:grpSpLocks/>
              </p:cNvGrpSpPr>
              <p:nvPr/>
            </p:nvGrpSpPr>
            <p:grpSpPr bwMode="auto">
              <a:xfrm flipH="1">
                <a:off x="7736" y="897"/>
                <a:ext cx="108" cy="33"/>
                <a:chOff x="5184" y="13728"/>
                <a:chExt cx="720" cy="240"/>
              </a:xfrm>
            </p:grpSpPr>
            <p:sp>
              <p:nvSpPr>
                <p:cNvPr id="58" name="Line 189"/>
                <p:cNvSpPr>
                  <a:spLocks noChangeShapeType="1"/>
                </p:cNvSpPr>
                <p:nvPr/>
              </p:nvSpPr>
              <p:spPr bwMode="auto">
                <a:xfrm>
                  <a:off x="5184" y="1396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190"/>
                <p:cNvSpPr>
                  <a:spLocks noChangeShapeType="1"/>
                </p:cNvSpPr>
                <p:nvPr/>
              </p:nvSpPr>
              <p:spPr bwMode="auto">
                <a:xfrm>
                  <a:off x="5664" y="1396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Line 191"/>
                <p:cNvSpPr>
                  <a:spLocks noChangeShapeType="1"/>
                </p:cNvSpPr>
                <p:nvPr/>
              </p:nvSpPr>
              <p:spPr bwMode="auto">
                <a:xfrm>
                  <a:off x="5424" y="1372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192"/>
                <p:cNvSpPr>
                  <a:spLocks noChangeShapeType="1"/>
                </p:cNvSpPr>
                <p:nvPr/>
              </p:nvSpPr>
              <p:spPr bwMode="auto">
                <a:xfrm rot="5400000">
                  <a:off x="5304" y="1384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193"/>
                <p:cNvSpPr>
                  <a:spLocks noChangeShapeType="1"/>
                </p:cNvSpPr>
                <p:nvPr/>
              </p:nvSpPr>
              <p:spPr bwMode="auto">
                <a:xfrm rot="5400000">
                  <a:off x="5544" y="1384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 name="Group 194"/>
              <p:cNvGrpSpPr>
                <a:grpSpLocks/>
              </p:cNvGrpSpPr>
              <p:nvPr/>
            </p:nvGrpSpPr>
            <p:grpSpPr bwMode="auto">
              <a:xfrm flipH="1">
                <a:off x="7960" y="895"/>
                <a:ext cx="108" cy="32"/>
                <a:chOff x="5184" y="13728"/>
                <a:chExt cx="720" cy="240"/>
              </a:xfrm>
            </p:grpSpPr>
            <p:sp>
              <p:nvSpPr>
                <p:cNvPr id="53" name="Line 195"/>
                <p:cNvSpPr>
                  <a:spLocks noChangeShapeType="1"/>
                </p:cNvSpPr>
                <p:nvPr/>
              </p:nvSpPr>
              <p:spPr bwMode="auto">
                <a:xfrm>
                  <a:off x="5184" y="1396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196"/>
                <p:cNvSpPr>
                  <a:spLocks noChangeShapeType="1"/>
                </p:cNvSpPr>
                <p:nvPr/>
              </p:nvSpPr>
              <p:spPr bwMode="auto">
                <a:xfrm>
                  <a:off x="5664" y="1396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197"/>
                <p:cNvSpPr>
                  <a:spLocks noChangeShapeType="1"/>
                </p:cNvSpPr>
                <p:nvPr/>
              </p:nvSpPr>
              <p:spPr bwMode="auto">
                <a:xfrm>
                  <a:off x="5424" y="1372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198"/>
                <p:cNvSpPr>
                  <a:spLocks noChangeShapeType="1"/>
                </p:cNvSpPr>
                <p:nvPr/>
              </p:nvSpPr>
              <p:spPr bwMode="auto">
                <a:xfrm rot="5400000">
                  <a:off x="5304" y="1384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199"/>
                <p:cNvSpPr>
                  <a:spLocks noChangeShapeType="1"/>
                </p:cNvSpPr>
                <p:nvPr/>
              </p:nvSpPr>
              <p:spPr bwMode="auto">
                <a:xfrm rot="5400000">
                  <a:off x="5544" y="13848"/>
                  <a:ext cx="2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 name="Freeform 200"/>
              <p:cNvSpPr>
                <a:spLocks/>
              </p:cNvSpPr>
              <p:nvPr/>
            </p:nvSpPr>
            <p:spPr bwMode="auto">
              <a:xfrm>
                <a:off x="6868" y="758"/>
                <a:ext cx="672" cy="493"/>
              </a:xfrm>
              <a:custGeom>
                <a:avLst/>
                <a:gdLst>
                  <a:gd name="T0" fmla="*/ 2064 w 2101"/>
                  <a:gd name="T1" fmla="*/ 624 h 1607"/>
                  <a:gd name="T2" fmla="*/ 2048 w 2101"/>
                  <a:gd name="T3" fmla="*/ 1152 h 1607"/>
                  <a:gd name="T4" fmla="*/ 1744 w 2101"/>
                  <a:gd name="T5" fmla="*/ 1392 h 1607"/>
                  <a:gd name="T6" fmla="*/ 1312 w 2101"/>
                  <a:gd name="T7" fmla="*/ 1600 h 1607"/>
                  <a:gd name="T8" fmla="*/ 928 w 2101"/>
                  <a:gd name="T9" fmla="*/ 1432 h 1607"/>
                  <a:gd name="T10" fmla="*/ 208 w 2101"/>
                  <a:gd name="T11" fmla="*/ 1048 h 1607"/>
                  <a:gd name="T12" fmla="*/ 8 w 2101"/>
                  <a:gd name="T13" fmla="*/ 352 h 1607"/>
                  <a:gd name="T14" fmla="*/ 160 w 2101"/>
                  <a:gd name="T15" fmla="*/ 0 h 16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1" h="1607">
                    <a:moveTo>
                      <a:pt x="2064" y="624"/>
                    </a:moveTo>
                    <a:cubicBezTo>
                      <a:pt x="2082" y="824"/>
                      <a:pt x="2101" y="1024"/>
                      <a:pt x="2048" y="1152"/>
                    </a:cubicBezTo>
                    <a:cubicBezTo>
                      <a:pt x="1995" y="1280"/>
                      <a:pt x="1867" y="1317"/>
                      <a:pt x="1744" y="1392"/>
                    </a:cubicBezTo>
                    <a:cubicBezTo>
                      <a:pt x="1621" y="1467"/>
                      <a:pt x="1448" y="1593"/>
                      <a:pt x="1312" y="1600"/>
                    </a:cubicBezTo>
                    <a:cubicBezTo>
                      <a:pt x="1176" y="1607"/>
                      <a:pt x="1112" y="1524"/>
                      <a:pt x="928" y="1432"/>
                    </a:cubicBezTo>
                    <a:cubicBezTo>
                      <a:pt x="744" y="1340"/>
                      <a:pt x="361" y="1228"/>
                      <a:pt x="208" y="1048"/>
                    </a:cubicBezTo>
                    <a:cubicBezTo>
                      <a:pt x="55" y="868"/>
                      <a:pt x="16" y="527"/>
                      <a:pt x="8" y="352"/>
                    </a:cubicBezTo>
                    <a:cubicBezTo>
                      <a:pt x="0" y="177"/>
                      <a:pt x="80" y="88"/>
                      <a:pt x="160"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AutoShape 201"/>
              <p:cNvSpPr>
                <a:spLocks noChangeArrowheads="1"/>
              </p:cNvSpPr>
              <p:nvPr/>
            </p:nvSpPr>
            <p:spPr bwMode="auto">
              <a:xfrm rot="1389690">
                <a:off x="7211" y="600"/>
                <a:ext cx="118" cy="591"/>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2229524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105" b="43784"/>
          <a:stretch/>
        </p:blipFill>
        <p:spPr bwMode="auto">
          <a:xfrm>
            <a:off x="123386" y="642711"/>
            <a:ext cx="8355255" cy="620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402" r="33105" b="545"/>
          <a:stretch/>
        </p:blipFill>
        <p:spPr bwMode="auto">
          <a:xfrm>
            <a:off x="127501" y="1957981"/>
            <a:ext cx="8355255" cy="486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1" name="Rectangle 2"/>
          <p:cNvSpPr>
            <a:spLocks noGrp="1" noChangeArrowheads="1"/>
          </p:cNvSpPr>
          <p:nvPr>
            <p:ph type="title"/>
          </p:nvPr>
        </p:nvSpPr>
        <p:spPr>
          <a:xfrm>
            <a:off x="352578" y="320"/>
            <a:ext cx="5771997" cy="723580"/>
          </a:xfrm>
        </p:spPr>
        <p:txBody>
          <a:bodyPr/>
          <a:lstStyle/>
          <a:p>
            <a:r>
              <a:rPr lang="en-US" dirty="0" smtClean="0"/>
              <a:t>Detectors</a:t>
            </a:r>
          </a:p>
        </p:txBody>
      </p:sp>
      <p:sp>
        <p:nvSpPr>
          <p:cNvPr id="5" name="TextBox 4"/>
          <p:cNvSpPr txBox="1"/>
          <p:nvPr/>
        </p:nvSpPr>
        <p:spPr>
          <a:xfrm>
            <a:off x="5587001" y="4536"/>
            <a:ext cx="3556999" cy="276999"/>
          </a:xfrm>
          <a:prstGeom prst="rect">
            <a:avLst/>
          </a:prstGeom>
          <a:noFill/>
        </p:spPr>
        <p:txBody>
          <a:bodyPr wrap="none" rtlCol="0">
            <a:spAutoFit/>
          </a:bodyPr>
          <a:lstStyle/>
          <a:p>
            <a:r>
              <a:rPr lang="en-US" sz="1200" dirty="0" smtClean="0"/>
              <a:t>RSI Source &amp; Detector Review </a:t>
            </a:r>
            <a:r>
              <a:rPr lang="en-US" sz="1200" b="1" dirty="0"/>
              <a:t>82</a:t>
            </a:r>
            <a:r>
              <a:rPr lang="en-US" sz="1200" dirty="0"/>
              <a:t>, 071101 (2011)</a:t>
            </a:r>
          </a:p>
        </p:txBody>
      </p:sp>
      <p:pic>
        <p:nvPicPr>
          <p:cNvPr id="135" name="Picture 78"/>
          <p:cNvPicPr>
            <a:picLocks noChangeAspect="1" noChangeArrowheads="1"/>
          </p:cNvPicPr>
          <p:nvPr/>
        </p:nvPicPr>
        <p:blipFill>
          <a:blip r:embed="rId3">
            <a:extLst>
              <a:ext uri="{28A0092B-C50C-407E-A947-70E740481C1C}">
                <a14:useLocalDpi xmlns:a14="http://schemas.microsoft.com/office/drawing/2010/main" val="0"/>
              </a:ext>
            </a:extLst>
          </a:blip>
          <a:srcRect l="50186" t="47055" r="26047" b="39851"/>
          <a:stretch>
            <a:fillRect/>
          </a:stretch>
        </p:blipFill>
        <p:spPr bwMode="auto">
          <a:xfrm>
            <a:off x="2326321" y="2394098"/>
            <a:ext cx="2091300" cy="88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46299" y="867526"/>
            <a:ext cx="4239366" cy="5632311"/>
          </a:xfrm>
          <a:prstGeom prst="rect">
            <a:avLst/>
          </a:prstGeom>
          <a:noFill/>
        </p:spPr>
        <p:txBody>
          <a:bodyPr wrap="none" rtlCol="0">
            <a:spAutoFit/>
          </a:bodyPr>
          <a:lstStyle/>
          <a:p>
            <a:pPr marL="285750" indent="-285750">
              <a:buFont typeface="Arial" pitchFamily="34" charset="0"/>
              <a:buChar char="•"/>
            </a:pPr>
            <a:r>
              <a:rPr lang="en-US" dirty="0" smtClean="0"/>
              <a:t>Photomultiplier tube</a:t>
            </a:r>
          </a:p>
          <a:p>
            <a:pPr marL="285750" indent="-285750">
              <a:buFont typeface="Arial" pitchFamily="34" charset="0"/>
              <a:buChar char="•"/>
            </a:pPr>
            <a:r>
              <a:rPr lang="en-US" dirty="0" smtClean="0"/>
              <a:t>Single Photon Avalanche photodiode</a:t>
            </a:r>
          </a:p>
          <a:p>
            <a:pPr marL="742950" lvl="1" indent="-285750">
              <a:buFont typeface="Arial" pitchFamily="34" charset="0"/>
              <a:buChar char="•"/>
            </a:pPr>
            <a:r>
              <a:rPr lang="en-US" dirty="0" smtClean="0"/>
              <a:t>Visible- Silicon</a:t>
            </a:r>
          </a:p>
          <a:p>
            <a:pPr marL="1200150" lvl="2" indent="-285750">
              <a:buFont typeface="Arial" pitchFamily="34" charset="0"/>
              <a:buChar char="•"/>
            </a:pPr>
            <a:r>
              <a:rPr lang="en-US" dirty="0" smtClean="0"/>
              <a:t>thick junction</a:t>
            </a:r>
          </a:p>
          <a:p>
            <a:pPr marL="1200150" lvl="2" indent="-285750">
              <a:buFont typeface="Arial" pitchFamily="34" charset="0"/>
              <a:buChar char="•"/>
            </a:pPr>
            <a:r>
              <a:rPr lang="en-US" dirty="0" smtClean="0"/>
              <a:t>thin junction</a:t>
            </a:r>
          </a:p>
          <a:p>
            <a:pPr marL="1200150" lvl="2" indent="-285750">
              <a:buFont typeface="Arial" pitchFamily="34" charset="0"/>
              <a:buChar char="•"/>
            </a:pPr>
            <a:r>
              <a:rPr lang="en-US" dirty="0" smtClean="0"/>
              <a:t>self differencing</a:t>
            </a:r>
          </a:p>
          <a:p>
            <a:pPr marL="1200150" lvl="2" indent="-285750">
              <a:buFont typeface="Arial" pitchFamily="34" charset="0"/>
              <a:buChar char="•"/>
            </a:pPr>
            <a:r>
              <a:rPr lang="en-US" dirty="0" smtClean="0"/>
              <a:t>linear mode</a:t>
            </a:r>
          </a:p>
          <a:p>
            <a:pPr marL="1200150" lvl="2" indent="-285750">
              <a:buFont typeface="Arial" pitchFamily="34" charset="0"/>
              <a:buChar char="•"/>
            </a:pPr>
            <a:r>
              <a:rPr lang="en-US" dirty="0" smtClean="0"/>
              <a:t>cavity</a:t>
            </a:r>
          </a:p>
          <a:p>
            <a:pPr marL="1200150" lvl="2" indent="-285750">
              <a:buFont typeface="Arial" pitchFamily="34" charset="0"/>
              <a:buChar char="•"/>
            </a:pPr>
            <a:r>
              <a:rPr lang="en-US" dirty="0" err="1" smtClean="0"/>
              <a:t>Multipixel</a:t>
            </a:r>
            <a:endParaRPr lang="en-US" dirty="0" smtClean="0"/>
          </a:p>
          <a:p>
            <a:pPr marL="742950" lvl="1" indent="-285750">
              <a:buFont typeface="Arial" pitchFamily="34" charset="0"/>
              <a:buChar char="•"/>
            </a:pPr>
            <a:r>
              <a:rPr lang="en-US" dirty="0" smtClean="0"/>
              <a:t>Infrared</a:t>
            </a:r>
          </a:p>
          <a:p>
            <a:pPr marL="1200150" lvl="2" indent="-285750">
              <a:buFont typeface="Arial" pitchFamily="34" charset="0"/>
              <a:buChar char="•"/>
            </a:pPr>
            <a:r>
              <a:rPr lang="en-US" dirty="0" smtClean="0"/>
              <a:t>Gated</a:t>
            </a:r>
          </a:p>
          <a:p>
            <a:pPr marL="1200150" lvl="2" indent="-285750">
              <a:buFont typeface="Arial" pitchFamily="34" charset="0"/>
              <a:buChar char="•"/>
            </a:pPr>
            <a:r>
              <a:rPr lang="en-US" dirty="0" smtClean="0"/>
              <a:t>Self differencing</a:t>
            </a:r>
          </a:p>
          <a:p>
            <a:pPr marL="1200150" lvl="2" indent="-285750">
              <a:buFont typeface="Arial" pitchFamily="34" charset="0"/>
              <a:buChar char="•"/>
            </a:pPr>
            <a:r>
              <a:rPr lang="en-US" dirty="0" smtClean="0"/>
              <a:t>Discharge pulse</a:t>
            </a:r>
            <a:endParaRPr lang="en-US" dirty="0"/>
          </a:p>
          <a:p>
            <a:pPr marL="285750" indent="-285750">
              <a:buFont typeface="Arial" pitchFamily="34" charset="0"/>
              <a:buChar char="•"/>
            </a:pPr>
            <a:r>
              <a:rPr lang="en-US" dirty="0" smtClean="0"/>
              <a:t>Hybrid</a:t>
            </a:r>
          </a:p>
          <a:p>
            <a:pPr marL="742950" lvl="1" indent="-285750">
              <a:buFont typeface="Arial" pitchFamily="34" charset="0"/>
              <a:buChar char="•"/>
            </a:pPr>
            <a:r>
              <a:rPr lang="en-US" dirty="0" smtClean="0"/>
              <a:t>PMT &amp; APD</a:t>
            </a:r>
          </a:p>
          <a:p>
            <a:pPr marL="742950" lvl="1" indent="-285750">
              <a:buFont typeface="Arial" pitchFamily="34" charset="0"/>
              <a:buChar char="•"/>
            </a:pPr>
            <a:r>
              <a:rPr lang="en-US" dirty="0" smtClean="0"/>
              <a:t>Time multiplexed</a:t>
            </a:r>
          </a:p>
          <a:p>
            <a:pPr marL="742950" lvl="1" indent="-285750">
              <a:buFont typeface="Arial" pitchFamily="34" charset="0"/>
              <a:buChar char="•"/>
            </a:pPr>
            <a:r>
              <a:rPr lang="en-US" dirty="0" smtClean="0"/>
              <a:t>Space multiplexed</a:t>
            </a:r>
          </a:p>
          <a:p>
            <a:pPr marL="1200150" lvl="2" indent="-285750">
              <a:buFont typeface="Arial" pitchFamily="34" charset="0"/>
              <a:buChar char="•"/>
            </a:pPr>
            <a:endParaRPr lang="en-US" dirty="0" smtClean="0"/>
          </a:p>
          <a:p>
            <a:endParaRPr lang="en-US" dirty="0" smtClean="0"/>
          </a:p>
          <a:p>
            <a:r>
              <a:rPr lang="en-US" dirty="0"/>
              <a:t>	</a:t>
            </a:r>
            <a:r>
              <a:rPr lang="en-US" dirty="0" smtClean="0"/>
              <a:t>infrared- </a:t>
            </a:r>
            <a:r>
              <a:rPr lang="en-US" dirty="0" err="1" smtClean="0"/>
              <a:t>InGaAs</a:t>
            </a:r>
            <a:endParaRPr lang="en-US" dirty="0"/>
          </a:p>
        </p:txBody>
      </p:sp>
      <p:pic>
        <p:nvPicPr>
          <p:cNvPr id="450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039"/>
            <a:ext cx="10096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9" name="Group 66"/>
          <p:cNvGrpSpPr>
            <a:grpSpLocks/>
          </p:cNvGrpSpPr>
          <p:nvPr/>
        </p:nvGrpSpPr>
        <p:grpSpPr bwMode="auto">
          <a:xfrm>
            <a:off x="1113761" y="3754426"/>
            <a:ext cx="819150" cy="963612"/>
            <a:chOff x="384" y="968"/>
            <a:chExt cx="1721" cy="2026"/>
          </a:xfrm>
        </p:grpSpPr>
        <p:sp>
          <p:nvSpPr>
            <p:cNvPr id="140" name="Rectangle 67"/>
            <p:cNvSpPr>
              <a:spLocks noChangeArrowheads="1"/>
            </p:cNvSpPr>
            <p:nvPr/>
          </p:nvSpPr>
          <p:spPr bwMode="auto">
            <a:xfrm>
              <a:off x="384" y="2754"/>
              <a:ext cx="1248" cy="240"/>
            </a:xfrm>
            <a:prstGeom prst="rect">
              <a:avLst/>
            </a:prstGeom>
            <a:solidFill>
              <a:srgbClr val="A1A7C3"/>
            </a:solidFill>
            <a:ln w="9525">
              <a:miter lim="800000"/>
              <a:headEnd/>
              <a:tailEnd/>
            </a:ln>
            <a:effectLst/>
            <a:scene3d>
              <a:camera prst="legacyPerspectiveFront">
                <a:rot lat="900000" lon="1500000" rev="0"/>
              </a:camera>
              <a:lightRig rig="legacyFlat4" dir="b"/>
            </a:scene3d>
            <a:sp3d extrusionH="887400" prstMaterial="legacyMatte">
              <a:bevelT w="13500" h="13500" prst="angle"/>
              <a:bevelB w="13500" h="13500" prst="angle"/>
              <a:extrusionClr>
                <a:srgbClr val="A1A7C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41" name="Oval 68"/>
            <p:cNvSpPr>
              <a:spLocks noChangeArrowheads="1"/>
            </p:cNvSpPr>
            <p:nvPr/>
          </p:nvSpPr>
          <p:spPr bwMode="auto">
            <a:xfrm>
              <a:off x="1296" y="1746"/>
              <a:ext cx="144" cy="192"/>
            </a:xfrm>
            <a:prstGeom prst="ellipse">
              <a:avLst/>
            </a:prstGeom>
            <a:solidFill>
              <a:srgbClr val="B5E3BF"/>
            </a:solidFill>
            <a:ln w="9525">
              <a:round/>
              <a:headEnd/>
              <a:tailEnd/>
            </a:ln>
            <a:effectLst/>
            <a:scene3d>
              <a:camera prst="legacyPerspectiveTop">
                <a:rot lat="16800000" lon="0" rev="0"/>
              </a:camera>
              <a:lightRig rig="legacyFlat4" dir="b"/>
            </a:scene3d>
            <a:sp3d extrusionH="430200" prstMaterial="legacyMatte">
              <a:bevelT w="13500" h="13500" prst="angle"/>
              <a:bevelB w="13500" h="13500" prst="angle"/>
              <a:extrusionClr>
                <a:srgbClr val="B5E3B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42" name="Rectangle 69"/>
            <p:cNvSpPr>
              <a:spLocks noChangeArrowheads="1"/>
            </p:cNvSpPr>
            <p:nvPr/>
          </p:nvSpPr>
          <p:spPr bwMode="auto">
            <a:xfrm>
              <a:off x="720" y="1842"/>
              <a:ext cx="864" cy="240"/>
            </a:xfrm>
            <a:prstGeom prst="rect">
              <a:avLst/>
            </a:prstGeom>
            <a:solidFill>
              <a:srgbClr val="FDE9D7"/>
            </a:solidFill>
            <a:ln w="9525">
              <a:miter lim="800000"/>
              <a:headEnd/>
              <a:tailEnd/>
            </a:ln>
            <a:effectLst/>
            <a:scene3d>
              <a:camera prst="legacyPerspectiveFront">
                <a:rot lat="900000" lon="1500000" rev="0"/>
              </a:camera>
              <a:lightRig rig="legacyFlat4" dir="b"/>
            </a:scene3d>
            <a:sp3d extrusionH="887400" prstMaterial="legacyMatte">
              <a:bevelT w="13500" h="13500" prst="angle"/>
              <a:bevelB w="13500" h="13500" prst="angle"/>
              <a:extrusionClr>
                <a:srgbClr val="FDE9D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143" name="Picture 70" descr="thermometer_n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2" y="1122"/>
              <a:ext cx="473" cy="64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71" descr="DD00942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2" y="1650"/>
              <a:ext cx="768" cy="206"/>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5" name="Picture 72" descr="photon_wavepacket_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 y="968"/>
              <a:ext cx="596" cy="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73"/>
          <p:cNvGrpSpPr>
            <a:grpSpLocks/>
          </p:cNvGrpSpPr>
          <p:nvPr/>
        </p:nvGrpSpPr>
        <p:grpSpPr bwMode="auto">
          <a:xfrm>
            <a:off x="1836038" y="4076316"/>
            <a:ext cx="2252662" cy="845905"/>
            <a:chOff x="850" y="1626"/>
            <a:chExt cx="3804" cy="1096"/>
          </a:xfrm>
        </p:grpSpPr>
        <p:sp>
          <p:nvSpPr>
            <p:cNvPr id="147" name="AutoShape 74"/>
            <p:cNvSpPr>
              <a:spLocks noChangeArrowheads="1"/>
            </p:cNvSpPr>
            <p:nvPr/>
          </p:nvSpPr>
          <p:spPr bwMode="auto">
            <a:xfrm>
              <a:off x="2561" y="2057"/>
              <a:ext cx="674" cy="225"/>
            </a:xfrm>
            <a:prstGeom prst="can">
              <a:avLst>
                <a:gd name="adj" fmla="val 5000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 name="AutoShape 75"/>
            <p:cNvSpPr>
              <a:spLocks noChangeArrowheads="1"/>
            </p:cNvSpPr>
            <p:nvPr/>
          </p:nvSpPr>
          <p:spPr bwMode="auto">
            <a:xfrm>
              <a:off x="1591" y="1916"/>
              <a:ext cx="2648" cy="483"/>
            </a:xfrm>
            <a:prstGeom prst="cube">
              <a:avLst>
                <a:gd name="adj" fmla="val 7412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9" name="Oval 76"/>
            <p:cNvSpPr>
              <a:spLocks noChangeArrowheads="1"/>
            </p:cNvSpPr>
            <p:nvPr/>
          </p:nvSpPr>
          <p:spPr bwMode="auto">
            <a:xfrm>
              <a:off x="2562" y="2053"/>
              <a:ext cx="668" cy="121"/>
            </a:xfrm>
            <a:prstGeom prst="ellipse">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0" name="Freeform 77"/>
            <p:cNvSpPr>
              <a:spLocks/>
            </p:cNvSpPr>
            <p:nvPr/>
          </p:nvSpPr>
          <p:spPr bwMode="auto">
            <a:xfrm>
              <a:off x="1866" y="1929"/>
              <a:ext cx="2317" cy="46"/>
            </a:xfrm>
            <a:custGeom>
              <a:avLst/>
              <a:gdLst>
                <a:gd name="T0" fmla="*/ 30 w 2317"/>
                <a:gd name="T1" fmla="*/ 40 h 46"/>
                <a:gd name="T2" fmla="*/ 195 w 2317"/>
                <a:gd name="T3" fmla="*/ 39 h 46"/>
                <a:gd name="T4" fmla="*/ 1200 w 2317"/>
                <a:gd name="T5" fmla="*/ 0 h 46"/>
                <a:gd name="T6" fmla="*/ 2124 w 2317"/>
                <a:gd name="T7" fmla="*/ 39 h 46"/>
                <a:gd name="T8" fmla="*/ 2317 w 2317"/>
                <a:gd name="T9" fmla="*/ 41 h 46"/>
              </a:gdLst>
              <a:ahLst/>
              <a:cxnLst>
                <a:cxn ang="0">
                  <a:pos x="T0" y="T1"/>
                </a:cxn>
                <a:cxn ang="0">
                  <a:pos x="T2" y="T3"/>
                </a:cxn>
                <a:cxn ang="0">
                  <a:pos x="T4" y="T5"/>
                </a:cxn>
                <a:cxn ang="0">
                  <a:pos x="T6" y="T7"/>
                </a:cxn>
                <a:cxn ang="0">
                  <a:pos x="T8" y="T9"/>
                </a:cxn>
              </a:cxnLst>
              <a:rect l="0" t="0" r="r" b="b"/>
              <a:pathLst>
                <a:path w="2317" h="46">
                  <a:moveTo>
                    <a:pt x="30" y="40"/>
                  </a:moveTo>
                  <a:cubicBezTo>
                    <a:pt x="57" y="40"/>
                    <a:pt x="0" y="46"/>
                    <a:pt x="195" y="39"/>
                  </a:cubicBezTo>
                  <a:cubicBezTo>
                    <a:pt x="390" y="32"/>
                    <a:pt x="879" y="0"/>
                    <a:pt x="1200" y="0"/>
                  </a:cubicBezTo>
                  <a:cubicBezTo>
                    <a:pt x="1521" y="0"/>
                    <a:pt x="1938" y="32"/>
                    <a:pt x="2124" y="39"/>
                  </a:cubicBezTo>
                  <a:cubicBezTo>
                    <a:pt x="2310" y="46"/>
                    <a:pt x="2277" y="41"/>
                    <a:pt x="2317" y="41"/>
                  </a:cubicBez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1" name="Freeform 78"/>
            <p:cNvSpPr>
              <a:spLocks/>
            </p:cNvSpPr>
            <p:nvPr/>
          </p:nvSpPr>
          <p:spPr bwMode="auto">
            <a:xfrm>
              <a:off x="1845" y="1960"/>
              <a:ext cx="2287" cy="66"/>
            </a:xfrm>
            <a:custGeom>
              <a:avLst/>
              <a:gdLst>
                <a:gd name="T0" fmla="*/ 0 w 2287"/>
                <a:gd name="T1" fmla="*/ 60 h 66"/>
                <a:gd name="T2" fmla="*/ 222 w 2287"/>
                <a:gd name="T3" fmla="*/ 53 h 66"/>
                <a:gd name="T4" fmla="*/ 1179 w 2287"/>
                <a:gd name="T5" fmla="*/ 2 h 66"/>
                <a:gd name="T6" fmla="*/ 2073 w 2287"/>
                <a:gd name="T7" fmla="*/ 56 h 66"/>
                <a:gd name="T8" fmla="*/ 2287 w 2287"/>
                <a:gd name="T9" fmla="*/ 61 h 66"/>
              </a:gdLst>
              <a:ahLst/>
              <a:cxnLst>
                <a:cxn ang="0">
                  <a:pos x="T0" y="T1"/>
                </a:cxn>
                <a:cxn ang="0">
                  <a:pos x="T2" y="T3"/>
                </a:cxn>
                <a:cxn ang="0">
                  <a:pos x="T4" y="T5"/>
                </a:cxn>
                <a:cxn ang="0">
                  <a:pos x="T6" y="T7"/>
                </a:cxn>
                <a:cxn ang="0">
                  <a:pos x="T8" y="T9"/>
                </a:cxn>
              </a:cxnLst>
              <a:rect l="0" t="0" r="r" b="b"/>
              <a:pathLst>
                <a:path w="2287" h="66">
                  <a:moveTo>
                    <a:pt x="0" y="60"/>
                  </a:moveTo>
                  <a:cubicBezTo>
                    <a:pt x="37" y="59"/>
                    <a:pt x="26" y="63"/>
                    <a:pt x="222" y="53"/>
                  </a:cubicBezTo>
                  <a:cubicBezTo>
                    <a:pt x="418" y="43"/>
                    <a:pt x="871" y="2"/>
                    <a:pt x="1179" y="2"/>
                  </a:cubicBezTo>
                  <a:cubicBezTo>
                    <a:pt x="1525" y="0"/>
                    <a:pt x="1888" y="46"/>
                    <a:pt x="2073" y="56"/>
                  </a:cubicBezTo>
                  <a:cubicBezTo>
                    <a:pt x="2258" y="66"/>
                    <a:pt x="2243" y="60"/>
                    <a:pt x="2287" y="61"/>
                  </a:cubicBez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2" name="Freeform 79"/>
            <p:cNvSpPr>
              <a:spLocks/>
            </p:cNvSpPr>
            <p:nvPr/>
          </p:nvSpPr>
          <p:spPr bwMode="auto">
            <a:xfrm>
              <a:off x="1794" y="2000"/>
              <a:ext cx="2287" cy="72"/>
            </a:xfrm>
            <a:custGeom>
              <a:avLst/>
              <a:gdLst>
                <a:gd name="T0" fmla="*/ 0 w 2287"/>
                <a:gd name="T1" fmla="*/ 71 h 72"/>
                <a:gd name="T2" fmla="*/ 336 w 2287"/>
                <a:gd name="T3" fmla="*/ 61 h 72"/>
                <a:gd name="T4" fmla="*/ 1191 w 2287"/>
                <a:gd name="T5" fmla="*/ 4 h 72"/>
                <a:gd name="T6" fmla="*/ 1929 w 2287"/>
                <a:gd name="T7" fmla="*/ 52 h 72"/>
                <a:gd name="T8" fmla="*/ 2287 w 2287"/>
                <a:gd name="T9" fmla="*/ 72 h 72"/>
              </a:gdLst>
              <a:ahLst/>
              <a:cxnLst>
                <a:cxn ang="0">
                  <a:pos x="T0" y="T1"/>
                </a:cxn>
                <a:cxn ang="0">
                  <a:pos x="T2" y="T3"/>
                </a:cxn>
                <a:cxn ang="0">
                  <a:pos x="T4" y="T5"/>
                </a:cxn>
                <a:cxn ang="0">
                  <a:pos x="T6" y="T7"/>
                </a:cxn>
                <a:cxn ang="0">
                  <a:pos x="T8" y="T9"/>
                </a:cxn>
              </a:cxnLst>
              <a:rect l="0" t="0" r="r" b="b"/>
              <a:pathLst>
                <a:path w="2287" h="72">
                  <a:moveTo>
                    <a:pt x="0" y="71"/>
                  </a:moveTo>
                  <a:cubicBezTo>
                    <a:pt x="56" y="69"/>
                    <a:pt x="138" y="72"/>
                    <a:pt x="336" y="61"/>
                  </a:cubicBezTo>
                  <a:cubicBezTo>
                    <a:pt x="534" y="50"/>
                    <a:pt x="926" y="5"/>
                    <a:pt x="1191" y="4"/>
                  </a:cubicBezTo>
                  <a:cubicBezTo>
                    <a:pt x="1515" y="0"/>
                    <a:pt x="1746" y="41"/>
                    <a:pt x="1929" y="52"/>
                  </a:cubicBezTo>
                  <a:cubicBezTo>
                    <a:pt x="2112" y="63"/>
                    <a:pt x="2213" y="68"/>
                    <a:pt x="2287" y="72"/>
                  </a:cubicBez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3" name="Freeform 80"/>
            <p:cNvSpPr>
              <a:spLocks/>
            </p:cNvSpPr>
            <p:nvPr/>
          </p:nvSpPr>
          <p:spPr bwMode="auto">
            <a:xfrm>
              <a:off x="1743" y="2115"/>
              <a:ext cx="2287" cy="85"/>
            </a:xfrm>
            <a:custGeom>
              <a:avLst/>
              <a:gdLst>
                <a:gd name="T0" fmla="*/ 0 w 2287"/>
                <a:gd name="T1" fmla="*/ 7 h 85"/>
                <a:gd name="T2" fmla="*/ 189 w 2287"/>
                <a:gd name="T3" fmla="*/ 15 h 85"/>
                <a:gd name="T4" fmla="*/ 1053 w 2287"/>
                <a:gd name="T5" fmla="*/ 78 h 85"/>
                <a:gd name="T6" fmla="*/ 1983 w 2287"/>
                <a:gd name="T7" fmla="*/ 12 h 85"/>
                <a:gd name="T8" fmla="*/ 2287 w 2287"/>
                <a:gd name="T9" fmla="*/ 8 h 85"/>
              </a:gdLst>
              <a:ahLst/>
              <a:cxnLst>
                <a:cxn ang="0">
                  <a:pos x="T0" y="T1"/>
                </a:cxn>
                <a:cxn ang="0">
                  <a:pos x="T2" y="T3"/>
                </a:cxn>
                <a:cxn ang="0">
                  <a:pos x="T4" y="T5"/>
                </a:cxn>
                <a:cxn ang="0">
                  <a:pos x="T6" y="T7"/>
                </a:cxn>
                <a:cxn ang="0">
                  <a:pos x="T8" y="T9"/>
                </a:cxn>
              </a:cxnLst>
              <a:rect l="0" t="0" r="r" b="b"/>
              <a:pathLst>
                <a:path w="2287" h="85">
                  <a:moveTo>
                    <a:pt x="0" y="7"/>
                  </a:moveTo>
                  <a:cubicBezTo>
                    <a:pt x="31" y="8"/>
                    <a:pt x="14" y="3"/>
                    <a:pt x="189" y="15"/>
                  </a:cubicBezTo>
                  <a:cubicBezTo>
                    <a:pt x="364" y="27"/>
                    <a:pt x="754" y="79"/>
                    <a:pt x="1053" y="78"/>
                  </a:cubicBezTo>
                  <a:cubicBezTo>
                    <a:pt x="1337" y="85"/>
                    <a:pt x="1777" y="24"/>
                    <a:pt x="1983" y="12"/>
                  </a:cubicBezTo>
                  <a:cubicBezTo>
                    <a:pt x="2189" y="0"/>
                    <a:pt x="2224" y="9"/>
                    <a:pt x="2287" y="8"/>
                  </a:cubicBez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4" name="Freeform 81"/>
            <p:cNvSpPr>
              <a:spLocks/>
            </p:cNvSpPr>
            <p:nvPr/>
          </p:nvSpPr>
          <p:spPr bwMode="auto">
            <a:xfrm>
              <a:off x="1692" y="2166"/>
              <a:ext cx="2287" cy="63"/>
            </a:xfrm>
            <a:custGeom>
              <a:avLst/>
              <a:gdLst>
                <a:gd name="T0" fmla="*/ 0 w 2287"/>
                <a:gd name="T1" fmla="*/ 7 h 63"/>
                <a:gd name="T2" fmla="*/ 291 w 2287"/>
                <a:gd name="T3" fmla="*/ 15 h 63"/>
                <a:gd name="T4" fmla="*/ 1071 w 2287"/>
                <a:gd name="T5" fmla="*/ 60 h 63"/>
                <a:gd name="T6" fmla="*/ 2019 w 2287"/>
                <a:gd name="T7" fmla="*/ 9 h 63"/>
                <a:gd name="T8" fmla="*/ 2287 w 2287"/>
                <a:gd name="T9" fmla="*/ 8 h 63"/>
              </a:gdLst>
              <a:ahLst/>
              <a:cxnLst>
                <a:cxn ang="0">
                  <a:pos x="T0" y="T1"/>
                </a:cxn>
                <a:cxn ang="0">
                  <a:pos x="T2" y="T3"/>
                </a:cxn>
                <a:cxn ang="0">
                  <a:pos x="T4" y="T5"/>
                </a:cxn>
                <a:cxn ang="0">
                  <a:pos x="T6" y="T7"/>
                </a:cxn>
                <a:cxn ang="0">
                  <a:pos x="T8" y="T9"/>
                </a:cxn>
              </a:cxnLst>
              <a:rect l="0" t="0" r="r" b="b"/>
              <a:pathLst>
                <a:path w="2287" h="63">
                  <a:moveTo>
                    <a:pt x="0" y="7"/>
                  </a:moveTo>
                  <a:cubicBezTo>
                    <a:pt x="48" y="8"/>
                    <a:pt x="113" y="6"/>
                    <a:pt x="291" y="15"/>
                  </a:cubicBezTo>
                  <a:cubicBezTo>
                    <a:pt x="469" y="24"/>
                    <a:pt x="783" y="61"/>
                    <a:pt x="1071" y="60"/>
                  </a:cubicBezTo>
                  <a:cubicBezTo>
                    <a:pt x="1403" y="63"/>
                    <a:pt x="1816" y="18"/>
                    <a:pt x="2019" y="9"/>
                  </a:cubicBezTo>
                  <a:cubicBezTo>
                    <a:pt x="2222" y="0"/>
                    <a:pt x="2231" y="8"/>
                    <a:pt x="2287" y="8"/>
                  </a:cubicBez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5" name="Freeform 82"/>
            <p:cNvSpPr>
              <a:spLocks/>
            </p:cNvSpPr>
            <p:nvPr/>
          </p:nvSpPr>
          <p:spPr bwMode="auto">
            <a:xfrm>
              <a:off x="1641" y="2224"/>
              <a:ext cx="2287" cy="35"/>
            </a:xfrm>
            <a:custGeom>
              <a:avLst/>
              <a:gdLst>
                <a:gd name="T0" fmla="*/ 0 w 2287"/>
                <a:gd name="T1" fmla="*/ 0 h 35"/>
                <a:gd name="T2" fmla="*/ 213 w 2287"/>
                <a:gd name="T3" fmla="*/ 5 h 35"/>
                <a:gd name="T4" fmla="*/ 1092 w 2287"/>
                <a:gd name="T5" fmla="*/ 35 h 35"/>
                <a:gd name="T6" fmla="*/ 2061 w 2287"/>
                <a:gd name="T7" fmla="*/ 2 h 35"/>
                <a:gd name="T8" fmla="*/ 2287 w 2287"/>
                <a:gd name="T9" fmla="*/ 1 h 35"/>
              </a:gdLst>
              <a:ahLst/>
              <a:cxnLst>
                <a:cxn ang="0">
                  <a:pos x="T0" y="T1"/>
                </a:cxn>
                <a:cxn ang="0">
                  <a:pos x="T2" y="T3"/>
                </a:cxn>
                <a:cxn ang="0">
                  <a:pos x="T4" y="T5"/>
                </a:cxn>
                <a:cxn ang="0">
                  <a:pos x="T6" y="T7"/>
                </a:cxn>
                <a:cxn ang="0">
                  <a:pos x="T8" y="T9"/>
                </a:cxn>
              </a:cxnLst>
              <a:rect l="0" t="0" r="r" b="b"/>
              <a:pathLst>
                <a:path w="2287" h="35">
                  <a:moveTo>
                    <a:pt x="0" y="0"/>
                  </a:moveTo>
                  <a:lnTo>
                    <a:pt x="213" y="5"/>
                  </a:lnTo>
                  <a:lnTo>
                    <a:pt x="1092" y="35"/>
                  </a:lnTo>
                  <a:lnTo>
                    <a:pt x="2061" y="2"/>
                  </a:lnTo>
                  <a:lnTo>
                    <a:pt x="2287" y="1"/>
                  </a:lnTo>
                </a:path>
              </a:pathLst>
            </a:custGeom>
            <a:noFill/>
            <a:ln w="9525" cap="flat" cmpd="sng">
              <a:solidFill>
                <a:schemeClr val="folHlink"/>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6" name="Freeform 83"/>
            <p:cNvSpPr>
              <a:spLocks/>
            </p:cNvSpPr>
            <p:nvPr/>
          </p:nvSpPr>
          <p:spPr bwMode="auto">
            <a:xfrm rot="10800000">
              <a:off x="4130" y="1955"/>
              <a:ext cx="48" cy="27"/>
            </a:xfrm>
            <a:custGeom>
              <a:avLst/>
              <a:gdLst>
                <a:gd name="T0" fmla="*/ 81 w 183"/>
                <a:gd name="T1" fmla="*/ 102 h 102"/>
                <a:gd name="T2" fmla="*/ 183 w 183"/>
                <a:gd name="T3" fmla="*/ 0 h 102"/>
                <a:gd name="T4" fmla="*/ 0 w 183"/>
                <a:gd name="T5" fmla="*/ 51 h 102"/>
                <a:gd name="T6" fmla="*/ 81 w 183"/>
                <a:gd name="T7" fmla="*/ 102 h 102"/>
              </a:gdLst>
              <a:ahLst/>
              <a:cxnLst>
                <a:cxn ang="0">
                  <a:pos x="T0" y="T1"/>
                </a:cxn>
                <a:cxn ang="0">
                  <a:pos x="T2" y="T3"/>
                </a:cxn>
                <a:cxn ang="0">
                  <a:pos x="T4" y="T5"/>
                </a:cxn>
                <a:cxn ang="0">
                  <a:pos x="T6" y="T7"/>
                </a:cxn>
              </a:cxnLst>
              <a:rect l="0" t="0" r="r" b="b"/>
              <a:pathLst>
                <a:path w="183" h="102">
                  <a:moveTo>
                    <a:pt x="81" y="102"/>
                  </a:moveTo>
                  <a:lnTo>
                    <a:pt x="183" y="0"/>
                  </a:lnTo>
                  <a:lnTo>
                    <a:pt x="0" y="51"/>
                  </a:lnTo>
                  <a:lnTo>
                    <a:pt x="81" y="102"/>
                  </a:lnTo>
                  <a:close/>
                </a:path>
              </a:pathLst>
            </a:custGeom>
            <a:solidFill>
              <a:schemeClr val="folHlink"/>
            </a:solidFill>
            <a:ln w="9525" cap="flat" cmpd="sng">
              <a:solidFill>
                <a:schemeClr val="folHlink"/>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7" name="Freeform 84"/>
            <p:cNvSpPr>
              <a:spLocks/>
            </p:cNvSpPr>
            <p:nvPr/>
          </p:nvSpPr>
          <p:spPr bwMode="auto">
            <a:xfrm rot="10800000">
              <a:off x="4080" y="2006"/>
              <a:ext cx="48" cy="27"/>
            </a:xfrm>
            <a:custGeom>
              <a:avLst/>
              <a:gdLst>
                <a:gd name="T0" fmla="*/ 81 w 183"/>
                <a:gd name="T1" fmla="*/ 102 h 102"/>
                <a:gd name="T2" fmla="*/ 183 w 183"/>
                <a:gd name="T3" fmla="*/ 0 h 102"/>
                <a:gd name="T4" fmla="*/ 0 w 183"/>
                <a:gd name="T5" fmla="*/ 51 h 102"/>
                <a:gd name="T6" fmla="*/ 81 w 183"/>
                <a:gd name="T7" fmla="*/ 102 h 102"/>
              </a:gdLst>
              <a:ahLst/>
              <a:cxnLst>
                <a:cxn ang="0">
                  <a:pos x="T0" y="T1"/>
                </a:cxn>
                <a:cxn ang="0">
                  <a:pos x="T2" y="T3"/>
                </a:cxn>
                <a:cxn ang="0">
                  <a:pos x="T4" y="T5"/>
                </a:cxn>
                <a:cxn ang="0">
                  <a:pos x="T6" y="T7"/>
                </a:cxn>
              </a:cxnLst>
              <a:rect l="0" t="0" r="r" b="b"/>
              <a:pathLst>
                <a:path w="183" h="102">
                  <a:moveTo>
                    <a:pt x="81" y="102"/>
                  </a:moveTo>
                  <a:lnTo>
                    <a:pt x="183" y="0"/>
                  </a:lnTo>
                  <a:lnTo>
                    <a:pt x="0" y="51"/>
                  </a:lnTo>
                  <a:lnTo>
                    <a:pt x="81" y="102"/>
                  </a:lnTo>
                  <a:close/>
                </a:path>
              </a:pathLst>
            </a:custGeom>
            <a:solidFill>
              <a:schemeClr val="folHlink"/>
            </a:solidFill>
            <a:ln w="9525" cap="flat" cmpd="sng">
              <a:solidFill>
                <a:schemeClr val="folHlink"/>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8" name="Freeform 85"/>
            <p:cNvSpPr>
              <a:spLocks/>
            </p:cNvSpPr>
            <p:nvPr/>
          </p:nvSpPr>
          <p:spPr bwMode="auto">
            <a:xfrm rot="10800000">
              <a:off x="4030" y="2057"/>
              <a:ext cx="48" cy="27"/>
            </a:xfrm>
            <a:custGeom>
              <a:avLst/>
              <a:gdLst>
                <a:gd name="T0" fmla="*/ 81 w 183"/>
                <a:gd name="T1" fmla="*/ 102 h 102"/>
                <a:gd name="T2" fmla="*/ 183 w 183"/>
                <a:gd name="T3" fmla="*/ 0 h 102"/>
                <a:gd name="T4" fmla="*/ 0 w 183"/>
                <a:gd name="T5" fmla="*/ 51 h 102"/>
                <a:gd name="T6" fmla="*/ 81 w 183"/>
                <a:gd name="T7" fmla="*/ 102 h 102"/>
              </a:gdLst>
              <a:ahLst/>
              <a:cxnLst>
                <a:cxn ang="0">
                  <a:pos x="T0" y="T1"/>
                </a:cxn>
                <a:cxn ang="0">
                  <a:pos x="T2" y="T3"/>
                </a:cxn>
                <a:cxn ang="0">
                  <a:pos x="T4" y="T5"/>
                </a:cxn>
                <a:cxn ang="0">
                  <a:pos x="T6" y="T7"/>
                </a:cxn>
              </a:cxnLst>
              <a:rect l="0" t="0" r="r" b="b"/>
              <a:pathLst>
                <a:path w="183" h="102">
                  <a:moveTo>
                    <a:pt x="81" y="102"/>
                  </a:moveTo>
                  <a:lnTo>
                    <a:pt x="183" y="0"/>
                  </a:lnTo>
                  <a:lnTo>
                    <a:pt x="0" y="51"/>
                  </a:lnTo>
                  <a:lnTo>
                    <a:pt x="81" y="102"/>
                  </a:lnTo>
                  <a:close/>
                </a:path>
              </a:pathLst>
            </a:custGeom>
            <a:solidFill>
              <a:schemeClr val="folHlink"/>
            </a:solidFill>
            <a:ln w="9525" cap="flat" cmpd="sng">
              <a:solidFill>
                <a:schemeClr val="folHlink"/>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9" name="Freeform 86"/>
            <p:cNvSpPr>
              <a:spLocks/>
            </p:cNvSpPr>
            <p:nvPr/>
          </p:nvSpPr>
          <p:spPr bwMode="auto">
            <a:xfrm rot="10800000">
              <a:off x="3982" y="2108"/>
              <a:ext cx="48" cy="27"/>
            </a:xfrm>
            <a:custGeom>
              <a:avLst/>
              <a:gdLst>
                <a:gd name="T0" fmla="*/ 81 w 183"/>
                <a:gd name="T1" fmla="*/ 102 h 102"/>
                <a:gd name="T2" fmla="*/ 183 w 183"/>
                <a:gd name="T3" fmla="*/ 0 h 102"/>
                <a:gd name="T4" fmla="*/ 0 w 183"/>
                <a:gd name="T5" fmla="*/ 51 h 102"/>
                <a:gd name="T6" fmla="*/ 81 w 183"/>
                <a:gd name="T7" fmla="*/ 102 h 102"/>
              </a:gdLst>
              <a:ahLst/>
              <a:cxnLst>
                <a:cxn ang="0">
                  <a:pos x="T0" y="T1"/>
                </a:cxn>
                <a:cxn ang="0">
                  <a:pos x="T2" y="T3"/>
                </a:cxn>
                <a:cxn ang="0">
                  <a:pos x="T4" y="T5"/>
                </a:cxn>
                <a:cxn ang="0">
                  <a:pos x="T6" y="T7"/>
                </a:cxn>
              </a:cxnLst>
              <a:rect l="0" t="0" r="r" b="b"/>
              <a:pathLst>
                <a:path w="183" h="102">
                  <a:moveTo>
                    <a:pt x="81" y="102"/>
                  </a:moveTo>
                  <a:lnTo>
                    <a:pt x="183" y="0"/>
                  </a:lnTo>
                  <a:lnTo>
                    <a:pt x="0" y="51"/>
                  </a:lnTo>
                  <a:lnTo>
                    <a:pt x="81" y="102"/>
                  </a:lnTo>
                  <a:close/>
                </a:path>
              </a:pathLst>
            </a:custGeom>
            <a:solidFill>
              <a:schemeClr val="folHlink"/>
            </a:solidFill>
            <a:ln w="9525" cap="flat" cmpd="sng">
              <a:solidFill>
                <a:schemeClr val="folHlink"/>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0" name="Freeform 87"/>
            <p:cNvSpPr>
              <a:spLocks/>
            </p:cNvSpPr>
            <p:nvPr/>
          </p:nvSpPr>
          <p:spPr bwMode="auto">
            <a:xfrm rot="10800000">
              <a:off x="3930" y="2159"/>
              <a:ext cx="48" cy="27"/>
            </a:xfrm>
            <a:custGeom>
              <a:avLst/>
              <a:gdLst>
                <a:gd name="T0" fmla="*/ 81 w 183"/>
                <a:gd name="T1" fmla="*/ 102 h 102"/>
                <a:gd name="T2" fmla="*/ 183 w 183"/>
                <a:gd name="T3" fmla="*/ 0 h 102"/>
                <a:gd name="T4" fmla="*/ 0 w 183"/>
                <a:gd name="T5" fmla="*/ 51 h 102"/>
                <a:gd name="T6" fmla="*/ 81 w 183"/>
                <a:gd name="T7" fmla="*/ 102 h 102"/>
              </a:gdLst>
              <a:ahLst/>
              <a:cxnLst>
                <a:cxn ang="0">
                  <a:pos x="T0" y="T1"/>
                </a:cxn>
                <a:cxn ang="0">
                  <a:pos x="T2" y="T3"/>
                </a:cxn>
                <a:cxn ang="0">
                  <a:pos x="T4" y="T5"/>
                </a:cxn>
                <a:cxn ang="0">
                  <a:pos x="T6" y="T7"/>
                </a:cxn>
              </a:cxnLst>
              <a:rect l="0" t="0" r="r" b="b"/>
              <a:pathLst>
                <a:path w="183" h="102">
                  <a:moveTo>
                    <a:pt x="81" y="102"/>
                  </a:moveTo>
                  <a:lnTo>
                    <a:pt x="183" y="0"/>
                  </a:lnTo>
                  <a:lnTo>
                    <a:pt x="0" y="51"/>
                  </a:lnTo>
                  <a:lnTo>
                    <a:pt x="81" y="102"/>
                  </a:lnTo>
                  <a:close/>
                </a:path>
              </a:pathLst>
            </a:custGeom>
            <a:solidFill>
              <a:schemeClr val="folHlink"/>
            </a:solidFill>
            <a:ln w="9525" cap="flat" cmpd="sng">
              <a:solidFill>
                <a:schemeClr val="folHlink"/>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1" name="Freeform 88"/>
            <p:cNvSpPr>
              <a:spLocks/>
            </p:cNvSpPr>
            <p:nvPr/>
          </p:nvSpPr>
          <p:spPr bwMode="auto">
            <a:xfrm rot="10800000">
              <a:off x="3880" y="2210"/>
              <a:ext cx="48" cy="27"/>
            </a:xfrm>
            <a:custGeom>
              <a:avLst/>
              <a:gdLst>
                <a:gd name="T0" fmla="*/ 81 w 183"/>
                <a:gd name="T1" fmla="*/ 102 h 102"/>
                <a:gd name="T2" fmla="*/ 183 w 183"/>
                <a:gd name="T3" fmla="*/ 0 h 102"/>
                <a:gd name="T4" fmla="*/ 0 w 183"/>
                <a:gd name="T5" fmla="*/ 51 h 102"/>
                <a:gd name="T6" fmla="*/ 81 w 183"/>
                <a:gd name="T7" fmla="*/ 102 h 102"/>
              </a:gdLst>
              <a:ahLst/>
              <a:cxnLst>
                <a:cxn ang="0">
                  <a:pos x="T0" y="T1"/>
                </a:cxn>
                <a:cxn ang="0">
                  <a:pos x="T2" y="T3"/>
                </a:cxn>
                <a:cxn ang="0">
                  <a:pos x="T4" y="T5"/>
                </a:cxn>
                <a:cxn ang="0">
                  <a:pos x="T6" y="T7"/>
                </a:cxn>
              </a:cxnLst>
              <a:rect l="0" t="0" r="r" b="b"/>
              <a:pathLst>
                <a:path w="183" h="102">
                  <a:moveTo>
                    <a:pt x="81" y="102"/>
                  </a:moveTo>
                  <a:lnTo>
                    <a:pt x="183" y="0"/>
                  </a:lnTo>
                  <a:lnTo>
                    <a:pt x="0" y="51"/>
                  </a:lnTo>
                  <a:lnTo>
                    <a:pt x="81" y="102"/>
                  </a:lnTo>
                  <a:close/>
                </a:path>
              </a:pathLst>
            </a:custGeom>
            <a:solidFill>
              <a:schemeClr val="folHlink"/>
            </a:solidFill>
            <a:ln w="9525" cap="flat" cmpd="sng">
              <a:solidFill>
                <a:schemeClr val="folHlink"/>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2" name="Freeform 89"/>
            <p:cNvSpPr>
              <a:spLocks/>
            </p:cNvSpPr>
            <p:nvPr/>
          </p:nvSpPr>
          <p:spPr bwMode="auto">
            <a:xfrm>
              <a:off x="2456" y="1626"/>
              <a:ext cx="368" cy="432"/>
            </a:xfrm>
            <a:custGeom>
              <a:avLst/>
              <a:gdLst>
                <a:gd name="T0" fmla="*/ 368 w 1616"/>
                <a:gd name="T1" fmla="*/ 24 h 952"/>
                <a:gd name="T2" fmla="*/ 128 w 1616"/>
                <a:gd name="T3" fmla="*/ 408 h 952"/>
                <a:gd name="T4" fmla="*/ 1136 w 1616"/>
                <a:gd name="T5" fmla="*/ 72 h 952"/>
                <a:gd name="T6" fmla="*/ 656 w 1616"/>
                <a:gd name="T7" fmla="*/ 840 h 952"/>
                <a:gd name="T8" fmla="*/ 1184 w 1616"/>
                <a:gd name="T9" fmla="*/ 744 h 952"/>
                <a:gd name="T10" fmla="*/ 1424 w 1616"/>
                <a:gd name="T11" fmla="*/ 792 h 952"/>
                <a:gd name="T12" fmla="*/ 1616 w 1616"/>
                <a:gd name="T13" fmla="*/ 936 h 952"/>
              </a:gdLst>
              <a:ahLst/>
              <a:cxnLst>
                <a:cxn ang="0">
                  <a:pos x="T0" y="T1"/>
                </a:cxn>
                <a:cxn ang="0">
                  <a:pos x="T2" y="T3"/>
                </a:cxn>
                <a:cxn ang="0">
                  <a:pos x="T4" y="T5"/>
                </a:cxn>
                <a:cxn ang="0">
                  <a:pos x="T6" y="T7"/>
                </a:cxn>
                <a:cxn ang="0">
                  <a:pos x="T8" y="T9"/>
                </a:cxn>
                <a:cxn ang="0">
                  <a:pos x="T10" y="T11"/>
                </a:cxn>
                <a:cxn ang="0">
                  <a:pos x="T12" y="T13"/>
                </a:cxn>
              </a:cxnLst>
              <a:rect l="0" t="0" r="r" b="b"/>
              <a:pathLst>
                <a:path w="1616" h="952">
                  <a:moveTo>
                    <a:pt x="368" y="24"/>
                  </a:moveTo>
                  <a:cubicBezTo>
                    <a:pt x="184" y="212"/>
                    <a:pt x="0" y="400"/>
                    <a:pt x="128" y="408"/>
                  </a:cubicBezTo>
                  <a:cubicBezTo>
                    <a:pt x="256" y="416"/>
                    <a:pt x="1048" y="0"/>
                    <a:pt x="1136" y="72"/>
                  </a:cubicBezTo>
                  <a:cubicBezTo>
                    <a:pt x="1224" y="144"/>
                    <a:pt x="648" y="728"/>
                    <a:pt x="656" y="840"/>
                  </a:cubicBezTo>
                  <a:cubicBezTo>
                    <a:pt x="664" y="952"/>
                    <a:pt x="1056" y="752"/>
                    <a:pt x="1184" y="744"/>
                  </a:cubicBezTo>
                  <a:cubicBezTo>
                    <a:pt x="1312" y="736"/>
                    <a:pt x="1352" y="760"/>
                    <a:pt x="1424" y="792"/>
                  </a:cubicBezTo>
                  <a:cubicBezTo>
                    <a:pt x="1496" y="824"/>
                    <a:pt x="1592" y="920"/>
                    <a:pt x="1616" y="936"/>
                  </a:cubicBezTo>
                </a:path>
              </a:pathLst>
            </a:custGeom>
            <a:noFill/>
            <a:ln w="28575" cap="flat" cmpd="sng">
              <a:solidFill>
                <a:srgbClr val="FFFF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90"/>
            <p:cNvSpPr>
              <a:spLocks noChangeShapeType="1"/>
            </p:cNvSpPr>
            <p:nvPr/>
          </p:nvSpPr>
          <p:spPr bwMode="auto">
            <a:xfrm flipV="1">
              <a:off x="3844" y="2400"/>
              <a:ext cx="219" cy="219"/>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4" name="Line 91"/>
            <p:cNvSpPr>
              <a:spLocks noChangeShapeType="1"/>
            </p:cNvSpPr>
            <p:nvPr/>
          </p:nvSpPr>
          <p:spPr bwMode="auto">
            <a:xfrm rot="10800000" flipV="1">
              <a:off x="4435" y="1827"/>
              <a:ext cx="219" cy="219"/>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5" name="Rectangle 92"/>
            <p:cNvSpPr>
              <a:spLocks noChangeArrowheads="1"/>
            </p:cNvSpPr>
            <p:nvPr/>
          </p:nvSpPr>
          <p:spPr bwMode="auto">
            <a:xfrm>
              <a:off x="3930" y="2443"/>
              <a:ext cx="646"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sz="800" dirty="0">
                <a:latin typeface="Palatino Linotype" pitchFamily="18" charset="0"/>
              </a:endParaRPr>
            </a:p>
          </p:txBody>
        </p:sp>
        <p:sp>
          <p:nvSpPr>
            <p:cNvPr id="166" name="Rectangle 93"/>
            <p:cNvSpPr>
              <a:spLocks noChangeArrowheads="1"/>
            </p:cNvSpPr>
            <p:nvPr/>
          </p:nvSpPr>
          <p:spPr bwMode="auto">
            <a:xfrm>
              <a:off x="1576" y="2243"/>
              <a:ext cx="1153"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800" b="1">
                  <a:solidFill>
                    <a:srgbClr val="99CCFF"/>
                  </a:solidFill>
                  <a:latin typeface="Palatino Linotype" pitchFamily="18" charset="0"/>
                </a:rPr>
                <a:t>niobium nitride</a:t>
              </a:r>
            </a:p>
          </p:txBody>
        </p:sp>
        <p:grpSp>
          <p:nvGrpSpPr>
            <p:cNvPr id="167" name="Group 94"/>
            <p:cNvGrpSpPr>
              <a:grpSpLocks/>
            </p:cNvGrpSpPr>
            <p:nvPr/>
          </p:nvGrpSpPr>
          <p:grpSpPr bwMode="auto">
            <a:xfrm>
              <a:off x="850" y="2130"/>
              <a:ext cx="691" cy="464"/>
              <a:chOff x="850" y="2130"/>
              <a:chExt cx="691" cy="464"/>
            </a:xfrm>
          </p:grpSpPr>
          <p:sp>
            <p:nvSpPr>
              <p:cNvPr id="168" name="Line 95"/>
              <p:cNvSpPr>
                <a:spLocks noChangeShapeType="1"/>
              </p:cNvSpPr>
              <p:nvPr/>
            </p:nvSpPr>
            <p:spPr bwMode="auto">
              <a:xfrm flipH="1">
                <a:off x="1344" y="227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69" name="Line 96"/>
              <p:cNvSpPr>
                <a:spLocks noChangeShapeType="1"/>
              </p:cNvSpPr>
              <p:nvPr/>
            </p:nvSpPr>
            <p:spPr bwMode="auto">
              <a:xfrm flipH="1">
                <a:off x="1344" y="24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70" name="Line 97"/>
              <p:cNvSpPr>
                <a:spLocks noChangeShapeType="1"/>
              </p:cNvSpPr>
              <p:nvPr/>
            </p:nvSpPr>
            <p:spPr bwMode="auto">
              <a:xfrm>
                <a:off x="1440" y="2130"/>
                <a:ext cx="0" cy="144"/>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71" name="Line 98"/>
              <p:cNvSpPr>
                <a:spLocks noChangeShapeType="1"/>
              </p:cNvSpPr>
              <p:nvPr/>
            </p:nvSpPr>
            <p:spPr bwMode="auto">
              <a:xfrm flipV="1">
                <a:off x="1440" y="2400"/>
                <a:ext cx="0" cy="144"/>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72" name="Line 99"/>
              <p:cNvSpPr>
                <a:spLocks noChangeShapeType="1"/>
              </p:cNvSpPr>
              <p:nvPr/>
            </p:nvSpPr>
            <p:spPr bwMode="auto">
              <a:xfrm>
                <a:off x="1536" y="225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73" name="Text Box 100"/>
              <p:cNvSpPr txBox="1">
                <a:spLocks noChangeArrowheads="1"/>
              </p:cNvSpPr>
              <p:nvPr/>
            </p:nvSpPr>
            <p:spPr bwMode="auto">
              <a:xfrm>
                <a:off x="850" y="2317"/>
                <a:ext cx="691"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eaLnBrk="0" hangingPunct="0"/>
                <a:r>
                  <a:rPr lang="en-US" sz="800">
                    <a:solidFill>
                      <a:srgbClr val="FFFFFF"/>
                    </a:solidFill>
                    <a:latin typeface="Palatino Linotype" pitchFamily="18" charset="0"/>
                  </a:rPr>
                  <a:t>4 nm</a:t>
                </a:r>
              </a:p>
            </p:txBody>
          </p:sp>
        </p:grpSp>
      </p:grpSp>
      <p:pic>
        <p:nvPicPr>
          <p:cNvPr id="175" name="Picture 102" descr="Fig7(Kent's layout)"/>
          <p:cNvPicPr>
            <a:picLocks noChangeAspect="1" noChangeArrowheads="1"/>
          </p:cNvPicPr>
          <p:nvPr/>
        </p:nvPicPr>
        <p:blipFill>
          <a:blip r:embed="rId8" cstate="print">
            <a:extLst>
              <a:ext uri="{28A0092B-C50C-407E-A947-70E740481C1C}">
                <a14:useLocalDpi xmlns:a14="http://schemas.microsoft.com/office/drawing/2010/main" val="0"/>
              </a:ext>
            </a:extLst>
          </a:blip>
          <a:srcRect l="6154" t="7500" r="9230" b="7500"/>
          <a:stretch>
            <a:fillRect/>
          </a:stretch>
        </p:blipFill>
        <p:spPr bwMode="auto">
          <a:xfrm>
            <a:off x="9806874" y="1868405"/>
            <a:ext cx="11303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103" descr="dan_image00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2486" y="4922221"/>
            <a:ext cx="9398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04" descr="Quantum%20Dot%20Post%20noc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1278" y="5576106"/>
            <a:ext cx="1039613" cy="1247535"/>
          </a:xfrm>
          <a:prstGeom prst="rect">
            <a:avLst/>
          </a:prstGeom>
          <a:noFill/>
          <a:extLst>
            <a:ext uri="{909E8E84-426E-40DD-AFC4-6F175D3DCCD1}">
              <a14:hiddenFill xmlns:a14="http://schemas.microsoft.com/office/drawing/2010/main">
                <a:solidFill>
                  <a:srgbClr val="FFFFFF"/>
                </a:solidFill>
              </a14:hiddenFill>
            </a:ext>
          </a:extLst>
        </p:spPr>
      </p:pic>
      <p:sp>
        <p:nvSpPr>
          <p:cNvPr id="178" name="Rectangle 177"/>
          <p:cNvSpPr/>
          <p:nvPr/>
        </p:nvSpPr>
        <p:spPr>
          <a:xfrm>
            <a:off x="123386" y="2835759"/>
            <a:ext cx="2062040" cy="52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123386" y="3570027"/>
            <a:ext cx="740324" cy="257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34161" y="4388583"/>
            <a:ext cx="740324" cy="257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 name="Picture 101" descr="VLPC_Closeup">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650" y="3064434"/>
            <a:ext cx="922337"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264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8600" y="-190500"/>
            <a:ext cx="9372600" cy="1143000"/>
          </a:xfrm>
        </p:spPr>
        <p:txBody>
          <a:bodyPr/>
          <a:lstStyle/>
          <a:p>
            <a:r>
              <a:rPr lang="en-US" sz="3200"/>
              <a:t>Transition Edge Sensor (TES) Microbolometer</a:t>
            </a:r>
          </a:p>
        </p:txBody>
      </p:sp>
      <p:pic>
        <p:nvPicPr>
          <p:cNvPr id="70659" name="Picture 3" descr="streamm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5613"/>
            <a:ext cx="3105150" cy="2338387"/>
          </a:xfrm>
          <a:prstGeom prst="rect">
            <a:avLst/>
          </a:prstGeom>
          <a:noFill/>
          <a:extLst>
            <a:ext uri="{909E8E84-426E-40DD-AFC4-6F175D3DCCD1}">
              <a14:hiddenFill xmlns:a14="http://schemas.microsoft.com/office/drawing/2010/main">
                <a:solidFill>
                  <a:srgbClr val="FFFFFF"/>
                </a:solidFill>
              </a14:hiddenFill>
            </a:ext>
          </a:extLst>
        </p:spPr>
      </p:pic>
      <p:grpSp>
        <p:nvGrpSpPr>
          <p:cNvPr id="70660" name="Group 4"/>
          <p:cNvGrpSpPr>
            <a:grpSpLocks/>
          </p:cNvGrpSpPr>
          <p:nvPr/>
        </p:nvGrpSpPr>
        <p:grpSpPr bwMode="auto">
          <a:xfrm>
            <a:off x="0" y="1254125"/>
            <a:ext cx="3933825" cy="2671763"/>
            <a:chOff x="0" y="646"/>
            <a:chExt cx="2478" cy="1683"/>
          </a:xfrm>
        </p:grpSpPr>
        <p:sp>
          <p:nvSpPr>
            <p:cNvPr id="70661" name="Rectangle 5"/>
            <p:cNvSpPr>
              <a:spLocks noChangeArrowheads="1"/>
            </p:cNvSpPr>
            <p:nvPr/>
          </p:nvSpPr>
          <p:spPr bwMode="auto">
            <a:xfrm>
              <a:off x="219" y="2083"/>
              <a:ext cx="947" cy="182"/>
            </a:xfrm>
            <a:prstGeom prst="rect">
              <a:avLst/>
            </a:prstGeom>
            <a:solidFill>
              <a:srgbClr val="A1A7C3"/>
            </a:solidFill>
            <a:ln w="9525">
              <a:miter lim="800000"/>
              <a:headEnd/>
              <a:tailEnd/>
            </a:ln>
            <a:effectLst/>
            <a:scene3d>
              <a:camera prst="legacyPerspectiveFront">
                <a:rot lat="900000" lon="1500000" rev="0"/>
              </a:camera>
              <a:lightRig rig="legacyFlat4" dir="b"/>
            </a:scene3d>
            <a:sp3d extrusionH="1801800" prstMaterial="legacyMatte">
              <a:bevelT w="13500" h="13500" prst="angle"/>
              <a:bevelB w="13500" h="13500" prst="angle"/>
              <a:extrusionClr>
                <a:srgbClr val="A1A7C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0662" name="Oval 6"/>
            <p:cNvSpPr>
              <a:spLocks noChangeArrowheads="1"/>
            </p:cNvSpPr>
            <p:nvPr/>
          </p:nvSpPr>
          <p:spPr bwMode="auto">
            <a:xfrm>
              <a:off x="911" y="1318"/>
              <a:ext cx="110" cy="146"/>
            </a:xfrm>
            <a:prstGeom prst="ellipse">
              <a:avLst/>
            </a:prstGeom>
            <a:solidFill>
              <a:srgbClr val="B5E3BF"/>
            </a:solidFill>
            <a:ln w="9525">
              <a:round/>
              <a:headEnd/>
              <a:tailEnd/>
            </a:ln>
            <a:effectLst/>
            <a:scene3d>
              <a:camera prst="legacyPerspectiveTop">
                <a:rot lat="16800000" lon="0" rev="0"/>
              </a:camera>
              <a:lightRig rig="legacyFlat4" dir="b"/>
            </a:scene3d>
            <a:sp3d extrusionH="887400" prstMaterial="legacyMatte">
              <a:bevelT w="13500" h="13500" prst="angle"/>
              <a:bevelB w="13500" h="13500" prst="angle"/>
              <a:extrusionClr>
                <a:srgbClr val="B5E3B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0663" name="Rectangle 7"/>
            <p:cNvSpPr>
              <a:spLocks noChangeArrowheads="1"/>
            </p:cNvSpPr>
            <p:nvPr/>
          </p:nvSpPr>
          <p:spPr bwMode="auto">
            <a:xfrm>
              <a:off x="474" y="1391"/>
              <a:ext cx="656" cy="182"/>
            </a:xfrm>
            <a:prstGeom prst="rect">
              <a:avLst/>
            </a:prstGeom>
            <a:solidFill>
              <a:srgbClr val="FDE9D7"/>
            </a:solidFill>
            <a:ln w="9525">
              <a:miter lim="800000"/>
              <a:headEnd/>
              <a:tailEnd/>
            </a:ln>
            <a:effectLst/>
            <a:scene3d>
              <a:camera prst="legacyPerspectiveFront">
                <a:rot lat="900000" lon="1500000" rev="0"/>
              </a:camera>
              <a:lightRig rig="legacyFlat4" dir="b"/>
            </a:scene3d>
            <a:sp3d extrusionH="1801800" prstMaterial="legacyMatte">
              <a:bevelT w="13500" h="13500" prst="angle"/>
              <a:bevelB w="13500" h="13500" prst="angle"/>
              <a:extrusionClr>
                <a:srgbClr val="FDE9D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sz="1200"/>
            </a:p>
          </p:txBody>
        </p:sp>
        <p:pic>
          <p:nvPicPr>
            <p:cNvPr id="70664" name="Picture 8" descr="thermometer_n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 y="844"/>
              <a:ext cx="360" cy="487"/>
            </a:xfrm>
            <a:prstGeom prst="rect">
              <a:avLst/>
            </a:prstGeom>
            <a:noFill/>
            <a:extLst>
              <a:ext uri="{909E8E84-426E-40DD-AFC4-6F175D3DCCD1}">
                <a14:hiddenFill xmlns:a14="http://schemas.microsoft.com/office/drawing/2010/main">
                  <a:solidFill>
                    <a:srgbClr val="FFFFFF"/>
                  </a:solidFill>
                </a14:hiddenFill>
              </a:ext>
            </a:extLst>
          </p:spPr>
        </p:pic>
        <p:pic>
          <p:nvPicPr>
            <p:cNvPr id="70665" name="Picture 9" descr="DD00942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 y="1245"/>
              <a:ext cx="583" cy="15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6" name="Picture 10" descr="photon_wavepacket_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 y="728"/>
              <a:ext cx="453" cy="619"/>
            </a:xfrm>
            <a:prstGeom prst="rect">
              <a:avLst/>
            </a:prstGeom>
            <a:noFill/>
            <a:extLst>
              <a:ext uri="{909E8E84-426E-40DD-AFC4-6F175D3DCCD1}">
                <a14:hiddenFill xmlns:a14="http://schemas.microsoft.com/office/drawing/2010/main">
                  <a:solidFill>
                    <a:srgbClr val="FFFFFF"/>
                  </a:solidFill>
                </a14:hiddenFill>
              </a:ext>
            </a:extLst>
          </p:spPr>
        </p:pic>
        <p:sp>
          <p:nvSpPr>
            <p:cNvPr id="70667" name="Text Box 11"/>
            <p:cNvSpPr txBox="1">
              <a:spLocks noChangeArrowheads="1"/>
            </p:cNvSpPr>
            <p:nvPr/>
          </p:nvSpPr>
          <p:spPr bwMode="auto">
            <a:xfrm>
              <a:off x="1421" y="1276"/>
              <a:ext cx="62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Absorber, </a:t>
              </a:r>
              <a:r>
                <a:rPr lang="en-US" sz="1200" i="1"/>
                <a:t>C</a:t>
              </a:r>
            </a:p>
          </p:txBody>
        </p:sp>
        <p:sp>
          <p:nvSpPr>
            <p:cNvPr id="70668" name="Text Box 12"/>
            <p:cNvSpPr txBox="1">
              <a:spLocks noChangeArrowheads="1"/>
            </p:cNvSpPr>
            <p:nvPr/>
          </p:nvSpPr>
          <p:spPr bwMode="auto">
            <a:xfrm>
              <a:off x="1047" y="646"/>
              <a:ext cx="6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Thermometer</a:t>
              </a:r>
            </a:p>
          </p:txBody>
        </p:sp>
        <p:sp>
          <p:nvSpPr>
            <p:cNvPr id="70669" name="Text Box 13"/>
            <p:cNvSpPr txBox="1">
              <a:spLocks noChangeArrowheads="1"/>
            </p:cNvSpPr>
            <p:nvPr/>
          </p:nvSpPr>
          <p:spPr bwMode="auto">
            <a:xfrm>
              <a:off x="1494" y="1641"/>
              <a:ext cx="98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Weak thermal link, </a:t>
              </a:r>
              <a:r>
                <a:rPr lang="en-US" sz="1200" i="1"/>
                <a:t>g</a:t>
              </a:r>
            </a:p>
          </p:txBody>
        </p:sp>
        <p:sp>
          <p:nvSpPr>
            <p:cNvPr id="70670" name="Text Box 14"/>
            <p:cNvSpPr txBox="1">
              <a:spLocks noChangeArrowheads="1"/>
            </p:cNvSpPr>
            <p:nvPr/>
          </p:nvSpPr>
          <p:spPr bwMode="auto">
            <a:xfrm>
              <a:off x="1520" y="2041"/>
              <a:ext cx="6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dirty="0"/>
                <a:t>Thermal sink</a:t>
              </a:r>
            </a:p>
            <a:p>
              <a:pPr algn="ctr"/>
              <a:r>
                <a:rPr lang="en-US" sz="1200" dirty="0" smtClean="0"/>
                <a:t>(50 </a:t>
              </a:r>
              <a:r>
                <a:rPr lang="en-US" sz="1200" dirty="0" err="1"/>
                <a:t>mK</a:t>
              </a:r>
              <a:r>
                <a:rPr lang="en-US" sz="1200" dirty="0"/>
                <a:t>)</a:t>
              </a:r>
            </a:p>
          </p:txBody>
        </p:sp>
        <p:sp>
          <p:nvSpPr>
            <p:cNvPr id="70671" name="Freeform 15"/>
            <p:cNvSpPr>
              <a:spLocks/>
            </p:cNvSpPr>
            <p:nvPr/>
          </p:nvSpPr>
          <p:spPr bwMode="auto">
            <a:xfrm>
              <a:off x="1057" y="1682"/>
              <a:ext cx="474" cy="37"/>
            </a:xfrm>
            <a:custGeom>
              <a:avLst/>
              <a:gdLst>
                <a:gd name="T0" fmla="*/ 624 w 624"/>
                <a:gd name="T1" fmla="*/ 56 h 104"/>
                <a:gd name="T2" fmla="*/ 240 w 624"/>
                <a:gd name="T3" fmla="*/ 8 h 104"/>
                <a:gd name="T4" fmla="*/ 0 w 624"/>
                <a:gd name="T5" fmla="*/ 104 h 104"/>
              </a:gdLst>
              <a:ahLst/>
              <a:cxnLst>
                <a:cxn ang="0">
                  <a:pos x="T0" y="T1"/>
                </a:cxn>
                <a:cxn ang="0">
                  <a:pos x="T2" y="T3"/>
                </a:cxn>
                <a:cxn ang="0">
                  <a:pos x="T4" y="T5"/>
                </a:cxn>
              </a:cxnLst>
              <a:rect l="0" t="0" r="r" b="b"/>
              <a:pathLst>
                <a:path w="624" h="104">
                  <a:moveTo>
                    <a:pt x="624" y="56"/>
                  </a:moveTo>
                  <a:cubicBezTo>
                    <a:pt x="484" y="28"/>
                    <a:pt x="344" y="0"/>
                    <a:pt x="240" y="8"/>
                  </a:cubicBezTo>
                  <a:cubicBezTo>
                    <a:pt x="136" y="16"/>
                    <a:pt x="32" y="80"/>
                    <a:pt x="0" y="104"/>
                  </a:cubicBezTo>
                </a:path>
              </a:pathLst>
            </a:custGeom>
            <a:noFill/>
            <a:ln w="25400">
              <a:solidFill>
                <a:schemeClr val="accent2"/>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2" name="Text Box 16"/>
            <p:cNvSpPr txBox="1">
              <a:spLocks noChangeArrowheads="1"/>
            </p:cNvSpPr>
            <p:nvPr/>
          </p:nvSpPr>
          <p:spPr bwMode="auto">
            <a:xfrm>
              <a:off x="0" y="679"/>
              <a:ext cx="55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Energy</a:t>
              </a:r>
            </a:p>
            <a:p>
              <a:r>
                <a:rPr lang="en-US" sz="1200"/>
                <a:t>deposition</a:t>
              </a:r>
            </a:p>
          </p:txBody>
        </p:sp>
      </p:grpSp>
      <p:grpSp>
        <p:nvGrpSpPr>
          <p:cNvPr id="70673" name="Group 17"/>
          <p:cNvGrpSpPr>
            <a:grpSpLocks/>
          </p:cNvGrpSpPr>
          <p:nvPr/>
        </p:nvGrpSpPr>
        <p:grpSpPr bwMode="auto">
          <a:xfrm>
            <a:off x="2614613" y="1001713"/>
            <a:ext cx="1439862" cy="1252537"/>
            <a:chOff x="1687" y="527"/>
            <a:chExt cx="1031" cy="897"/>
          </a:xfrm>
        </p:grpSpPr>
        <p:sp>
          <p:nvSpPr>
            <p:cNvPr id="70674" name="Rectangle 18"/>
            <p:cNvSpPr>
              <a:spLocks noChangeArrowheads="1"/>
            </p:cNvSpPr>
            <p:nvPr/>
          </p:nvSpPr>
          <p:spPr bwMode="auto">
            <a:xfrm>
              <a:off x="2089" y="1161"/>
              <a:ext cx="232" cy="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t>T</a:t>
              </a:r>
            </a:p>
          </p:txBody>
        </p:sp>
        <p:grpSp>
          <p:nvGrpSpPr>
            <p:cNvPr id="70675" name="Group 19"/>
            <p:cNvGrpSpPr>
              <a:grpSpLocks/>
            </p:cNvGrpSpPr>
            <p:nvPr/>
          </p:nvGrpSpPr>
          <p:grpSpPr bwMode="auto">
            <a:xfrm>
              <a:off x="1687" y="527"/>
              <a:ext cx="1031" cy="627"/>
              <a:chOff x="1687" y="527"/>
              <a:chExt cx="1031" cy="627"/>
            </a:xfrm>
          </p:grpSpPr>
          <p:sp>
            <p:nvSpPr>
              <p:cNvPr id="70676" name="Freeform 20"/>
              <p:cNvSpPr>
                <a:spLocks/>
              </p:cNvSpPr>
              <p:nvPr/>
            </p:nvSpPr>
            <p:spPr bwMode="auto">
              <a:xfrm>
                <a:off x="1881" y="639"/>
                <a:ext cx="514" cy="512"/>
              </a:xfrm>
              <a:custGeom>
                <a:avLst/>
                <a:gdLst>
                  <a:gd name="T0" fmla="*/ 742 w 751"/>
                  <a:gd name="T1" fmla="*/ 0 h 705"/>
                  <a:gd name="T2" fmla="*/ 726 w 751"/>
                  <a:gd name="T3" fmla="*/ 0 h 705"/>
                  <a:gd name="T4" fmla="*/ 705 w 751"/>
                  <a:gd name="T5" fmla="*/ 0 h 705"/>
                  <a:gd name="T6" fmla="*/ 689 w 751"/>
                  <a:gd name="T7" fmla="*/ 0 h 705"/>
                  <a:gd name="T8" fmla="*/ 673 w 751"/>
                  <a:gd name="T9" fmla="*/ 7 h 705"/>
                  <a:gd name="T10" fmla="*/ 648 w 751"/>
                  <a:gd name="T11" fmla="*/ 7 h 705"/>
                  <a:gd name="T12" fmla="*/ 632 w 751"/>
                  <a:gd name="T13" fmla="*/ 10 h 705"/>
                  <a:gd name="T14" fmla="*/ 615 w 751"/>
                  <a:gd name="T15" fmla="*/ 17 h 705"/>
                  <a:gd name="T16" fmla="*/ 599 w 751"/>
                  <a:gd name="T17" fmla="*/ 21 h 705"/>
                  <a:gd name="T18" fmla="*/ 583 w 751"/>
                  <a:gd name="T19" fmla="*/ 28 h 705"/>
                  <a:gd name="T20" fmla="*/ 567 w 751"/>
                  <a:gd name="T21" fmla="*/ 35 h 705"/>
                  <a:gd name="T22" fmla="*/ 550 w 751"/>
                  <a:gd name="T23" fmla="*/ 41 h 705"/>
                  <a:gd name="T24" fmla="*/ 538 w 751"/>
                  <a:gd name="T25" fmla="*/ 52 h 705"/>
                  <a:gd name="T26" fmla="*/ 526 w 751"/>
                  <a:gd name="T27" fmla="*/ 62 h 705"/>
                  <a:gd name="T28" fmla="*/ 514 w 751"/>
                  <a:gd name="T29" fmla="*/ 76 h 705"/>
                  <a:gd name="T30" fmla="*/ 501 w 751"/>
                  <a:gd name="T31" fmla="*/ 86 h 705"/>
                  <a:gd name="T32" fmla="*/ 489 w 751"/>
                  <a:gd name="T33" fmla="*/ 100 h 705"/>
                  <a:gd name="T34" fmla="*/ 481 w 751"/>
                  <a:gd name="T35" fmla="*/ 114 h 705"/>
                  <a:gd name="T36" fmla="*/ 469 w 751"/>
                  <a:gd name="T37" fmla="*/ 124 h 705"/>
                  <a:gd name="T38" fmla="*/ 457 w 751"/>
                  <a:gd name="T39" fmla="*/ 145 h 705"/>
                  <a:gd name="T40" fmla="*/ 444 w 751"/>
                  <a:gd name="T41" fmla="*/ 159 h 705"/>
                  <a:gd name="T42" fmla="*/ 436 w 751"/>
                  <a:gd name="T43" fmla="*/ 176 h 705"/>
                  <a:gd name="T44" fmla="*/ 428 w 751"/>
                  <a:gd name="T45" fmla="*/ 193 h 705"/>
                  <a:gd name="T46" fmla="*/ 399 w 751"/>
                  <a:gd name="T47" fmla="*/ 259 h 705"/>
                  <a:gd name="T48" fmla="*/ 395 w 751"/>
                  <a:gd name="T49" fmla="*/ 273 h 705"/>
                  <a:gd name="T50" fmla="*/ 391 w 751"/>
                  <a:gd name="T51" fmla="*/ 286 h 705"/>
                  <a:gd name="T52" fmla="*/ 383 w 751"/>
                  <a:gd name="T53" fmla="*/ 304 h 705"/>
                  <a:gd name="T54" fmla="*/ 379 w 751"/>
                  <a:gd name="T55" fmla="*/ 317 h 705"/>
                  <a:gd name="T56" fmla="*/ 371 w 751"/>
                  <a:gd name="T57" fmla="*/ 331 h 705"/>
                  <a:gd name="T58" fmla="*/ 363 w 751"/>
                  <a:gd name="T59" fmla="*/ 345 h 705"/>
                  <a:gd name="T60" fmla="*/ 359 w 751"/>
                  <a:gd name="T61" fmla="*/ 359 h 705"/>
                  <a:gd name="T62" fmla="*/ 355 w 751"/>
                  <a:gd name="T63" fmla="*/ 376 h 705"/>
                  <a:gd name="T64" fmla="*/ 351 w 751"/>
                  <a:gd name="T65" fmla="*/ 390 h 705"/>
                  <a:gd name="T66" fmla="*/ 346 w 751"/>
                  <a:gd name="T67" fmla="*/ 404 h 705"/>
                  <a:gd name="T68" fmla="*/ 342 w 751"/>
                  <a:gd name="T69" fmla="*/ 421 h 705"/>
                  <a:gd name="T70" fmla="*/ 330 w 751"/>
                  <a:gd name="T71" fmla="*/ 438 h 705"/>
                  <a:gd name="T72" fmla="*/ 322 w 751"/>
                  <a:gd name="T73" fmla="*/ 452 h 705"/>
                  <a:gd name="T74" fmla="*/ 318 w 751"/>
                  <a:gd name="T75" fmla="*/ 466 h 705"/>
                  <a:gd name="T76" fmla="*/ 310 w 751"/>
                  <a:gd name="T77" fmla="*/ 483 h 705"/>
                  <a:gd name="T78" fmla="*/ 306 w 751"/>
                  <a:gd name="T79" fmla="*/ 497 h 705"/>
                  <a:gd name="T80" fmla="*/ 302 w 751"/>
                  <a:gd name="T81" fmla="*/ 518 h 705"/>
                  <a:gd name="T82" fmla="*/ 293 w 751"/>
                  <a:gd name="T83" fmla="*/ 535 h 705"/>
                  <a:gd name="T84" fmla="*/ 289 w 751"/>
                  <a:gd name="T85" fmla="*/ 549 h 705"/>
                  <a:gd name="T86" fmla="*/ 281 w 751"/>
                  <a:gd name="T87" fmla="*/ 563 h 705"/>
                  <a:gd name="T88" fmla="*/ 277 w 751"/>
                  <a:gd name="T89" fmla="*/ 576 h 705"/>
                  <a:gd name="T90" fmla="*/ 269 w 751"/>
                  <a:gd name="T91" fmla="*/ 590 h 705"/>
                  <a:gd name="T92" fmla="*/ 257 w 751"/>
                  <a:gd name="T93" fmla="*/ 607 h 705"/>
                  <a:gd name="T94" fmla="*/ 249 w 751"/>
                  <a:gd name="T95" fmla="*/ 621 h 705"/>
                  <a:gd name="T96" fmla="*/ 232 w 751"/>
                  <a:gd name="T97" fmla="*/ 632 h 705"/>
                  <a:gd name="T98" fmla="*/ 220 w 751"/>
                  <a:gd name="T99" fmla="*/ 645 h 705"/>
                  <a:gd name="T100" fmla="*/ 208 w 751"/>
                  <a:gd name="T101" fmla="*/ 656 h 705"/>
                  <a:gd name="T102" fmla="*/ 196 w 751"/>
                  <a:gd name="T103" fmla="*/ 666 h 705"/>
                  <a:gd name="T104" fmla="*/ 179 w 751"/>
                  <a:gd name="T105" fmla="*/ 673 h 705"/>
                  <a:gd name="T106" fmla="*/ 151 w 751"/>
                  <a:gd name="T107" fmla="*/ 683 h 705"/>
                  <a:gd name="T108" fmla="*/ 130 w 751"/>
                  <a:gd name="T109" fmla="*/ 690 h 705"/>
                  <a:gd name="T110" fmla="*/ 114 w 751"/>
                  <a:gd name="T111" fmla="*/ 697 h 705"/>
                  <a:gd name="T112" fmla="*/ 98 w 751"/>
                  <a:gd name="T113" fmla="*/ 697 h 705"/>
                  <a:gd name="T114" fmla="*/ 82 w 751"/>
                  <a:gd name="T115" fmla="*/ 701 h 705"/>
                  <a:gd name="T116" fmla="*/ 65 w 751"/>
                  <a:gd name="T117" fmla="*/ 704 h 705"/>
                  <a:gd name="T118" fmla="*/ 49 w 751"/>
                  <a:gd name="T119" fmla="*/ 704 h 705"/>
                  <a:gd name="T120" fmla="*/ 33 w 751"/>
                  <a:gd name="T121" fmla="*/ 701 h 705"/>
                  <a:gd name="T122" fmla="*/ 16 w 751"/>
                  <a:gd name="T123" fmla="*/ 70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1" h="705">
                    <a:moveTo>
                      <a:pt x="750" y="0"/>
                    </a:moveTo>
                    <a:lnTo>
                      <a:pt x="742" y="0"/>
                    </a:lnTo>
                    <a:lnTo>
                      <a:pt x="734" y="0"/>
                    </a:lnTo>
                    <a:lnTo>
                      <a:pt x="726" y="0"/>
                    </a:lnTo>
                    <a:lnTo>
                      <a:pt x="717" y="0"/>
                    </a:lnTo>
                    <a:lnTo>
                      <a:pt x="705" y="0"/>
                    </a:lnTo>
                    <a:lnTo>
                      <a:pt x="697" y="0"/>
                    </a:lnTo>
                    <a:lnTo>
                      <a:pt x="689" y="0"/>
                    </a:lnTo>
                    <a:lnTo>
                      <a:pt x="681" y="0"/>
                    </a:lnTo>
                    <a:lnTo>
                      <a:pt x="673" y="7"/>
                    </a:lnTo>
                    <a:lnTo>
                      <a:pt x="660" y="7"/>
                    </a:lnTo>
                    <a:lnTo>
                      <a:pt x="648" y="7"/>
                    </a:lnTo>
                    <a:lnTo>
                      <a:pt x="640" y="10"/>
                    </a:lnTo>
                    <a:lnTo>
                      <a:pt x="632" y="10"/>
                    </a:lnTo>
                    <a:lnTo>
                      <a:pt x="624" y="14"/>
                    </a:lnTo>
                    <a:lnTo>
                      <a:pt x="615" y="17"/>
                    </a:lnTo>
                    <a:lnTo>
                      <a:pt x="607" y="21"/>
                    </a:lnTo>
                    <a:lnTo>
                      <a:pt x="599" y="21"/>
                    </a:lnTo>
                    <a:lnTo>
                      <a:pt x="591" y="24"/>
                    </a:lnTo>
                    <a:lnTo>
                      <a:pt x="583" y="28"/>
                    </a:lnTo>
                    <a:lnTo>
                      <a:pt x="575" y="31"/>
                    </a:lnTo>
                    <a:lnTo>
                      <a:pt x="567" y="35"/>
                    </a:lnTo>
                    <a:lnTo>
                      <a:pt x="558" y="38"/>
                    </a:lnTo>
                    <a:lnTo>
                      <a:pt x="550" y="41"/>
                    </a:lnTo>
                    <a:lnTo>
                      <a:pt x="546" y="48"/>
                    </a:lnTo>
                    <a:lnTo>
                      <a:pt x="538" y="52"/>
                    </a:lnTo>
                    <a:lnTo>
                      <a:pt x="534" y="59"/>
                    </a:lnTo>
                    <a:lnTo>
                      <a:pt x="526" y="62"/>
                    </a:lnTo>
                    <a:lnTo>
                      <a:pt x="518" y="69"/>
                    </a:lnTo>
                    <a:lnTo>
                      <a:pt x="514" y="76"/>
                    </a:lnTo>
                    <a:lnTo>
                      <a:pt x="505" y="79"/>
                    </a:lnTo>
                    <a:lnTo>
                      <a:pt x="501" y="86"/>
                    </a:lnTo>
                    <a:lnTo>
                      <a:pt x="493" y="93"/>
                    </a:lnTo>
                    <a:lnTo>
                      <a:pt x="489" y="100"/>
                    </a:lnTo>
                    <a:lnTo>
                      <a:pt x="485" y="107"/>
                    </a:lnTo>
                    <a:lnTo>
                      <a:pt x="481" y="114"/>
                    </a:lnTo>
                    <a:lnTo>
                      <a:pt x="477" y="121"/>
                    </a:lnTo>
                    <a:lnTo>
                      <a:pt x="469" y="124"/>
                    </a:lnTo>
                    <a:lnTo>
                      <a:pt x="465" y="135"/>
                    </a:lnTo>
                    <a:lnTo>
                      <a:pt x="457" y="145"/>
                    </a:lnTo>
                    <a:lnTo>
                      <a:pt x="448" y="152"/>
                    </a:lnTo>
                    <a:lnTo>
                      <a:pt x="444" y="159"/>
                    </a:lnTo>
                    <a:lnTo>
                      <a:pt x="440" y="169"/>
                    </a:lnTo>
                    <a:lnTo>
                      <a:pt x="436" y="176"/>
                    </a:lnTo>
                    <a:lnTo>
                      <a:pt x="432" y="186"/>
                    </a:lnTo>
                    <a:lnTo>
                      <a:pt x="428" y="193"/>
                    </a:lnTo>
                    <a:lnTo>
                      <a:pt x="404" y="252"/>
                    </a:lnTo>
                    <a:lnTo>
                      <a:pt x="399" y="259"/>
                    </a:lnTo>
                    <a:lnTo>
                      <a:pt x="395" y="266"/>
                    </a:lnTo>
                    <a:lnTo>
                      <a:pt x="395" y="273"/>
                    </a:lnTo>
                    <a:lnTo>
                      <a:pt x="391" y="280"/>
                    </a:lnTo>
                    <a:lnTo>
                      <a:pt x="391" y="286"/>
                    </a:lnTo>
                    <a:lnTo>
                      <a:pt x="387" y="297"/>
                    </a:lnTo>
                    <a:lnTo>
                      <a:pt x="383" y="304"/>
                    </a:lnTo>
                    <a:lnTo>
                      <a:pt x="379" y="311"/>
                    </a:lnTo>
                    <a:lnTo>
                      <a:pt x="379" y="317"/>
                    </a:lnTo>
                    <a:lnTo>
                      <a:pt x="375" y="324"/>
                    </a:lnTo>
                    <a:lnTo>
                      <a:pt x="371" y="331"/>
                    </a:lnTo>
                    <a:lnTo>
                      <a:pt x="367" y="338"/>
                    </a:lnTo>
                    <a:lnTo>
                      <a:pt x="363" y="345"/>
                    </a:lnTo>
                    <a:lnTo>
                      <a:pt x="359" y="352"/>
                    </a:lnTo>
                    <a:lnTo>
                      <a:pt x="359" y="359"/>
                    </a:lnTo>
                    <a:lnTo>
                      <a:pt x="355" y="369"/>
                    </a:lnTo>
                    <a:lnTo>
                      <a:pt x="355" y="376"/>
                    </a:lnTo>
                    <a:lnTo>
                      <a:pt x="351" y="383"/>
                    </a:lnTo>
                    <a:lnTo>
                      <a:pt x="351" y="390"/>
                    </a:lnTo>
                    <a:lnTo>
                      <a:pt x="346" y="397"/>
                    </a:lnTo>
                    <a:lnTo>
                      <a:pt x="346" y="404"/>
                    </a:lnTo>
                    <a:lnTo>
                      <a:pt x="342" y="414"/>
                    </a:lnTo>
                    <a:lnTo>
                      <a:pt x="342" y="421"/>
                    </a:lnTo>
                    <a:lnTo>
                      <a:pt x="334" y="431"/>
                    </a:lnTo>
                    <a:lnTo>
                      <a:pt x="330" y="438"/>
                    </a:lnTo>
                    <a:lnTo>
                      <a:pt x="326" y="445"/>
                    </a:lnTo>
                    <a:lnTo>
                      <a:pt x="322" y="452"/>
                    </a:lnTo>
                    <a:lnTo>
                      <a:pt x="322" y="459"/>
                    </a:lnTo>
                    <a:lnTo>
                      <a:pt x="318" y="466"/>
                    </a:lnTo>
                    <a:lnTo>
                      <a:pt x="314" y="473"/>
                    </a:lnTo>
                    <a:lnTo>
                      <a:pt x="310" y="483"/>
                    </a:lnTo>
                    <a:lnTo>
                      <a:pt x="306" y="490"/>
                    </a:lnTo>
                    <a:lnTo>
                      <a:pt x="306" y="497"/>
                    </a:lnTo>
                    <a:lnTo>
                      <a:pt x="302" y="507"/>
                    </a:lnTo>
                    <a:lnTo>
                      <a:pt x="302" y="518"/>
                    </a:lnTo>
                    <a:lnTo>
                      <a:pt x="298" y="528"/>
                    </a:lnTo>
                    <a:lnTo>
                      <a:pt x="293" y="535"/>
                    </a:lnTo>
                    <a:lnTo>
                      <a:pt x="293" y="542"/>
                    </a:lnTo>
                    <a:lnTo>
                      <a:pt x="289" y="549"/>
                    </a:lnTo>
                    <a:lnTo>
                      <a:pt x="285" y="556"/>
                    </a:lnTo>
                    <a:lnTo>
                      <a:pt x="281" y="563"/>
                    </a:lnTo>
                    <a:lnTo>
                      <a:pt x="277" y="569"/>
                    </a:lnTo>
                    <a:lnTo>
                      <a:pt x="277" y="576"/>
                    </a:lnTo>
                    <a:lnTo>
                      <a:pt x="273" y="583"/>
                    </a:lnTo>
                    <a:lnTo>
                      <a:pt x="269" y="590"/>
                    </a:lnTo>
                    <a:lnTo>
                      <a:pt x="265" y="597"/>
                    </a:lnTo>
                    <a:lnTo>
                      <a:pt x="257" y="607"/>
                    </a:lnTo>
                    <a:lnTo>
                      <a:pt x="253" y="614"/>
                    </a:lnTo>
                    <a:lnTo>
                      <a:pt x="249" y="621"/>
                    </a:lnTo>
                    <a:lnTo>
                      <a:pt x="240" y="625"/>
                    </a:lnTo>
                    <a:lnTo>
                      <a:pt x="232" y="632"/>
                    </a:lnTo>
                    <a:lnTo>
                      <a:pt x="228" y="638"/>
                    </a:lnTo>
                    <a:lnTo>
                      <a:pt x="220" y="645"/>
                    </a:lnTo>
                    <a:lnTo>
                      <a:pt x="216" y="652"/>
                    </a:lnTo>
                    <a:lnTo>
                      <a:pt x="208" y="656"/>
                    </a:lnTo>
                    <a:lnTo>
                      <a:pt x="204" y="663"/>
                    </a:lnTo>
                    <a:lnTo>
                      <a:pt x="196" y="666"/>
                    </a:lnTo>
                    <a:lnTo>
                      <a:pt x="188" y="669"/>
                    </a:lnTo>
                    <a:lnTo>
                      <a:pt x="179" y="673"/>
                    </a:lnTo>
                    <a:lnTo>
                      <a:pt x="163" y="680"/>
                    </a:lnTo>
                    <a:lnTo>
                      <a:pt x="151" y="683"/>
                    </a:lnTo>
                    <a:lnTo>
                      <a:pt x="139" y="687"/>
                    </a:lnTo>
                    <a:lnTo>
                      <a:pt x="130" y="690"/>
                    </a:lnTo>
                    <a:lnTo>
                      <a:pt x="122" y="694"/>
                    </a:lnTo>
                    <a:lnTo>
                      <a:pt x="114" y="697"/>
                    </a:lnTo>
                    <a:lnTo>
                      <a:pt x="106" y="697"/>
                    </a:lnTo>
                    <a:lnTo>
                      <a:pt x="98" y="697"/>
                    </a:lnTo>
                    <a:lnTo>
                      <a:pt x="90" y="701"/>
                    </a:lnTo>
                    <a:lnTo>
                      <a:pt x="82" y="701"/>
                    </a:lnTo>
                    <a:lnTo>
                      <a:pt x="73" y="701"/>
                    </a:lnTo>
                    <a:lnTo>
                      <a:pt x="65" y="704"/>
                    </a:lnTo>
                    <a:lnTo>
                      <a:pt x="57" y="704"/>
                    </a:lnTo>
                    <a:lnTo>
                      <a:pt x="49" y="704"/>
                    </a:lnTo>
                    <a:lnTo>
                      <a:pt x="41" y="701"/>
                    </a:lnTo>
                    <a:lnTo>
                      <a:pt x="33" y="701"/>
                    </a:lnTo>
                    <a:lnTo>
                      <a:pt x="24" y="701"/>
                    </a:lnTo>
                    <a:lnTo>
                      <a:pt x="16" y="701"/>
                    </a:lnTo>
                    <a:lnTo>
                      <a:pt x="0" y="704"/>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7" name="Line 21"/>
              <p:cNvSpPr>
                <a:spLocks noChangeShapeType="1"/>
              </p:cNvSpPr>
              <p:nvPr/>
            </p:nvSpPr>
            <p:spPr bwMode="auto">
              <a:xfrm flipV="1">
                <a:off x="1877" y="527"/>
                <a:ext cx="0" cy="62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8" name="Rectangle 22"/>
              <p:cNvSpPr>
                <a:spLocks noChangeArrowheads="1"/>
              </p:cNvSpPr>
              <p:nvPr/>
            </p:nvSpPr>
            <p:spPr bwMode="auto">
              <a:xfrm>
                <a:off x="1687" y="568"/>
                <a:ext cx="250"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t>R</a:t>
                </a:r>
              </a:p>
            </p:txBody>
          </p:sp>
          <p:sp>
            <p:nvSpPr>
              <p:cNvPr id="70679" name="Oval 23"/>
              <p:cNvSpPr>
                <a:spLocks noChangeArrowheads="1"/>
              </p:cNvSpPr>
              <p:nvPr/>
            </p:nvSpPr>
            <p:spPr bwMode="auto">
              <a:xfrm>
                <a:off x="2078" y="964"/>
                <a:ext cx="34" cy="36"/>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0" name="Line 24"/>
              <p:cNvSpPr>
                <a:spLocks noChangeShapeType="1"/>
              </p:cNvSpPr>
              <p:nvPr/>
            </p:nvSpPr>
            <p:spPr bwMode="auto">
              <a:xfrm flipV="1">
                <a:off x="2105" y="833"/>
                <a:ext cx="48" cy="13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1" name="Line 25"/>
              <p:cNvSpPr>
                <a:spLocks noChangeShapeType="1"/>
              </p:cNvSpPr>
              <p:nvPr/>
            </p:nvSpPr>
            <p:spPr bwMode="auto">
              <a:xfrm flipH="1">
                <a:off x="2111" y="835"/>
                <a:ext cx="40" cy="25"/>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2" name="Line 26"/>
              <p:cNvSpPr>
                <a:spLocks noChangeShapeType="1"/>
              </p:cNvSpPr>
              <p:nvPr/>
            </p:nvSpPr>
            <p:spPr bwMode="auto">
              <a:xfrm>
                <a:off x="2155" y="840"/>
                <a:ext cx="7" cy="45"/>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3" name="Line 27"/>
              <p:cNvSpPr>
                <a:spLocks noChangeShapeType="1"/>
              </p:cNvSpPr>
              <p:nvPr/>
            </p:nvSpPr>
            <p:spPr bwMode="auto">
              <a:xfrm>
                <a:off x="1877" y="1050"/>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4" name="Line 28"/>
              <p:cNvSpPr>
                <a:spLocks noChangeShapeType="1"/>
              </p:cNvSpPr>
              <p:nvPr/>
            </p:nvSpPr>
            <p:spPr bwMode="auto">
              <a:xfrm>
                <a:off x="1877" y="945"/>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5" name="Line 29"/>
              <p:cNvSpPr>
                <a:spLocks noChangeShapeType="1"/>
              </p:cNvSpPr>
              <p:nvPr/>
            </p:nvSpPr>
            <p:spPr bwMode="auto">
              <a:xfrm>
                <a:off x="1877" y="945"/>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6" name="Line 30"/>
              <p:cNvSpPr>
                <a:spLocks noChangeShapeType="1"/>
              </p:cNvSpPr>
              <p:nvPr/>
            </p:nvSpPr>
            <p:spPr bwMode="auto">
              <a:xfrm>
                <a:off x="1877" y="840"/>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7" name="Line 31"/>
              <p:cNvSpPr>
                <a:spLocks noChangeShapeType="1"/>
              </p:cNvSpPr>
              <p:nvPr/>
            </p:nvSpPr>
            <p:spPr bwMode="auto">
              <a:xfrm>
                <a:off x="1877" y="840"/>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8" name="Line 32"/>
              <p:cNvSpPr>
                <a:spLocks noChangeShapeType="1"/>
              </p:cNvSpPr>
              <p:nvPr/>
            </p:nvSpPr>
            <p:spPr bwMode="auto">
              <a:xfrm>
                <a:off x="1877" y="736"/>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9" name="Line 33"/>
              <p:cNvSpPr>
                <a:spLocks noChangeShapeType="1"/>
              </p:cNvSpPr>
              <p:nvPr/>
            </p:nvSpPr>
            <p:spPr bwMode="auto">
              <a:xfrm>
                <a:off x="1877" y="736"/>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0" name="Line 34"/>
              <p:cNvSpPr>
                <a:spLocks noChangeShapeType="1"/>
              </p:cNvSpPr>
              <p:nvPr/>
            </p:nvSpPr>
            <p:spPr bwMode="auto">
              <a:xfrm>
                <a:off x="1877" y="631"/>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1" name="Line 35"/>
              <p:cNvSpPr>
                <a:spLocks noChangeShapeType="1"/>
              </p:cNvSpPr>
              <p:nvPr/>
            </p:nvSpPr>
            <p:spPr bwMode="auto">
              <a:xfrm>
                <a:off x="1877" y="631"/>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2" name="Line 36"/>
              <p:cNvSpPr>
                <a:spLocks noChangeShapeType="1"/>
              </p:cNvSpPr>
              <p:nvPr/>
            </p:nvSpPr>
            <p:spPr bwMode="auto">
              <a:xfrm>
                <a:off x="1877" y="527"/>
                <a:ext cx="2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3" name="Line 37"/>
              <p:cNvSpPr>
                <a:spLocks noChangeShapeType="1"/>
              </p:cNvSpPr>
              <p:nvPr/>
            </p:nvSpPr>
            <p:spPr bwMode="auto">
              <a:xfrm>
                <a:off x="1886" y="1152"/>
                <a:ext cx="59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4" name="Line 38"/>
              <p:cNvSpPr>
                <a:spLocks noChangeShapeType="1"/>
              </p:cNvSpPr>
              <p:nvPr/>
            </p:nvSpPr>
            <p:spPr bwMode="auto">
              <a:xfrm flipV="1">
                <a:off x="1978" y="1129"/>
                <a:ext cx="0" cy="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5" name="Line 39"/>
              <p:cNvSpPr>
                <a:spLocks noChangeShapeType="1"/>
              </p:cNvSpPr>
              <p:nvPr/>
            </p:nvSpPr>
            <p:spPr bwMode="auto">
              <a:xfrm flipV="1">
                <a:off x="2077" y="1129"/>
                <a:ext cx="0" cy="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6" name="Line 40"/>
              <p:cNvSpPr>
                <a:spLocks noChangeShapeType="1"/>
              </p:cNvSpPr>
              <p:nvPr/>
            </p:nvSpPr>
            <p:spPr bwMode="auto">
              <a:xfrm flipV="1">
                <a:off x="2175" y="1129"/>
                <a:ext cx="0" cy="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7" name="Line 41"/>
              <p:cNvSpPr>
                <a:spLocks noChangeShapeType="1"/>
              </p:cNvSpPr>
              <p:nvPr/>
            </p:nvSpPr>
            <p:spPr bwMode="auto">
              <a:xfrm flipV="1">
                <a:off x="2273" y="1129"/>
                <a:ext cx="0" cy="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8" name="Line 42"/>
              <p:cNvSpPr>
                <a:spLocks noChangeShapeType="1"/>
              </p:cNvSpPr>
              <p:nvPr/>
            </p:nvSpPr>
            <p:spPr bwMode="auto">
              <a:xfrm flipV="1">
                <a:off x="2372" y="1129"/>
                <a:ext cx="0" cy="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9" name="Line 43"/>
              <p:cNvSpPr>
                <a:spLocks noChangeShapeType="1"/>
              </p:cNvSpPr>
              <p:nvPr/>
            </p:nvSpPr>
            <p:spPr bwMode="auto">
              <a:xfrm flipV="1">
                <a:off x="2471" y="1129"/>
                <a:ext cx="0" cy="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0" name="Rectangle 44"/>
              <p:cNvSpPr>
                <a:spLocks noChangeArrowheads="1"/>
              </p:cNvSpPr>
              <p:nvPr/>
            </p:nvSpPr>
            <p:spPr bwMode="auto">
              <a:xfrm>
                <a:off x="2396" y="541"/>
                <a:ext cx="322"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atin typeface="Times New Roman" pitchFamily="18" charset="0"/>
                  </a:rPr>
                  <a:t>R</a:t>
                </a:r>
                <a:r>
                  <a:rPr lang="en-US" sz="2400" baseline="-25000"/>
                  <a:t>n</a:t>
                </a:r>
              </a:p>
            </p:txBody>
          </p:sp>
        </p:grpSp>
      </p:grpSp>
      <p:sp>
        <p:nvSpPr>
          <p:cNvPr id="70701" name="Text Box 45"/>
          <p:cNvSpPr txBox="1">
            <a:spLocks noChangeArrowheads="1"/>
          </p:cNvSpPr>
          <p:nvPr/>
        </p:nvSpPr>
        <p:spPr bwMode="auto">
          <a:xfrm>
            <a:off x="7740650" y="6115050"/>
            <a:ext cx="1403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3200">
                <a:latin typeface="Times" pitchFamily="18" charset="0"/>
              </a:rPr>
              <a:t>S. Nam</a:t>
            </a:r>
          </a:p>
        </p:txBody>
      </p:sp>
      <p:grpSp>
        <p:nvGrpSpPr>
          <p:cNvPr id="70702" name="Group 46"/>
          <p:cNvGrpSpPr>
            <a:grpSpLocks/>
          </p:cNvGrpSpPr>
          <p:nvPr/>
        </p:nvGrpSpPr>
        <p:grpSpPr bwMode="auto">
          <a:xfrm>
            <a:off x="3289300" y="1295398"/>
            <a:ext cx="5654675" cy="4911723"/>
            <a:chOff x="2072" y="816"/>
            <a:chExt cx="3562" cy="3094"/>
          </a:xfrm>
        </p:grpSpPr>
        <p:grpSp>
          <p:nvGrpSpPr>
            <p:cNvPr id="70703" name="Group 47"/>
            <p:cNvGrpSpPr>
              <a:grpSpLocks/>
            </p:cNvGrpSpPr>
            <p:nvPr/>
          </p:nvGrpSpPr>
          <p:grpSpPr bwMode="auto">
            <a:xfrm>
              <a:off x="2600" y="816"/>
              <a:ext cx="3034" cy="3094"/>
              <a:chOff x="2600" y="816"/>
              <a:chExt cx="3034" cy="3094"/>
            </a:xfrm>
          </p:grpSpPr>
          <p:grpSp>
            <p:nvGrpSpPr>
              <p:cNvPr id="70704" name="Group 48"/>
              <p:cNvGrpSpPr>
                <a:grpSpLocks/>
              </p:cNvGrpSpPr>
              <p:nvPr/>
            </p:nvGrpSpPr>
            <p:grpSpPr bwMode="auto">
              <a:xfrm>
                <a:off x="2600" y="816"/>
                <a:ext cx="3034" cy="3094"/>
                <a:chOff x="2600" y="816"/>
                <a:chExt cx="3034" cy="3094"/>
              </a:xfrm>
            </p:grpSpPr>
            <p:sp>
              <p:nvSpPr>
                <p:cNvPr id="70705" name="Text Box 49"/>
                <p:cNvSpPr txBox="1">
                  <a:spLocks noChangeArrowheads="1"/>
                </p:cNvSpPr>
                <p:nvPr/>
              </p:nvSpPr>
              <p:spPr bwMode="auto">
                <a:xfrm>
                  <a:off x="2600" y="3034"/>
                  <a:ext cx="25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0000"/>
                      </a:solidFill>
                    </a:rPr>
                    <a:t>It  Can Really Count Photons</a:t>
                  </a:r>
                </a:p>
              </p:txBody>
            </p:sp>
            <p:sp>
              <p:nvSpPr>
                <p:cNvPr id="70706" name="Text Box 50"/>
                <p:cNvSpPr txBox="1">
                  <a:spLocks noChangeArrowheads="1"/>
                </p:cNvSpPr>
                <p:nvPr/>
              </p:nvSpPr>
              <p:spPr bwMode="auto">
                <a:xfrm>
                  <a:off x="2856" y="3290"/>
                  <a:ext cx="2640"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400" dirty="0"/>
                    <a:t> Optimized </a:t>
                  </a:r>
                  <a:r>
                    <a:rPr lang="en-US" sz="1400" dirty="0" smtClean="0"/>
                    <a:t>for </a:t>
                  </a:r>
                  <a:r>
                    <a:rPr lang="en-US" sz="1400" dirty="0"/>
                    <a:t>photon-number resolution, not 	speed (</a:t>
                  </a:r>
                  <a:r>
                    <a:rPr lang="en-US" sz="1600" dirty="0">
                      <a:latin typeface="Symbol" pitchFamily="18" charset="2"/>
                    </a:rPr>
                    <a:t>t</a:t>
                  </a:r>
                  <a:r>
                    <a:rPr lang="en-US" sz="1600" baseline="-25000" dirty="0"/>
                    <a:t>rise</a:t>
                  </a:r>
                  <a:r>
                    <a:rPr lang="en-US" sz="1400" dirty="0"/>
                    <a:t>~100 ns, </a:t>
                  </a:r>
                  <a:r>
                    <a:rPr lang="en-US" sz="1600" dirty="0" smtClean="0">
                      <a:latin typeface="Symbol" pitchFamily="18" charset="2"/>
                    </a:rPr>
                    <a:t>t</a:t>
                  </a:r>
                  <a:r>
                    <a:rPr lang="en-US" sz="1600" baseline="-25000" dirty="0" smtClean="0"/>
                    <a:t>fall</a:t>
                  </a:r>
                  <a:r>
                    <a:rPr lang="en-US" sz="1400" dirty="0" smtClean="0"/>
                    <a:t>~1 </a:t>
                  </a:r>
                  <a:r>
                    <a:rPr lang="en-US" sz="1600" dirty="0" err="1">
                      <a:latin typeface="Symbol" pitchFamily="18" charset="2"/>
                    </a:rPr>
                    <a:t>m</a:t>
                  </a:r>
                  <a:r>
                    <a:rPr lang="en-US" sz="1400" dirty="0" err="1"/>
                    <a:t>s</a:t>
                  </a:r>
                  <a:r>
                    <a:rPr lang="en-US" sz="1400" dirty="0"/>
                    <a:t>)</a:t>
                  </a:r>
                  <a:endParaRPr lang="en-US" sz="1600" dirty="0"/>
                </a:p>
                <a:p>
                  <a:pPr>
                    <a:buFontTx/>
                    <a:buChar char="•"/>
                  </a:pPr>
                  <a:r>
                    <a:rPr lang="en-US" sz="1400" dirty="0"/>
                    <a:t> Absorption events show good distinguishability</a:t>
                  </a:r>
                </a:p>
                <a:p>
                  <a:pPr>
                    <a:buFontTx/>
                    <a:buChar char="•"/>
                  </a:pPr>
                  <a:r>
                    <a:rPr lang="en-US" sz="1400" dirty="0"/>
                    <a:t> Much slower than APDs</a:t>
                  </a:r>
                </a:p>
              </p:txBody>
            </p:sp>
            <p:pic>
              <p:nvPicPr>
                <p:cNvPr id="70707" name="Picture 51"/>
                <p:cNvPicPr>
                  <a:picLocks noChangeAspect="1" noChangeArrowheads="1"/>
                </p:cNvPicPr>
                <p:nvPr/>
              </p:nvPicPr>
              <p:blipFill>
                <a:blip r:embed="rId7">
                  <a:extLst>
                    <a:ext uri="{28A0092B-C50C-407E-A947-70E740481C1C}">
                      <a14:useLocalDpi xmlns:a14="http://schemas.microsoft.com/office/drawing/2010/main" val="0"/>
                    </a:ext>
                  </a:extLst>
                </a:blip>
                <a:srcRect l="11026" t="6172" b="6790"/>
                <a:stretch>
                  <a:fillRect/>
                </a:stretch>
              </p:blipFill>
              <p:spPr bwMode="auto">
                <a:xfrm>
                  <a:off x="2967" y="816"/>
                  <a:ext cx="2560" cy="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708" name="Text Box 52"/>
                <p:cNvSpPr txBox="1">
                  <a:spLocks noChangeArrowheads="1"/>
                </p:cNvSpPr>
                <p:nvPr/>
              </p:nvSpPr>
              <p:spPr bwMode="auto">
                <a:xfrm>
                  <a:off x="3494" y="1113"/>
                  <a:ext cx="2140" cy="25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a:solidFill>
                        <a:srgbClr val="FF0000"/>
                      </a:solidFill>
                      <a:latin typeface="Times" pitchFamily="18" charset="0"/>
                    </a:rPr>
                    <a:t>Energy Resolution = 2x10</a:t>
                  </a:r>
                  <a:r>
                    <a:rPr lang="en-US" sz="2000" baseline="30000">
                      <a:solidFill>
                        <a:srgbClr val="FF0000"/>
                      </a:solidFill>
                      <a:latin typeface="Times" pitchFamily="18" charset="0"/>
                    </a:rPr>
                    <a:t>-20</a:t>
                  </a:r>
                  <a:r>
                    <a:rPr lang="en-US" sz="2000">
                      <a:solidFill>
                        <a:srgbClr val="FF0000"/>
                      </a:solidFill>
                      <a:latin typeface="Times" pitchFamily="18" charset="0"/>
                    </a:rPr>
                    <a:t> J !</a:t>
                  </a:r>
                </a:p>
              </p:txBody>
            </p:sp>
            <p:sp>
              <p:nvSpPr>
                <p:cNvPr id="70709" name="Text Box 53"/>
                <p:cNvSpPr txBox="1">
                  <a:spLocks noChangeArrowheads="1"/>
                </p:cNvSpPr>
                <p:nvPr/>
              </p:nvSpPr>
              <p:spPr bwMode="auto">
                <a:xfrm>
                  <a:off x="4042" y="1506"/>
                  <a:ext cx="1592" cy="6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dirty="0" smtClean="0">
                      <a:latin typeface="Times" pitchFamily="18" charset="0"/>
                    </a:rPr>
                    <a:t>Wavelength Efficiency</a:t>
                  </a:r>
                </a:p>
                <a:p>
                  <a:pPr eaLnBrk="0" hangingPunct="0"/>
                  <a:r>
                    <a:rPr lang="en-US" sz="2000" dirty="0" smtClean="0">
                      <a:latin typeface="Times" pitchFamily="18" charset="0"/>
                    </a:rPr>
                    <a:t>  1550 nm      ~ 95%</a:t>
                  </a:r>
                </a:p>
                <a:p>
                  <a:pPr eaLnBrk="0" hangingPunct="0"/>
                  <a:r>
                    <a:rPr lang="en-US" sz="2000" dirty="0" smtClean="0">
                      <a:latin typeface="Times" pitchFamily="18" charset="0"/>
                    </a:rPr>
                    <a:t>    800 nm      ~ 99%</a:t>
                  </a:r>
                  <a:endParaRPr lang="en-US" sz="2000" dirty="0">
                    <a:latin typeface="Times" pitchFamily="18" charset="0"/>
                  </a:endParaRPr>
                </a:p>
              </p:txBody>
            </p:sp>
          </p:grpSp>
          <p:sp>
            <p:nvSpPr>
              <p:cNvPr id="70710" name="Text Box 54"/>
              <p:cNvSpPr txBox="1">
                <a:spLocks noChangeArrowheads="1"/>
              </p:cNvSpPr>
              <p:nvPr/>
            </p:nvSpPr>
            <p:spPr bwMode="auto">
              <a:xfrm>
                <a:off x="4014" y="2855"/>
                <a:ext cx="5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a:latin typeface="Times" pitchFamily="18" charset="0"/>
                  </a:rPr>
                  <a:t>Photon #</a:t>
                </a:r>
              </a:p>
            </p:txBody>
          </p:sp>
          <p:sp>
            <p:nvSpPr>
              <p:cNvPr id="70711" name="Text Box 55"/>
              <p:cNvSpPr txBox="1">
                <a:spLocks noChangeArrowheads="1"/>
              </p:cNvSpPr>
              <p:nvPr/>
            </p:nvSpPr>
            <p:spPr bwMode="auto">
              <a:xfrm rot="-5400000">
                <a:off x="2582" y="1295"/>
                <a:ext cx="4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600">
                    <a:latin typeface="Times" pitchFamily="18" charset="0"/>
                  </a:rPr>
                  <a:t>Counts</a:t>
                </a:r>
              </a:p>
            </p:txBody>
          </p:sp>
        </p:grpSp>
        <p:sp>
          <p:nvSpPr>
            <p:cNvPr id="70712" name="Line 56"/>
            <p:cNvSpPr>
              <a:spLocks noChangeShapeType="1"/>
            </p:cNvSpPr>
            <p:nvPr/>
          </p:nvSpPr>
          <p:spPr bwMode="auto">
            <a:xfrm flipV="1">
              <a:off x="2072" y="2472"/>
              <a:ext cx="848" cy="49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446447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0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p:cNvSpPr>
            <a:spLocks noGrp="1"/>
          </p:cNvSpPr>
          <p:nvPr>
            <p:ph type="title"/>
          </p:nvPr>
        </p:nvSpPr>
        <p:spPr>
          <a:xfrm>
            <a:off x="-380183" y="-142376"/>
            <a:ext cx="9666687" cy="1131317"/>
          </a:xfrm>
        </p:spPr>
        <p:txBody>
          <a:bodyPr/>
          <a:lstStyle/>
          <a:p>
            <a:r>
              <a:rPr lang="en-US" sz="4000" dirty="0" smtClean="0"/>
              <a:t>Transition Edge Sensor: pushing the limits</a:t>
            </a:r>
            <a:endParaRPr lang="en-US" sz="4000" dirty="0"/>
          </a:p>
        </p:txBody>
      </p:sp>
      <p:grpSp>
        <p:nvGrpSpPr>
          <p:cNvPr id="18448" name="Group 18447"/>
          <p:cNvGrpSpPr/>
          <p:nvPr/>
        </p:nvGrpSpPr>
        <p:grpSpPr>
          <a:xfrm>
            <a:off x="457200" y="2416019"/>
            <a:ext cx="4876800" cy="3679981"/>
            <a:chOff x="152400" y="1295400"/>
            <a:chExt cx="4876800" cy="3679981"/>
          </a:xfrm>
        </p:grpSpPr>
        <p:pic>
          <p:nvPicPr>
            <p:cNvPr id="58" name="Picture 3" descr="consTrac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17780"/>
              <a:ext cx="4876800"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1693862"/>
              <a:ext cx="2394762" cy="1887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1416950" y="1295400"/>
              <a:ext cx="2347699" cy="282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3" name="Straight Connector 72"/>
          <p:cNvCxnSpPr/>
          <p:nvPr/>
        </p:nvCxnSpPr>
        <p:spPr>
          <a:xfrm>
            <a:off x="7058508" y="2639380"/>
            <a:ext cx="0" cy="6858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6982308" y="3325180"/>
            <a:ext cx="152400" cy="51435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a:stCxn id="74" idx="2"/>
          </p:cNvCxnSpPr>
          <p:nvPr/>
        </p:nvCxnSpPr>
        <p:spPr>
          <a:xfrm>
            <a:off x="7058508" y="3839530"/>
            <a:ext cx="0" cy="5650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315683" y="4404612"/>
            <a:ext cx="0" cy="2921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91" idx="2"/>
          </p:cNvCxnSpPr>
          <p:nvPr/>
        </p:nvCxnSpPr>
        <p:spPr>
          <a:xfrm flipV="1">
            <a:off x="7315683" y="2372680"/>
            <a:ext cx="4" cy="2667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7534758" y="3934780"/>
            <a:ext cx="762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a:stCxn id="78" idx="2"/>
          </p:cNvCxnSpPr>
          <p:nvPr/>
        </p:nvCxnSpPr>
        <p:spPr>
          <a:xfrm>
            <a:off x="7572858" y="4239580"/>
            <a:ext cx="0" cy="16503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7496658" y="3439480"/>
            <a:ext cx="152400" cy="266700"/>
            <a:chOff x="7315200" y="2019300"/>
            <a:chExt cx="152400" cy="266700"/>
          </a:xfrm>
        </p:grpSpPr>
        <p:sp>
          <p:nvSpPr>
            <p:cNvPr id="123" name="Oval 122"/>
            <p:cNvSpPr/>
            <p:nvPr/>
          </p:nvSpPr>
          <p:spPr>
            <a:xfrm>
              <a:off x="7315200" y="2190750"/>
              <a:ext cx="152400" cy="9525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7315200" y="2019300"/>
              <a:ext cx="152400" cy="9525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7315200" y="2076450"/>
              <a:ext cx="152400" cy="9525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7315200" y="2133600"/>
              <a:ext cx="152400" cy="9525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1" name="Straight Connector 80"/>
          <p:cNvCxnSpPr>
            <a:endCxn id="78" idx="0"/>
          </p:cNvCxnSpPr>
          <p:nvPr/>
        </p:nvCxnSpPr>
        <p:spPr>
          <a:xfrm>
            <a:off x="7572858" y="3706180"/>
            <a:ext cx="0" cy="228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86" idx="2"/>
          </p:cNvCxnSpPr>
          <p:nvPr/>
        </p:nvCxnSpPr>
        <p:spPr>
          <a:xfrm flipV="1">
            <a:off x="7572858" y="3248980"/>
            <a:ext cx="0" cy="1905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048500" y="4410075"/>
            <a:ext cx="533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7534758" y="2944180"/>
            <a:ext cx="762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a:stCxn id="86" idx="0"/>
          </p:cNvCxnSpPr>
          <p:nvPr/>
        </p:nvCxnSpPr>
        <p:spPr>
          <a:xfrm flipV="1">
            <a:off x="7572858" y="2638640"/>
            <a:ext cx="0" cy="3055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7277587" y="2067880"/>
            <a:ext cx="762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7201379" y="469678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258529" y="4730121"/>
            <a:ext cx="114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287111" y="4768217"/>
            <a:ext cx="57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7458939" y="3954480"/>
            <a:ext cx="293338"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91" idx="0"/>
          </p:cNvCxnSpPr>
          <p:nvPr/>
        </p:nvCxnSpPr>
        <p:spPr>
          <a:xfrm flipH="1" flipV="1">
            <a:off x="7315679" y="1801180"/>
            <a:ext cx="8" cy="2667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7292819" y="1752601"/>
            <a:ext cx="45719" cy="4571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5638800" y="3389458"/>
            <a:ext cx="1241045" cy="369332"/>
          </a:xfrm>
          <a:prstGeom prst="rect">
            <a:avLst/>
          </a:prstGeom>
          <a:noFill/>
        </p:spPr>
        <p:txBody>
          <a:bodyPr wrap="none" rtlCol="0">
            <a:spAutoFit/>
          </a:bodyPr>
          <a:lstStyle/>
          <a:p>
            <a:r>
              <a:rPr lang="en-US" dirty="0" err="1" smtClean="0">
                <a:solidFill>
                  <a:schemeClr val="accent1"/>
                </a:solidFill>
              </a:rPr>
              <a:t>R</a:t>
            </a:r>
            <a:r>
              <a:rPr lang="en-US" baseline="-25000" dirty="0" err="1" smtClean="0">
                <a:solidFill>
                  <a:schemeClr val="accent1"/>
                </a:solidFill>
              </a:rPr>
              <a:t>s</a:t>
            </a:r>
            <a:r>
              <a:rPr lang="en-US" dirty="0" smtClean="0">
                <a:solidFill>
                  <a:schemeClr val="accent1"/>
                </a:solidFill>
              </a:rPr>
              <a:t> ~ 10 </a:t>
            </a:r>
            <a:r>
              <a:rPr lang="en-US" dirty="0" err="1" smtClean="0">
                <a:solidFill>
                  <a:schemeClr val="accent1"/>
                </a:solidFill>
              </a:rPr>
              <a:t>m</a:t>
            </a:r>
            <a:r>
              <a:rPr lang="en-US" dirty="0" err="1" smtClean="0">
                <a:solidFill>
                  <a:schemeClr val="accent1"/>
                </a:solidFill>
                <a:latin typeface="Symbol" pitchFamily="18" charset="2"/>
              </a:rPr>
              <a:t>W</a:t>
            </a:r>
            <a:endParaRPr lang="en-US" dirty="0">
              <a:solidFill>
                <a:schemeClr val="accent1"/>
              </a:solidFill>
              <a:latin typeface="Symbol" pitchFamily="18" charset="2"/>
            </a:endParaRPr>
          </a:p>
        </p:txBody>
      </p:sp>
      <p:sp>
        <p:nvSpPr>
          <p:cNvPr id="113" name="Rectangle 112"/>
          <p:cNvSpPr/>
          <p:nvPr/>
        </p:nvSpPr>
        <p:spPr>
          <a:xfrm>
            <a:off x="7139053" y="2952750"/>
            <a:ext cx="389850" cy="369332"/>
          </a:xfrm>
          <a:prstGeom prst="rect">
            <a:avLst/>
          </a:prstGeom>
        </p:spPr>
        <p:txBody>
          <a:bodyPr wrap="none">
            <a:spAutoFit/>
          </a:bodyPr>
          <a:lstStyle/>
          <a:p>
            <a:r>
              <a:rPr lang="en-US" dirty="0" err="1" smtClean="0">
                <a:solidFill>
                  <a:schemeClr val="accent1"/>
                </a:solidFill>
              </a:rPr>
              <a:t>R</a:t>
            </a:r>
            <a:r>
              <a:rPr lang="en-US" baseline="-25000" dirty="0" err="1" smtClean="0">
                <a:solidFill>
                  <a:schemeClr val="accent1"/>
                </a:solidFill>
              </a:rPr>
              <a:t>p</a:t>
            </a:r>
            <a:endParaRPr lang="en-US" dirty="0"/>
          </a:p>
        </p:txBody>
      </p:sp>
      <p:sp>
        <p:nvSpPr>
          <p:cNvPr id="114" name="Rectangle 113"/>
          <p:cNvSpPr/>
          <p:nvPr/>
        </p:nvSpPr>
        <p:spPr>
          <a:xfrm>
            <a:off x="6997718" y="4057650"/>
            <a:ext cx="543867" cy="369332"/>
          </a:xfrm>
          <a:prstGeom prst="rect">
            <a:avLst/>
          </a:prstGeom>
        </p:spPr>
        <p:txBody>
          <a:bodyPr wrap="none">
            <a:spAutoFit/>
          </a:bodyPr>
          <a:lstStyle/>
          <a:p>
            <a:r>
              <a:rPr lang="en-US" dirty="0" smtClean="0">
                <a:solidFill>
                  <a:schemeClr val="accent1"/>
                </a:solidFill>
              </a:rPr>
              <a:t>R</a:t>
            </a:r>
            <a:r>
              <a:rPr lang="en-US" baseline="-25000" dirty="0" smtClean="0">
                <a:solidFill>
                  <a:schemeClr val="accent1"/>
                </a:solidFill>
              </a:rPr>
              <a:t>TES</a:t>
            </a:r>
            <a:endParaRPr lang="en-US" dirty="0"/>
          </a:p>
        </p:txBody>
      </p:sp>
      <p:cxnSp>
        <p:nvCxnSpPr>
          <p:cNvPr id="18436" name="Elbow Connector 18435"/>
          <p:cNvCxnSpPr/>
          <p:nvPr/>
        </p:nvCxnSpPr>
        <p:spPr>
          <a:xfrm rot="5400000">
            <a:off x="6277712" y="2363409"/>
            <a:ext cx="1496381" cy="274764"/>
          </a:xfrm>
          <a:prstGeom prst="bentConnector3">
            <a:avLst>
              <a:gd name="adj1" fmla="val 4881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438" name="Elbow Connector 18437"/>
          <p:cNvCxnSpPr/>
          <p:nvPr/>
        </p:nvCxnSpPr>
        <p:spPr>
          <a:xfrm rot="16200000" flipH="1">
            <a:off x="6106415" y="2807695"/>
            <a:ext cx="2798096" cy="687906"/>
          </a:xfrm>
          <a:prstGeom prst="bentConnector3">
            <a:avLst>
              <a:gd name="adj1" fmla="val 25887"/>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440" name="TextBox 18439"/>
          <p:cNvSpPr txBox="1"/>
          <p:nvPr/>
        </p:nvSpPr>
        <p:spPr>
          <a:xfrm>
            <a:off x="6842686" y="1981200"/>
            <a:ext cx="274434" cy="369332"/>
          </a:xfrm>
          <a:prstGeom prst="rect">
            <a:avLst/>
          </a:prstGeom>
          <a:noFill/>
        </p:spPr>
        <p:txBody>
          <a:bodyPr wrap="none" rtlCol="0">
            <a:spAutoFit/>
          </a:bodyPr>
          <a:lstStyle/>
          <a:p>
            <a:r>
              <a:rPr lang="en-US" b="1" i="1" dirty="0" smtClean="0">
                <a:solidFill>
                  <a:srgbClr val="FF0000"/>
                </a:solidFill>
                <a:latin typeface="Times New Roman" pitchFamily="18" charset="0"/>
                <a:cs typeface="Times New Roman" pitchFamily="18" charset="0"/>
              </a:rPr>
              <a:t>I</a:t>
            </a:r>
            <a:endParaRPr lang="en-US" b="1" i="1" dirty="0">
              <a:solidFill>
                <a:srgbClr val="FF0000"/>
              </a:solidFill>
              <a:latin typeface="Times New Roman" pitchFamily="18" charset="0"/>
              <a:cs typeface="Times New Roman" pitchFamily="18" charset="0"/>
            </a:endParaRPr>
          </a:p>
        </p:txBody>
      </p:sp>
      <p:cxnSp>
        <p:nvCxnSpPr>
          <p:cNvPr id="141" name="Elbow Connector 140"/>
          <p:cNvCxnSpPr/>
          <p:nvPr/>
        </p:nvCxnSpPr>
        <p:spPr>
          <a:xfrm rot="16200000" flipH="1">
            <a:off x="6106085" y="2808064"/>
            <a:ext cx="2798096" cy="687245"/>
          </a:xfrm>
          <a:prstGeom prst="bentConnector3">
            <a:avLst>
              <a:gd name="adj1" fmla="val 25887"/>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8432" name="Group 18431"/>
          <p:cNvGrpSpPr/>
          <p:nvPr/>
        </p:nvGrpSpPr>
        <p:grpSpPr>
          <a:xfrm>
            <a:off x="3387754" y="1205986"/>
            <a:ext cx="2057400" cy="1271588"/>
            <a:chOff x="5715000" y="1671637"/>
            <a:chExt cx="2057400" cy="1271588"/>
          </a:xfrm>
        </p:grpSpPr>
        <p:sp>
          <p:nvSpPr>
            <p:cNvPr id="24" name="Freeform 24"/>
            <p:cNvSpPr>
              <a:spLocks/>
            </p:cNvSpPr>
            <p:nvPr/>
          </p:nvSpPr>
          <p:spPr bwMode="auto">
            <a:xfrm>
              <a:off x="6115050" y="1846262"/>
              <a:ext cx="1239838" cy="800100"/>
            </a:xfrm>
            <a:custGeom>
              <a:avLst/>
              <a:gdLst>
                <a:gd name="T0" fmla="*/ 2147483647 w 751"/>
                <a:gd name="T1" fmla="*/ 0 h 705"/>
                <a:gd name="T2" fmla="*/ 2147483647 w 751"/>
                <a:gd name="T3" fmla="*/ 0 h 705"/>
                <a:gd name="T4" fmla="*/ 2147483647 w 751"/>
                <a:gd name="T5" fmla="*/ 0 h 705"/>
                <a:gd name="T6" fmla="*/ 2147483647 w 751"/>
                <a:gd name="T7" fmla="*/ 0 h 705"/>
                <a:gd name="T8" fmla="*/ 2147483647 w 751"/>
                <a:gd name="T9" fmla="*/ 2147483647 h 705"/>
                <a:gd name="T10" fmla="*/ 2147483647 w 751"/>
                <a:gd name="T11" fmla="*/ 2147483647 h 705"/>
                <a:gd name="T12" fmla="*/ 2147483647 w 751"/>
                <a:gd name="T13" fmla="*/ 2147483647 h 705"/>
                <a:gd name="T14" fmla="*/ 2147483647 w 751"/>
                <a:gd name="T15" fmla="*/ 2147483647 h 705"/>
                <a:gd name="T16" fmla="*/ 2147483647 w 751"/>
                <a:gd name="T17" fmla="*/ 2147483647 h 705"/>
                <a:gd name="T18" fmla="*/ 2147483647 w 751"/>
                <a:gd name="T19" fmla="*/ 2147483647 h 705"/>
                <a:gd name="T20" fmla="*/ 2147483647 w 751"/>
                <a:gd name="T21" fmla="*/ 2147483647 h 705"/>
                <a:gd name="T22" fmla="*/ 2147483647 w 751"/>
                <a:gd name="T23" fmla="*/ 2147483647 h 705"/>
                <a:gd name="T24" fmla="*/ 2147483647 w 751"/>
                <a:gd name="T25" fmla="*/ 2147483647 h 705"/>
                <a:gd name="T26" fmla="*/ 2147483647 w 751"/>
                <a:gd name="T27" fmla="*/ 2147483647 h 705"/>
                <a:gd name="T28" fmla="*/ 2147483647 w 751"/>
                <a:gd name="T29" fmla="*/ 2147483647 h 705"/>
                <a:gd name="T30" fmla="*/ 2147483647 w 751"/>
                <a:gd name="T31" fmla="*/ 2147483647 h 705"/>
                <a:gd name="T32" fmla="*/ 2147483647 w 751"/>
                <a:gd name="T33" fmla="*/ 2147483647 h 705"/>
                <a:gd name="T34" fmla="*/ 2147483647 w 751"/>
                <a:gd name="T35" fmla="*/ 2147483647 h 705"/>
                <a:gd name="T36" fmla="*/ 2147483647 w 751"/>
                <a:gd name="T37" fmla="*/ 2147483647 h 705"/>
                <a:gd name="T38" fmla="*/ 2147483647 w 751"/>
                <a:gd name="T39" fmla="*/ 2147483647 h 705"/>
                <a:gd name="T40" fmla="*/ 2147483647 w 751"/>
                <a:gd name="T41" fmla="*/ 2147483647 h 705"/>
                <a:gd name="T42" fmla="*/ 2147483647 w 751"/>
                <a:gd name="T43" fmla="*/ 2147483647 h 705"/>
                <a:gd name="T44" fmla="*/ 2147483647 w 751"/>
                <a:gd name="T45" fmla="*/ 2147483647 h 705"/>
                <a:gd name="T46" fmla="*/ 2147483647 w 751"/>
                <a:gd name="T47" fmla="*/ 2147483647 h 705"/>
                <a:gd name="T48" fmla="*/ 2147483647 w 751"/>
                <a:gd name="T49" fmla="*/ 2147483647 h 705"/>
                <a:gd name="T50" fmla="*/ 2147483647 w 751"/>
                <a:gd name="T51" fmla="*/ 2147483647 h 705"/>
                <a:gd name="T52" fmla="*/ 2147483647 w 751"/>
                <a:gd name="T53" fmla="*/ 2147483647 h 705"/>
                <a:gd name="T54" fmla="*/ 2147483647 w 751"/>
                <a:gd name="T55" fmla="*/ 2147483647 h 705"/>
                <a:gd name="T56" fmla="*/ 2147483647 w 751"/>
                <a:gd name="T57" fmla="*/ 2147483647 h 705"/>
                <a:gd name="T58" fmla="*/ 2147483647 w 751"/>
                <a:gd name="T59" fmla="*/ 2147483647 h 705"/>
                <a:gd name="T60" fmla="*/ 2147483647 w 751"/>
                <a:gd name="T61" fmla="*/ 2147483647 h 705"/>
                <a:gd name="T62" fmla="*/ 2147483647 w 751"/>
                <a:gd name="T63" fmla="*/ 2147483647 h 705"/>
                <a:gd name="T64" fmla="*/ 2147483647 w 751"/>
                <a:gd name="T65" fmla="*/ 2147483647 h 705"/>
                <a:gd name="T66" fmla="*/ 2147483647 w 751"/>
                <a:gd name="T67" fmla="*/ 2147483647 h 705"/>
                <a:gd name="T68" fmla="*/ 2147483647 w 751"/>
                <a:gd name="T69" fmla="*/ 2147483647 h 705"/>
                <a:gd name="T70" fmla="*/ 2147483647 w 751"/>
                <a:gd name="T71" fmla="*/ 2147483647 h 705"/>
                <a:gd name="T72" fmla="*/ 2147483647 w 751"/>
                <a:gd name="T73" fmla="*/ 2147483647 h 705"/>
                <a:gd name="T74" fmla="*/ 2147483647 w 751"/>
                <a:gd name="T75" fmla="*/ 2147483647 h 705"/>
                <a:gd name="T76" fmla="*/ 2147483647 w 751"/>
                <a:gd name="T77" fmla="*/ 2147483647 h 705"/>
                <a:gd name="T78" fmla="*/ 2147483647 w 751"/>
                <a:gd name="T79" fmla="*/ 2147483647 h 705"/>
                <a:gd name="T80" fmla="*/ 2147483647 w 751"/>
                <a:gd name="T81" fmla="*/ 2147483647 h 705"/>
                <a:gd name="T82" fmla="*/ 2147483647 w 751"/>
                <a:gd name="T83" fmla="*/ 2147483647 h 705"/>
                <a:gd name="T84" fmla="*/ 2147483647 w 751"/>
                <a:gd name="T85" fmla="*/ 2147483647 h 705"/>
                <a:gd name="T86" fmla="*/ 2147483647 w 751"/>
                <a:gd name="T87" fmla="*/ 2147483647 h 705"/>
                <a:gd name="T88" fmla="*/ 2147483647 w 751"/>
                <a:gd name="T89" fmla="*/ 2147483647 h 705"/>
                <a:gd name="T90" fmla="*/ 2147483647 w 751"/>
                <a:gd name="T91" fmla="*/ 2147483647 h 705"/>
                <a:gd name="T92" fmla="*/ 2147483647 w 751"/>
                <a:gd name="T93" fmla="*/ 2147483647 h 705"/>
                <a:gd name="T94" fmla="*/ 2147483647 w 751"/>
                <a:gd name="T95" fmla="*/ 2147483647 h 705"/>
                <a:gd name="T96" fmla="*/ 2147483647 w 751"/>
                <a:gd name="T97" fmla="*/ 2147483647 h 705"/>
                <a:gd name="T98" fmla="*/ 2147483647 w 751"/>
                <a:gd name="T99" fmla="*/ 2147483647 h 705"/>
                <a:gd name="T100" fmla="*/ 2147483647 w 751"/>
                <a:gd name="T101" fmla="*/ 2147483647 h 705"/>
                <a:gd name="T102" fmla="*/ 2147483647 w 751"/>
                <a:gd name="T103" fmla="*/ 2147483647 h 705"/>
                <a:gd name="T104" fmla="*/ 2147483647 w 751"/>
                <a:gd name="T105" fmla="*/ 2147483647 h 705"/>
                <a:gd name="T106" fmla="*/ 2147483647 w 751"/>
                <a:gd name="T107" fmla="*/ 2147483647 h 705"/>
                <a:gd name="T108" fmla="*/ 2147483647 w 751"/>
                <a:gd name="T109" fmla="*/ 2147483647 h 705"/>
                <a:gd name="T110" fmla="*/ 2147483647 w 751"/>
                <a:gd name="T111" fmla="*/ 2147483647 h 705"/>
                <a:gd name="T112" fmla="*/ 2147483647 w 751"/>
                <a:gd name="T113" fmla="*/ 2147483647 h 705"/>
                <a:gd name="T114" fmla="*/ 2147483647 w 751"/>
                <a:gd name="T115" fmla="*/ 2147483647 h 705"/>
                <a:gd name="T116" fmla="*/ 2147483647 w 751"/>
                <a:gd name="T117" fmla="*/ 2147483647 h 705"/>
                <a:gd name="T118" fmla="*/ 2147483647 w 751"/>
                <a:gd name="T119" fmla="*/ 2147483647 h 705"/>
                <a:gd name="T120" fmla="*/ 2147483647 w 751"/>
                <a:gd name="T121" fmla="*/ 2147483647 h 705"/>
                <a:gd name="T122" fmla="*/ 2147483647 w 751"/>
                <a:gd name="T123" fmla="*/ 2147483647 h 7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1"/>
                <a:gd name="T187" fmla="*/ 0 h 705"/>
                <a:gd name="T188" fmla="*/ 751 w 751"/>
                <a:gd name="T189" fmla="*/ 705 h 7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1" h="705">
                  <a:moveTo>
                    <a:pt x="750" y="0"/>
                  </a:moveTo>
                  <a:lnTo>
                    <a:pt x="742" y="0"/>
                  </a:lnTo>
                  <a:lnTo>
                    <a:pt x="734" y="0"/>
                  </a:lnTo>
                  <a:lnTo>
                    <a:pt x="726" y="0"/>
                  </a:lnTo>
                  <a:lnTo>
                    <a:pt x="717" y="0"/>
                  </a:lnTo>
                  <a:lnTo>
                    <a:pt x="705" y="0"/>
                  </a:lnTo>
                  <a:lnTo>
                    <a:pt x="697" y="0"/>
                  </a:lnTo>
                  <a:lnTo>
                    <a:pt x="689" y="0"/>
                  </a:lnTo>
                  <a:lnTo>
                    <a:pt x="681" y="0"/>
                  </a:lnTo>
                  <a:lnTo>
                    <a:pt x="673" y="7"/>
                  </a:lnTo>
                  <a:lnTo>
                    <a:pt x="660" y="7"/>
                  </a:lnTo>
                  <a:lnTo>
                    <a:pt x="648" y="7"/>
                  </a:lnTo>
                  <a:lnTo>
                    <a:pt x="640" y="10"/>
                  </a:lnTo>
                  <a:lnTo>
                    <a:pt x="632" y="10"/>
                  </a:lnTo>
                  <a:lnTo>
                    <a:pt x="624" y="14"/>
                  </a:lnTo>
                  <a:lnTo>
                    <a:pt x="615" y="17"/>
                  </a:lnTo>
                  <a:lnTo>
                    <a:pt x="607" y="21"/>
                  </a:lnTo>
                  <a:lnTo>
                    <a:pt x="599" y="21"/>
                  </a:lnTo>
                  <a:lnTo>
                    <a:pt x="591" y="24"/>
                  </a:lnTo>
                  <a:lnTo>
                    <a:pt x="583" y="28"/>
                  </a:lnTo>
                  <a:lnTo>
                    <a:pt x="575" y="31"/>
                  </a:lnTo>
                  <a:lnTo>
                    <a:pt x="567" y="35"/>
                  </a:lnTo>
                  <a:lnTo>
                    <a:pt x="558" y="38"/>
                  </a:lnTo>
                  <a:lnTo>
                    <a:pt x="550" y="41"/>
                  </a:lnTo>
                  <a:lnTo>
                    <a:pt x="546" y="48"/>
                  </a:lnTo>
                  <a:lnTo>
                    <a:pt x="538" y="52"/>
                  </a:lnTo>
                  <a:lnTo>
                    <a:pt x="534" y="59"/>
                  </a:lnTo>
                  <a:lnTo>
                    <a:pt x="526" y="62"/>
                  </a:lnTo>
                  <a:lnTo>
                    <a:pt x="518" y="69"/>
                  </a:lnTo>
                  <a:lnTo>
                    <a:pt x="514" y="76"/>
                  </a:lnTo>
                  <a:lnTo>
                    <a:pt x="505" y="79"/>
                  </a:lnTo>
                  <a:lnTo>
                    <a:pt x="501" y="86"/>
                  </a:lnTo>
                  <a:lnTo>
                    <a:pt x="493" y="93"/>
                  </a:lnTo>
                  <a:lnTo>
                    <a:pt x="489" y="100"/>
                  </a:lnTo>
                  <a:lnTo>
                    <a:pt x="485" y="107"/>
                  </a:lnTo>
                  <a:lnTo>
                    <a:pt x="481" y="114"/>
                  </a:lnTo>
                  <a:lnTo>
                    <a:pt x="477" y="121"/>
                  </a:lnTo>
                  <a:lnTo>
                    <a:pt x="469" y="124"/>
                  </a:lnTo>
                  <a:lnTo>
                    <a:pt x="465" y="135"/>
                  </a:lnTo>
                  <a:lnTo>
                    <a:pt x="457" y="145"/>
                  </a:lnTo>
                  <a:lnTo>
                    <a:pt x="448" y="152"/>
                  </a:lnTo>
                  <a:lnTo>
                    <a:pt x="444" y="159"/>
                  </a:lnTo>
                  <a:lnTo>
                    <a:pt x="440" y="169"/>
                  </a:lnTo>
                  <a:lnTo>
                    <a:pt x="436" y="176"/>
                  </a:lnTo>
                  <a:lnTo>
                    <a:pt x="432" y="186"/>
                  </a:lnTo>
                  <a:lnTo>
                    <a:pt x="428" y="193"/>
                  </a:lnTo>
                  <a:lnTo>
                    <a:pt x="404" y="252"/>
                  </a:lnTo>
                  <a:lnTo>
                    <a:pt x="399" y="259"/>
                  </a:lnTo>
                  <a:lnTo>
                    <a:pt x="395" y="266"/>
                  </a:lnTo>
                  <a:lnTo>
                    <a:pt x="395" y="273"/>
                  </a:lnTo>
                  <a:lnTo>
                    <a:pt x="391" y="280"/>
                  </a:lnTo>
                  <a:lnTo>
                    <a:pt x="391" y="286"/>
                  </a:lnTo>
                  <a:lnTo>
                    <a:pt x="387" y="297"/>
                  </a:lnTo>
                  <a:lnTo>
                    <a:pt x="383" y="304"/>
                  </a:lnTo>
                  <a:lnTo>
                    <a:pt x="379" y="311"/>
                  </a:lnTo>
                  <a:lnTo>
                    <a:pt x="379" y="317"/>
                  </a:lnTo>
                  <a:lnTo>
                    <a:pt x="375" y="324"/>
                  </a:lnTo>
                  <a:lnTo>
                    <a:pt x="371" y="331"/>
                  </a:lnTo>
                  <a:lnTo>
                    <a:pt x="367" y="338"/>
                  </a:lnTo>
                  <a:lnTo>
                    <a:pt x="363" y="345"/>
                  </a:lnTo>
                  <a:lnTo>
                    <a:pt x="359" y="352"/>
                  </a:lnTo>
                  <a:lnTo>
                    <a:pt x="359" y="359"/>
                  </a:lnTo>
                  <a:lnTo>
                    <a:pt x="355" y="369"/>
                  </a:lnTo>
                  <a:lnTo>
                    <a:pt x="355" y="376"/>
                  </a:lnTo>
                  <a:lnTo>
                    <a:pt x="351" y="383"/>
                  </a:lnTo>
                  <a:lnTo>
                    <a:pt x="351" y="390"/>
                  </a:lnTo>
                  <a:lnTo>
                    <a:pt x="346" y="397"/>
                  </a:lnTo>
                  <a:lnTo>
                    <a:pt x="346" y="404"/>
                  </a:lnTo>
                  <a:lnTo>
                    <a:pt x="342" y="414"/>
                  </a:lnTo>
                  <a:lnTo>
                    <a:pt x="342" y="421"/>
                  </a:lnTo>
                  <a:lnTo>
                    <a:pt x="334" y="431"/>
                  </a:lnTo>
                  <a:lnTo>
                    <a:pt x="330" y="438"/>
                  </a:lnTo>
                  <a:lnTo>
                    <a:pt x="326" y="445"/>
                  </a:lnTo>
                  <a:lnTo>
                    <a:pt x="322" y="452"/>
                  </a:lnTo>
                  <a:lnTo>
                    <a:pt x="322" y="459"/>
                  </a:lnTo>
                  <a:lnTo>
                    <a:pt x="318" y="466"/>
                  </a:lnTo>
                  <a:lnTo>
                    <a:pt x="314" y="473"/>
                  </a:lnTo>
                  <a:lnTo>
                    <a:pt x="310" y="483"/>
                  </a:lnTo>
                  <a:lnTo>
                    <a:pt x="306" y="490"/>
                  </a:lnTo>
                  <a:lnTo>
                    <a:pt x="306" y="497"/>
                  </a:lnTo>
                  <a:lnTo>
                    <a:pt x="302" y="507"/>
                  </a:lnTo>
                  <a:lnTo>
                    <a:pt x="302" y="518"/>
                  </a:lnTo>
                  <a:lnTo>
                    <a:pt x="298" y="528"/>
                  </a:lnTo>
                  <a:lnTo>
                    <a:pt x="293" y="535"/>
                  </a:lnTo>
                  <a:lnTo>
                    <a:pt x="293" y="542"/>
                  </a:lnTo>
                  <a:lnTo>
                    <a:pt x="289" y="549"/>
                  </a:lnTo>
                  <a:lnTo>
                    <a:pt x="285" y="556"/>
                  </a:lnTo>
                  <a:lnTo>
                    <a:pt x="281" y="563"/>
                  </a:lnTo>
                  <a:lnTo>
                    <a:pt x="277" y="569"/>
                  </a:lnTo>
                  <a:lnTo>
                    <a:pt x="277" y="576"/>
                  </a:lnTo>
                  <a:lnTo>
                    <a:pt x="273" y="583"/>
                  </a:lnTo>
                  <a:lnTo>
                    <a:pt x="269" y="590"/>
                  </a:lnTo>
                  <a:lnTo>
                    <a:pt x="265" y="597"/>
                  </a:lnTo>
                  <a:lnTo>
                    <a:pt x="257" y="607"/>
                  </a:lnTo>
                  <a:lnTo>
                    <a:pt x="253" y="614"/>
                  </a:lnTo>
                  <a:lnTo>
                    <a:pt x="249" y="621"/>
                  </a:lnTo>
                  <a:lnTo>
                    <a:pt x="240" y="625"/>
                  </a:lnTo>
                  <a:lnTo>
                    <a:pt x="232" y="632"/>
                  </a:lnTo>
                  <a:lnTo>
                    <a:pt x="228" y="638"/>
                  </a:lnTo>
                  <a:lnTo>
                    <a:pt x="220" y="645"/>
                  </a:lnTo>
                  <a:lnTo>
                    <a:pt x="216" y="652"/>
                  </a:lnTo>
                  <a:lnTo>
                    <a:pt x="208" y="656"/>
                  </a:lnTo>
                  <a:lnTo>
                    <a:pt x="204" y="663"/>
                  </a:lnTo>
                  <a:lnTo>
                    <a:pt x="196" y="666"/>
                  </a:lnTo>
                  <a:lnTo>
                    <a:pt x="188" y="669"/>
                  </a:lnTo>
                  <a:lnTo>
                    <a:pt x="179" y="673"/>
                  </a:lnTo>
                  <a:lnTo>
                    <a:pt x="163" y="680"/>
                  </a:lnTo>
                  <a:lnTo>
                    <a:pt x="151" y="683"/>
                  </a:lnTo>
                  <a:lnTo>
                    <a:pt x="139" y="687"/>
                  </a:lnTo>
                  <a:lnTo>
                    <a:pt x="130" y="690"/>
                  </a:lnTo>
                  <a:lnTo>
                    <a:pt x="122" y="694"/>
                  </a:lnTo>
                  <a:lnTo>
                    <a:pt x="114" y="697"/>
                  </a:lnTo>
                  <a:lnTo>
                    <a:pt x="106" y="697"/>
                  </a:lnTo>
                  <a:lnTo>
                    <a:pt x="98" y="697"/>
                  </a:lnTo>
                  <a:lnTo>
                    <a:pt x="90" y="701"/>
                  </a:lnTo>
                  <a:lnTo>
                    <a:pt x="82" y="701"/>
                  </a:lnTo>
                  <a:lnTo>
                    <a:pt x="73" y="701"/>
                  </a:lnTo>
                  <a:lnTo>
                    <a:pt x="65" y="704"/>
                  </a:lnTo>
                  <a:lnTo>
                    <a:pt x="57" y="704"/>
                  </a:lnTo>
                  <a:lnTo>
                    <a:pt x="49" y="704"/>
                  </a:lnTo>
                  <a:lnTo>
                    <a:pt x="41" y="701"/>
                  </a:lnTo>
                  <a:lnTo>
                    <a:pt x="33" y="701"/>
                  </a:lnTo>
                  <a:lnTo>
                    <a:pt x="24" y="701"/>
                  </a:lnTo>
                  <a:lnTo>
                    <a:pt x="16" y="701"/>
                  </a:lnTo>
                  <a:lnTo>
                    <a:pt x="0" y="704"/>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Line 25"/>
            <p:cNvSpPr>
              <a:spLocks noChangeShapeType="1"/>
            </p:cNvSpPr>
            <p:nvPr/>
          </p:nvSpPr>
          <p:spPr bwMode="auto">
            <a:xfrm flipV="1">
              <a:off x="6115050" y="1671637"/>
              <a:ext cx="0" cy="9810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6" name="Rectangle 26"/>
            <p:cNvSpPr>
              <a:spLocks noChangeArrowheads="1"/>
            </p:cNvSpPr>
            <p:nvPr/>
          </p:nvSpPr>
          <p:spPr bwMode="auto">
            <a:xfrm>
              <a:off x="5715000" y="2035175"/>
              <a:ext cx="333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600"/>
                <a:t>R</a:t>
              </a:r>
            </a:p>
          </p:txBody>
        </p:sp>
        <p:sp>
          <p:nvSpPr>
            <p:cNvPr id="27" name="Rectangle 27"/>
            <p:cNvSpPr>
              <a:spLocks noChangeArrowheads="1"/>
            </p:cNvSpPr>
            <p:nvPr/>
          </p:nvSpPr>
          <p:spPr bwMode="auto">
            <a:xfrm>
              <a:off x="6934200" y="2662237"/>
              <a:ext cx="2921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a:t>T</a:t>
              </a:r>
            </a:p>
          </p:txBody>
        </p:sp>
        <p:sp>
          <p:nvSpPr>
            <p:cNvPr id="28" name="Oval 28"/>
            <p:cNvSpPr>
              <a:spLocks noChangeArrowheads="1"/>
            </p:cNvSpPr>
            <p:nvPr/>
          </p:nvSpPr>
          <p:spPr bwMode="auto">
            <a:xfrm>
              <a:off x="6606468" y="2307431"/>
              <a:ext cx="130175" cy="103981"/>
            </a:xfrm>
            <a:prstGeom prst="ellipse">
              <a:avLst/>
            </a:prstGeom>
            <a:solidFill>
              <a:srgbClr val="FF0000"/>
            </a:solidFill>
            <a:ln w="12700">
              <a:solidFill>
                <a:schemeClr val="tx1"/>
              </a:solidFill>
              <a:round/>
              <a:headEnd/>
              <a:tailEnd/>
            </a:ln>
          </p:spPr>
          <p:txBody>
            <a:bodyPr wrap="none" anchor="ctr"/>
            <a:lstStyle/>
            <a:p>
              <a:endParaRPr lang="en-US"/>
            </a:p>
          </p:txBody>
        </p:sp>
        <p:sp>
          <p:nvSpPr>
            <p:cNvPr id="29" name="Line 30"/>
            <p:cNvSpPr>
              <a:spLocks noChangeShapeType="1"/>
            </p:cNvSpPr>
            <p:nvPr/>
          </p:nvSpPr>
          <p:spPr bwMode="auto">
            <a:xfrm flipH="1">
              <a:off x="6681788" y="2152650"/>
              <a:ext cx="95250" cy="39687"/>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 name="Line 31"/>
            <p:cNvSpPr>
              <a:spLocks noChangeShapeType="1"/>
            </p:cNvSpPr>
            <p:nvPr/>
          </p:nvSpPr>
          <p:spPr bwMode="auto">
            <a:xfrm>
              <a:off x="6786563" y="2162175"/>
              <a:ext cx="17462" cy="68262"/>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1" name="Line 32"/>
            <p:cNvSpPr>
              <a:spLocks noChangeShapeType="1"/>
            </p:cNvSpPr>
            <p:nvPr/>
          </p:nvSpPr>
          <p:spPr bwMode="auto">
            <a:xfrm>
              <a:off x="6118225" y="2489200"/>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2" name="Line 33"/>
            <p:cNvSpPr>
              <a:spLocks noChangeShapeType="1"/>
            </p:cNvSpPr>
            <p:nvPr/>
          </p:nvSpPr>
          <p:spPr bwMode="auto">
            <a:xfrm>
              <a:off x="6118225" y="2325687"/>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 name="Line 34"/>
            <p:cNvSpPr>
              <a:spLocks noChangeShapeType="1"/>
            </p:cNvSpPr>
            <p:nvPr/>
          </p:nvSpPr>
          <p:spPr bwMode="auto">
            <a:xfrm>
              <a:off x="6118225" y="2325687"/>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4" name="Line 35"/>
            <p:cNvSpPr>
              <a:spLocks noChangeShapeType="1"/>
            </p:cNvSpPr>
            <p:nvPr/>
          </p:nvSpPr>
          <p:spPr bwMode="auto">
            <a:xfrm>
              <a:off x="6118225" y="2162175"/>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 name="Line 36"/>
            <p:cNvSpPr>
              <a:spLocks noChangeShapeType="1"/>
            </p:cNvSpPr>
            <p:nvPr/>
          </p:nvSpPr>
          <p:spPr bwMode="auto">
            <a:xfrm>
              <a:off x="6118225" y="2162175"/>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6" name="Line 37"/>
            <p:cNvSpPr>
              <a:spLocks noChangeShapeType="1"/>
            </p:cNvSpPr>
            <p:nvPr/>
          </p:nvSpPr>
          <p:spPr bwMode="auto">
            <a:xfrm>
              <a:off x="6118225" y="1998662"/>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7" name="Line 38"/>
            <p:cNvSpPr>
              <a:spLocks noChangeShapeType="1"/>
            </p:cNvSpPr>
            <p:nvPr/>
          </p:nvSpPr>
          <p:spPr bwMode="auto">
            <a:xfrm>
              <a:off x="6118225" y="1998662"/>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 name="Line 39"/>
            <p:cNvSpPr>
              <a:spLocks noChangeShapeType="1"/>
            </p:cNvSpPr>
            <p:nvPr/>
          </p:nvSpPr>
          <p:spPr bwMode="auto">
            <a:xfrm>
              <a:off x="6118225" y="1835150"/>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 name="Line 40"/>
            <p:cNvSpPr>
              <a:spLocks noChangeShapeType="1"/>
            </p:cNvSpPr>
            <p:nvPr/>
          </p:nvSpPr>
          <p:spPr bwMode="auto">
            <a:xfrm>
              <a:off x="6118225" y="1835150"/>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 name="Line 41"/>
            <p:cNvSpPr>
              <a:spLocks noChangeShapeType="1"/>
            </p:cNvSpPr>
            <p:nvPr/>
          </p:nvSpPr>
          <p:spPr bwMode="auto">
            <a:xfrm>
              <a:off x="6118225" y="1671637"/>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 name="Line 42"/>
            <p:cNvSpPr>
              <a:spLocks noChangeShapeType="1"/>
            </p:cNvSpPr>
            <p:nvPr/>
          </p:nvSpPr>
          <p:spPr bwMode="auto">
            <a:xfrm>
              <a:off x="6137275" y="2647950"/>
              <a:ext cx="14271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2" name="Line 43"/>
            <p:cNvSpPr>
              <a:spLocks noChangeShapeType="1"/>
            </p:cNvSpPr>
            <p:nvPr/>
          </p:nvSpPr>
          <p:spPr bwMode="auto">
            <a:xfrm flipV="1">
              <a:off x="6361113" y="2611437"/>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3" name="Line 44"/>
            <p:cNvSpPr>
              <a:spLocks noChangeShapeType="1"/>
            </p:cNvSpPr>
            <p:nvPr/>
          </p:nvSpPr>
          <p:spPr bwMode="auto">
            <a:xfrm flipV="1">
              <a:off x="6648450" y="2611437"/>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4" name="Line 45"/>
            <p:cNvSpPr>
              <a:spLocks noChangeShapeType="1"/>
            </p:cNvSpPr>
            <p:nvPr/>
          </p:nvSpPr>
          <p:spPr bwMode="auto">
            <a:xfrm flipV="1">
              <a:off x="6835775" y="2611437"/>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5" name="Line 46"/>
            <p:cNvSpPr>
              <a:spLocks noChangeShapeType="1"/>
            </p:cNvSpPr>
            <p:nvPr/>
          </p:nvSpPr>
          <p:spPr bwMode="auto">
            <a:xfrm flipV="1">
              <a:off x="7072313" y="2611437"/>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 name="Line 47"/>
            <p:cNvSpPr>
              <a:spLocks noChangeShapeType="1"/>
            </p:cNvSpPr>
            <p:nvPr/>
          </p:nvSpPr>
          <p:spPr bwMode="auto">
            <a:xfrm flipV="1">
              <a:off x="7310438" y="2611437"/>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 name="Line 48"/>
            <p:cNvSpPr>
              <a:spLocks noChangeShapeType="1"/>
            </p:cNvSpPr>
            <p:nvPr/>
          </p:nvSpPr>
          <p:spPr bwMode="auto">
            <a:xfrm flipV="1">
              <a:off x="7548563" y="2611437"/>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8" name="Rectangle 49"/>
            <p:cNvSpPr>
              <a:spLocks noChangeArrowheads="1"/>
            </p:cNvSpPr>
            <p:nvPr/>
          </p:nvSpPr>
          <p:spPr bwMode="auto">
            <a:xfrm>
              <a:off x="7369175" y="1693862"/>
              <a:ext cx="40322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a:latin typeface="Times New Roman" pitchFamily="18" charset="0"/>
                </a:rPr>
                <a:t>R</a:t>
              </a:r>
              <a:r>
                <a:rPr lang="en-US" sz="2400" baseline="-25000"/>
                <a:t>n</a:t>
              </a:r>
            </a:p>
          </p:txBody>
        </p:sp>
      </p:grpSp>
      <p:grpSp>
        <p:nvGrpSpPr>
          <p:cNvPr id="128" name="Group 127"/>
          <p:cNvGrpSpPr/>
          <p:nvPr/>
        </p:nvGrpSpPr>
        <p:grpSpPr>
          <a:xfrm>
            <a:off x="6629400" y="5105400"/>
            <a:ext cx="1676400" cy="1063200"/>
            <a:chOff x="6705600" y="5261400"/>
            <a:chExt cx="1676400" cy="1063200"/>
          </a:xfrm>
        </p:grpSpPr>
        <p:grpSp>
          <p:nvGrpSpPr>
            <p:cNvPr id="18454" name="Group 18453"/>
            <p:cNvGrpSpPr/>
            <p:nvPr/>
          </p:nvGrpSpPr>
          <p:grpSpPr>
            <a:xfrm>
              <a:off x="6705600" y="5261400"/>
              <a:ext cx="1676400" cy="606000"/>
              <a:chOff x="6629400" y="5102331"/>
              <a:chExt cx="1676400" cy="613200"/>
            </a:xfrm>
          </p:grpSpPr>
          <p:sp>
            <p:nvSpPr>
              <p:cNvPr id="18451" name="Freeform 18450"/>
              <p:cNvSpPr/>
              <p:nvPr/>
            </p:nvSpPr>
            <p:spPr>
              <a:xfrm>
                <a:off x="6956394" y="5102331"/>
                <a:ext cx="1349406" cy="613200"/>
              </a:xfrm>
              <a:custGeom>
                <a:avLst/>
                <a:gdLst>
                  <a:gd name="connsiteX0" fmla="*/ 0 w 1349406"/>
                  <a:gd name="connsiteY0" fmla="*/ 613200 h 613200"/>
                  <a:gd name="connsiteX1" fmla="*/ 301841 w 1349406"/>
                  <a:gd name="connsiteY1" fmla="*/ 641 h 613200"/>
                  <a:gd name="connsiteX2" fmla="*/ 763480 w 1349406"/>
                  <a:gd name="connsiteY2" fmla="*/ 497790 h 613200"/>
                  <a:gd name="connsiteX3" fmla="*/ 1349406 w 1349406"/>
                  <a:gd name="connsiteY3" fmla="*/ 586567 h 613200"/>
                </a:gdLst>
                <a:ahLst/>
                <a:cxnLst>
                  <a:cxn ang="0">
                    <a:pos x="connsiteX0" y="connsiteY0"/>
                  </a:cxn>
                  <a:cxn ang="0">
                    <a:pos x="connsiteX1" y="connsiteY1"/>
                  </a:cxn>
                  <a:cxn ang="0">
                    <a:pos x="connsiteX2" y="connsiteY2"/>
                  </a:cxn>
                  <a:cxn ang="0">
                    <a:pos x="connsiteX3" y="connsiteY3"/>
                  </a:cxn>
                </a:cxnLst>
                <a:rect l="l" t="t" r="r" b="b"/>
                <a:pathLst>
                  <a:path w="1349406" h="613200">
                    <a:moveTo>
                      <a:pt x="0" y="613200"/>
                    </a:moveTo>
                    <a:cubicBezTo>
                      <a:pt x="87297" y="316538"/>
                      <a:pt x="174594" y="19876"/>
                      <a:pt x="301841" y="641"/>
                    </a:cubicBezTo>
                    <a:cubicBezTo>
                      <a:pt x="429088" y="-18594"/>
                      <a:pt x="588886" y="400136"/>
                      <a:pt x="763480" y="497790"/>
                    </a:cubicBezTo>
                    <a:cubicBezTo>
                      <a:pt x="938074" y="595444"/>
                      <a:pt x="1143740" y="591005"/>
                      <a:pt x="1349406" y="58656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453" name="Straight Connector 18452"/>
              <p:cNvCxnSpPr/>
              <p:nvPr/>
            </p:nvCxnSpPr>
            <p:spPr>
              <a:xfrm flipH="1" flipV="1">
                <a:off x="6629400" y="5711825"/>
                <a:ext cx="335844" cy="37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456" name="Straight Arrow Connector 18455"/>
            <p:cNvCxnSpPr/>
            <p:nvPr/>
          </p:nvCxnSpPr>
          <p:spPr>
            <a:xfrm>
              <a:off x="7086600" y="5943600"/>
              <a:ext cx="76151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57" name="TextBox 18456"/>
            <p:cNvSpPr txBox="1"/>
            <p:nvPr/>
          </p:nvSpPr>
          <p:spPr>
            <a:xfrm>
              <a:off x="7269037" y="5955268"/>
              <a:ext cx="248786" cy="369332"/>
            </a:xfrm>
            <a:prstGeom prst="rect">
              <a:avLst/>
            </a:prstGeom>
            <a:noFill/>
          </p:spPr>
          <p:txBody>
            <a:bodyPr wrap="none" rtlCol="0">
              <a:spAutoFit/>
            </a:bodyPr>
            <a:lstStyle/>
            <a:p>
              <a:r>
                <a:rPr lang="en-US" i="1" dirty="0" smtClean="0"/>
                <a:t>t</a:t>
              </a:r>
              <a:endParaRPr lang="en-US" i="1" dirty="0"/>
            </a:p>
          </p:txBody>
        </p:sp>
        <p:sp>
          <p:nvSpPr>
            <p:cNvPr id="163" name="TextBox 162"/>
            <p:cNvSpPr txBox="1"/>
            <p:nvPr/>
          </p:nvSpPr>
          <p:spPr>
            <a:xfrm>
              <a:off x="6705600" y="5379734"/>
              <a:ext cx="274434" cy="369332"/>
            </a:xfrm>
            <a:prstGeom prst="rect">
              <a:avLst/>
            </a:prstGeom>
            <a:noFill/>
          </p:spPr>
          <p:txBody>
            <a:bodyPr wrap="none" rtlCol="0">
              <a:spAutoFit/>
            </a:bodyPr>
            <a:lstStyle/>
            <a:p>
              <a:r>
                <a:rPr lang="en-US" b="1" i="1" dirty="0" smtClean="0">
                  <a:solidFill>
                    <a:srgbClr val="FF0000"/>
                  </a:solidFill>
                  <a:latin typeface="Times New Roman" pitchFamily="18" charset="0"/>
                  <a:cs typeface="Times New Roman" pitchFamily="18" charset="0"/>
                </a:rPr>
                <a:t>I</a:t>
              </a:r>
              <a:endParaRPr lang="en-US" b="1" i="1" dirty="0">
                <a:solidFill>
                  <a:srgbClr val="FF0000"/>
                </a:solidFill>
                <a:latin typeface="Times New Roman" pitchFamily="18" charset="0"/>
                <a:cs typeface="Times New Roman" pitchFamily="18" charset="0"/>
              </a:endParaRPr>
            </a:p>
          </p:txBody>
        </p:sp>
      </p:grpSp>
      <p:sp>
        <p:nvSpPr>
          <p:cNvPr id="110" name="Footer Placeholder 3"/>
          <p:cNvSpPr>
            <a:spLocks noGrp="1"/>
          </p:cNvSpPr>
          <p:nvPr>
            <p:ph type="ftr" sz="quarter" idx="11"/>
          </p:nvPr>
        </p:nvSpPr>
        <p:spPr>
          <a:xfrm>
            <a:off x="2898648" y="6356350"/>
            <a:ext cx="3505200" cy="365760"/>
          </a:xfrm>
        </p:spPr>
        <p:txBody>
          <a:bodyPr/>
          <a:lstStyle/>
          <a:p>
            <a:r>
              <a:rPr lang="en-US" dirty="0" smtClean="0"/>
              <a:t>SPW2011	 Thomas Gerrits </a:t>
            </a:r>
          </a:p>
          <a:p>
            <a:endParaRPr lang="en-US" dirty="0"/>
          </a:p>
        </p:txBody>
      </p:sp>
      <p:cxnSp>
        <p:nvCxnSpPr>
          <p:cNvPr id="111" name="Straight Connector 110"/>
          <p:cNvCxnSpPr/>
          <p:nvPr/>
        </p:nvCxnSpPr>
        <p:spPr>
          <a:xfrm>
            <a:off x="7048500" y="2638425"/>
            <a:ext cx="53340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3" name="Group 4"/>
          <p:cNvGrpSpPr>
            <a:grpSpLocks/>
          </p:cNvGrpSpPr>
          <p:nvPr/>
        </p:nvGrpSpPr>
        <p:grpSpPr bwMode="auto">
          <a:xfrm>
            <a:off x="1516235" y="988941"/>
            <a:ext cx="1083884" cy="1370012"/>
            <a:chOff x="310" y="728"/>
            <a:chExt cx="1216" cy="1537"/>
          </a:xfrm>
        </p:grpSpPr>
        <p:sp>
          <p:nvSpPr>
            <p:cNvPr id="85" name="Rectangle 5"/>
            <p:cNvSpPr>
              <a:spLocks noChangeArrowheads="1"/>
            </p:cNvSpPr>
            <p:nvPr/>
          </p:nvSpPr>
          <p:spPr bwMode="auto">
            <a:xfrm>
              <a:off x="310" y="2083"/>
              <a:ext cx="947" cy="182"/>
            </a:xfrm>
            <a:prstGeom prst="rect">
              <a:avLst/>
            </a:prstGeom>
            <a:solidFill>
              <a:srgbClr val="A1A7C3"/>
            </a:solidFill>
            <a:ln w="9525">
              <a:miter lim="800000"/>
              <a:headEnd/>
              <a:tailEnd/>
            </a:ln>
            <a:effectLst/>
            <a:scene3d>
              <a:camera prst="legacyPerspectiveFront">
                <a:rot lat="900000" lon="1500000" rev="0"/>
              </a:camera>
              <a:lightRig rig="legacyFlat4" dir="b"/>
            </a:scene3d>
            <a:sp3d extrusionH="646430" prstMaterial="legacyMatte">
              <a:bevelT w="13500" h="13500" prst="angle"/>
              <a:bevelB w="13500" h="13500" prst="angle"/>
              <a:extrusionClr>
                <a:srgbClr val="A1A7C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88" name="Oval 6"/>
            <p:cNvSpPr>
              <a:spLocks noChangeArrowheads="1"/>
            </p:cNvSpPr>
            <p:nvPr/>
          </p:nvSpPr>
          <p:spPr bwMode="auto">
            <a:xfrm>
              <a:off x="911" y="1318"/>
              <a:ext cx="110" cy="146"/>
            </a:xfrm>
            <a:prstGeom prst="ellipse">
              <a:avLst/>
            </a:prstGeom>
            <a:solidFill>
              <a:srgbClr val="B5E3BF"/>
            </a:solidFill>
            <a:ln w="9525">
              <a:round/>
              <a:headEnd/>
              <a:tailEnd/>
            </a:ln>
            <a:effectLst/>
            <a:scene3d>
              <a:camera prst="legacyPerspectiveTop">
                <a:rot lat="16800000" lon="0" rev="0"/>
              </a:camera>
              <a:lightRig rig="legacyFlat4" dir="b"/>
            </a:scene3d>
            <a:sp3d extrusionH="565150" prstMaterial="legacyMatte">
              <a:bevelT w="13500" h="13500" prst="angle"/>
              <a:bevelB w="13500" h="13500" prst="angle"/>
              <a:extrusionClr>
                <a:srgbClr val="B5E3B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89" name="Rectangle 7"/>
            <p:cNvSpPr>
              <a:spLocks noChangeArrowheads="1"/>
            </p:cNvSpPr>
            <p:nvPr/>
          </p:nvSpPr>
          <p:spPr bwMode="auto">
            <a:xfrm>
              <a:off x="474" y="1391"/>
              <a:ext cx="656" cy="182"/>
            </a:xfrm>
            <a:prstGeom prst="rect">
              <a:avLst/>
            </a:prstGeom>
            <a:solidFill>
              <a:srgbClr val="FDE9D7"/>
            </a:solidFill>
            <a:ln w="9525">
              <a:miter lim="800000"/>
              <a:headEnd/>
              <a:tailEnd/>
            </a:ln>
            <a:effectLst/>
            <a:scene3d>
              <a:camera prst="legacyPerspectiveFront">
                <a:rot lat="900000" lon="1500000" rev="0"/>
              </a:camera>
              <a:lightRig rig="legacyFlat4" dir="b"/>
            </a:scene3d>
            <a:sp3d extrusionH="704850" prstMaterial="legacyMatte">
              <a:bevelT w="13500" h="13500" prst="angle"/>
              <a:bevelB w="13500" h="13500" prst="angle"/>
              <a:extrusionClr>
                <a:srgbClr val="FDE9D7"/>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sz="1200"/>
            </a:p>
          </p:txBody>
        </p:sp>
        <p:pic>
          <p:nvPicPr>
            <p:cNvPr id="90" name="Picture 8" descr="thermometer_n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6" y="844"/>
              <a:ext cx="360" cy="48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 descr="DD00942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 y="1245"/>
              <a:ext cx="583" cy="15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 name="Picture 10" descr="photon_wavepacket_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 y="728"/>
              <a:ext cx="453" cy="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872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t>
            </a:r>
            <a:r>
              <a:rPr lang="en-US" dirty="0" smtClean="0"/>
              <a:t>eyond Single </a:t>
            </a:r>
            <a:r>
              <a:rPr lang="en-US" dirty="0"/>
              <a:t>P</a:t>
            </a:r>
            <a:r>
              <a:rPr lang="en-US" dirty="0" smtClean="0"/>
              <a:t>hoton </a:t>
            </a:r>
            <a:r>
              <a:rPr lang="en-US" dirty="0"/>
              <a:t>C</a:t>
            </a:r>
            <a:r>
              <a:rPr lang="en-US" dirty="0" smtClean="0"/>
              <a:t>ounting</a:t>
            </a:r>
            <a:br>
              <a:rPr lang="en-US" dirty="0" smtClean="0"/>
            </a:br>
            <a:r>
              <a:rPr lang="en-US" dirty="0" smtClean="0"/>
              <a:t>Temporal </a:t>
            </a:r>
            <a:r>
              <a:rPr lang="en-US" dirty="0"/>
              <a:t>T</a:t>
            </a:r>
            <a:r>
              <a:rPr lang="en-US" dirty="0" smtClean="0"/>
              <a:t>races</a:t>
            </a:r>
            <a:endParaRPr lang="en-US" dirty="0"/>
          </a:p>
        </p:txBody>
      </p:sp>
      <p:sp>
        <p:nvSpPr>
          <p:cNvPr id="6" name="TextBox 5"/>
          <p:cNvSpPr txBox="1"/>
          <p:nvPr/>
        </p:nvSpPr>
        <p:spPr>
          <a:xfrm rot="16200000">
            <a:off x="-4672530" y="2427013"/>
            <a:ext cx="1758815" cy="338554"/>
          </a:xfrm>
          <a:prstGeom prst="rect">
            <a:avLst/>
          </a:prstGeom>
          <a:solidFill>
            <a:schemeClr val="bg1"/>
          </a:solidFill>
        </p:spPr>
        <p:txBody>
          <a:bodyPr wrap="none" rtlCol="0">
            <a:spAutoFit/>
          </a:bodyPr>
          <a:lstStyle/>
          <a:p>
            <a:r>
              <a:rPr lang="en-US" sz="1600" dirty="0"/>
              <a:t>s</a:t>
            </a:r>
            <a:r>
              <a:rPr lang="en-US" sz="1600" dirty="0" smtClean="0"/>
              <a:t>ignal (</a:t>
            </a:r>
            <a:r>
              <a:rPr lang="en-US" sz="1600" dirty="0" err="1" smtClean="0"/>
              <a:t>arb</a:t>
            </a:r>
            <a:r>
              <a:rPr lang="en-US" sz="1600" dirty="0" smtClean="0"/>
              <a:t>. </a:t>
            </a:r>
            <a:r>
              <a:rPr lang="en-US" sz="1600" dirty="0"/>
              <a:t>u</a:t>
            </a:r>
            <a:r>
              <a:rPr lang="en-US" sz="1600" dirty="0" smtClean="0"/>
              <a:t>nits)</a:t>
            </a:r>
            <a:endParaRPr lang="en-US" sz="1600" dirty="0"/>
          </a:p>
        </p:txBody>
      </p:sp>
      <p:grpSp>
        <p:nvGrpSpPr>
          <p:cNvPr id="13" name="Group 12"/>
          <p:cNvGrpSpPr/>
          <p:nvPr/>
        </p:nvGrpSpPr>
        <p:grpSpPr>
          <a:xfrm>
            <a:off x="381000" y="2436124"/>
            <a:ext cx="5257800" cy="3619544"/>
            <a:chOff x="381000" y="2740924"/>
            <a:chExt cx="5257800" cy="3619544"/>
          </a:xfrm>
        </p:grpSpPr>
        <p:grpSp>
          <p:nvGrpSpPr>
            <p:cNvPr id="8" name="Group 7"/>
            <p:cNvGrpSpPr>
              <a:grpSpLocks noChangeAspect="1"/>
            </p:cNvGrpSpPr>
            <p:nvPr/>
          </p:nvGrpSpPr>
          <p:grpSpPr>
            <a:xfrm>
              <a:off x="381000" y="2740924"/>
              <a:ext cx="5257800" cy="3619544"/>
              <a:chOff x="4419600" y="1447800"/>
              <a:chExt cx="4800600" cy="3600450"/>
            </a:xfrm>
            <a:solidFill>
              <a:schemeClr val="bg1"/>
            </a:solidFill>
          </p:grpSpPr>
          <p:pic>
            <p:nvPicPr>
              <p:cNvPr id="5" name="Picture 3" descr="fitcurve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447800"/>
                <a:ext cx="4800600" cy="3600450"/>
              </a:xfrm>
              <a:prstGeom prst="rect">
                <a:avLst/>
              </a:prstGeom>
              <a:grpFill/>
              <a:ln>
                <a:solidFill>
                  <a:schemeClr val="bg1"/>
                </a:solidFill>
              </a:ln>
              <a:extLst/>
            </p:spPr>
          </p:pic>
          <p:sp>
            <p:nvSpPr>
              <p:cNvPr id="7" name="TextBox 6"/>
              <p:cNvSpPr txBox="1"/>
              <p:nvPr/>
            </p:nvSpPr>
            <p:spPr>
              <a:xfrm rot="16200000">
                <a:off x="3718665" y="3161365"/>
                <a:ext cx="1758815" cy="338554"/>
              </a:xfrm>
              <a:prstGeom prst="rect">
                <a:avLst/>
              </a:prstGeom>
              <a:grpFill/>
              <a:ln>
                <a:solidFill>
                  <a:schemeClr val="bg1"/>
                </a:solidFill>
              </a:ln>
            </p:spPr>
            <p:txBody>
              <a:bodyPr wrap="none" rtlCol="0">
                <a:spAutoFit/>
              </a:bodyPr>
              <a:lstStyle/>
              <a:p>
                <a:r>
                  <a:rPr lang="en-US" sz="1600" dirty="0"/>
                  <a:t>s</a:t>
                </a:r>
                <a:r>
                  <a:rPr lang="en-US" sz="1600" dirty="0" smtClean="0"/>
                  <a:t>ignal (</a:t>
                </a:r>
                <a:r>
                  <a:rPr lang="en-US" sz="1600" dirty="0" err="1" smtClean="0"/>
                  <a:t>arb</a:t>
                </a:r>
                <a:r>
                  <a:rPr lang="en-US" sz="1600" dirty="0" smtClean="0"/>
                  <a:t>. </a:t>
                </a:r>
                <a:r>
                  <a:rPr lang="en-US" sz="1600" dirty="0"/>
                  <a:t>u</a:t>
                </a:r>
                <a:r>
                  <a:rPr lang="en-US" sz="1600" dirty="0" smtClean="0"/>
                  <a:t>nits)</a:t>
                </a:r>
                <a:endParaRPr lang="en-US" sz="1600" dirty="0"/>
              </a:p>
            </p:txBody>
          </p:sp>
        </p:grpSp>
        <p:sp>
          <p:nvSpPr>
            <p:cNvPr id="119" name="TextBox 118"/>
            <p:cNvSpPr txBox="1"/>
            <p:nvPr/>
          </p:nvSpPr>
          <p:spPr>
            <a:xfrm>
              <a:off x="2291556" y="3887125"/>
              <a:ext cx="2265364" cy="400110"/>
            </a:xfrm>
            <a:prstGeom prst="rect">
              <a:avLst/>
            </a:prstGeom>
            <a:noFill/>
            <a:ln>
              <a:solidFill>
                <a:schemeClr val="bg1"/>
              </a:solidFill>
            </a:ln>
          </p:spPr>
          <p:txBody>
            <a:bodyPr wrap="none" rtlCol="0">
              <a:spAutoFit/>
            </a:bodyPr>
            <a:lstStyle/>
            <a:p>
              <a:r>
                <a:rPr lang="en-US" sz="2000" dirty="0" smtClean="0"/>
                <a:t>~5,000,000 photons</a:t>
              </a:r>
              <a:endParaRPr lang="en-US" sz="2000" dirty="0"/>
            </a:p>
          </p:txBody>
        </p:sp>
      </p:grpSp>
      <p:grpSp>
        <p:nvGrpSpPr>
          <p:cNvPr id="16" name="Group 15"/>
          <p:cNvGrpSpPr/>
          <p:nvPr/>
        </p:nvGrpSpPr>
        <p:grpSpPr>
          <a:xfrm>
            <a:off x="381000" y="2381249"/>
            <a:ext cx="5257800" cy="3943351"/>
            <a:chOff x="381000" y="2438400"/>
            <a:chExt cx="5257800" cy="3943351"/>
          </a:xfrm>
        </p:grpSpPr>
        <p:pic>
          <p:nvPicPr>
            <p:cNvPr id="4" name="Picture 2" descr="fitcurve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2438400"/>
              <a:ext cx="5257800" cy="3943351"/>
            </a:xfrm>
            <a:prstGeom prst="rect">
              <a:avLst/>
            </a:prstGeom>
            <a:solidFill>
              <a:schemeClr val="bg1"/>
            </a:solidFill>
            <a:ln>
              <a:noFill/>
            </a:ln>
            <a:extLst/>
          </p:spPr>
        </p:pic>
        <p:sp>
          <p:nvSpPr>
            <p:cNvPr id="120" name="TextBox 119"/>
            <p:cNvSpPr txBox="1"/>
            <p:nvPr/>
          </p:nvSpPr>
          <p:spPr>
            <a:xfrm>
              <a:off x="2397768" y="3535813"/>
              <a:ext cx="1803699" cy="400110"/>
            </a:xfrm>
            <a:prstGeom prst="rect">
              <a:avLst/>
            </a:prstGeom>
            <a:noFill/>
            <a:ln>
              <a:noFill/>
            </a:ln>
          </p:spPr>
          <p:txBody>
            <a:bodyPr wrap="none" rtlCol="0">
              <a:spAutoFit/>
            </a:bodyPr>
            <a:lstStyle/>
            <a:p>
              <a:r>
                <a:rPr lang="en-US" sz="2000" dirty="0" smtClean="0"/>
                <a:t>50,000 photons</a:t>
              </a:r>
              <a:endParaRPr lang="en-US" sz="2000" dirty="0"/>
            </a:p>
          </p:txBody>
        </p:sp>
      </p:grpSp>
      <p:grpSp>
        <p:nvGrpSpPr>
          <p:cNvPr id="18" name="Group 17"/>
          <p:cNvGrpSpPr/>
          <p:nvPr/>
        </p:nvGrpSpPr>
        <p:grpSpPr>
          <a:xfrm>
            <a:off x="1828800" y="1298736"/>
            <a:ext cx="2057400" cy="1271588"/>
            <a:chOff x="1828800" y="1298736"/>
            <a:chExt cx="2057400" cy="1271588"/>
          </a:xfrm>
        </p:grpSpPr>
        <p:sp>
          <p:nvSpPr>
            <p:cNvPr id="163" name="Freeform 24"/>
            <p:cNvSpPr>
              <a:spLocks/>
            </p:cNvSpPr>
            <p:nvPr/>
          </p:nvSpPr>
          <p:spPr bwMode="auto">
            <a:xfrm>
              <a:off x="2228850" y="1473361"/>
              <a:ext cx="1239838" cy="800100"/>
            </a:xfrm>
            <a:custGeom>
              <a:avLst/>
              <a:gdLst>
                <a:gd name="T0" fmla="*/ 2147483647 w 751"/>
                <a:gd name="T1" fmla="*/ 0 h 705"/>
                <a:gd name="T2" fmla="*/ 2147483647 w 751"/>
                <a:gd name="T3" fmla="*/ 0 h 705"/>
                <a:gd name="T4" fmla="*/ 2147483647 w 751"/>
                <a:gd name="T5" fmla="*/ 0 h 705"/>
                <a:gd name="T6" fmla="*/ 2147483647 w 751"/>
                <a:gd name="T7" fmla="*/ 0 h 705"/>
                <a:gd name="T8" fmla="*/ 2147483647 w 751"/>
                <a:gd name="T9" fmla="*/ 2147483647 h 705"/>
                <a:gd name="T10" fmla="*/ 2147483647 w 751"/>
                <a:gd name="T11" fmla="*/ 2147483647 h 705"/>
                <a:gd name="T12" fmla="*/ 2147483647 w 751"/>
                <a:gd name="T13" fmla="*/ 2147483647 h 705"/>
                <a:gd name="T14" fmla="*/ 2147483647 w 751"/>
                <a:gd name="T15" fmla="*/ 2147483647 h 705"/>
                <a:gd name="T16" fmla="*/ 2147483647 w 751"/>
                <a:gd name="T17" fmla="*/ 2147483647 h 705"/>
                <a:gd name="T18" fmla="*/ 2147483647 w 751"/>
                <a:gd name="T19" fmla="*/ 2147483647 h 705"/>
                <a:gd name="T20" fmla="*/ 2147483647 w 751"/>
                <a:gd name="T21" fmla="*/ 2147483647 h 705"/>
                <a:gd name="T22" fmla="*/ 2147483647 w 751"/>
                <a:gd name="T23" fmla="*/ 2147483647 h 705"/>
                <a:gd name="T24" fmla="*/ 2147483647 w 751"/>
                <a:gd name="T25" fmla="*/ 2147483647 h 705"/>
                <a:gd name="T26" fmla="*/ 2147483647 w 751"/>
                <a:gd name="T27" fmla="*/ 2147483647 h 705"/>
                <a:gd name="T28" fmla="*/ 2147483647 w 751"/>
                <a:gd name="T29" fmla="*/ 2147483647 h 705"/>
                <a:gd name="T30" fmla="*/ 2147483647 w 751"/>
                <a:gd name="T31" fmla="*/ 2147483647 h 705"/>
                <a:gd name="T32" fmla="*/ 2147483647 w 751"/>
                <a:gd name="T33" fmla="*/ 2147483647 h 705"/>
                <a:gd name="T34" fmla="*/ 2147483647 w 751"/>
                <a:gd name="T35" fmla="*/ 2147483647 h 705"/>
                <a:gd name="T36" fmla="*/ 2147483647 w 751"/>
                <a:gd name="T37" fmla="*/ 2147483647 h 705"/>
                <a:gd name="T38" fmla="*/ 2147483647 w 751"/>
                <a:gd name="T39" fmla="*/ 2147483647 h 705"/>
                <a:gd name="T40" fmla="*/ 2147483647 w 751"/>
                <a:gd name="T41" fmla="*/ 2147483647 h 705"/>
                <a:gd name="T42" fmla="*/ 2147483647 w 751"/>
                <a:gd name="T43" fmla="*/ 2147483647 h 705"/>
                <a:gd name="T44" fmla="*/ 2147483647 w 751"/>
                <a:gd name="T45" fmla="*/ 2147483647 h 705"/>
                <a:gd name="T46" fmla="*/ 2147483647 w 751"/>
                <a:gd name="T47" fmla="*/ 2147483647 h 705"/>
                <a:gd name="T48" fmla="*/ 2147483647 w 751"/>
                <a:gd name="T49" fmla="*/ 2147483647 h 705"/>
                <a:gd name="T50" fmla="*/ 2147483647 w 751"/>
                <a:gd name="T51" fmla="*/ 2147483647 h 705"/>
                <a:gd name="T52" fmla="*/ 2147483647 w 751"/>
                <a:gd name="T53" fmla="*/ 2147483647 h 705"/>
                <a:gd name="T54" fmla="*/ 2147483647 w 751"/>
                <a:gd name="T55" fmla="*/ 2147483647 h 705"/>
                <a:gd name="T56" fmla="*/ 2147483647 w 751"/>
                <a:gd name="T57" fmla="*/ 2147483647 h 705"/>
                <a:gd name="T58" fmla="*/ 2147483647 w 751"/>
                <a:gd name="T59" fmla="*/ 2147483647 h 705"/>
                <a:gd name="T60" fmla="*/ 2147483647 w 751"/>
                <a:gd name="T61" fmla="*/ 2147483647 h 705"/>
                <a:gd name="T62" fmla="*/ 2147483647 w 751"/>
                <a:gd name="T63" fmla="*/ 2147483647 h 705"/>
                <a:gd name="T64" fmla="*/ 2147483647 w 751"/>
                <a:gd name="T65" fmla="*/ 2147483647 h 705"/>
                <a:gd name="T66" fmla="*/ 2147483647 w 751"/>
                <a:gd name="T67" fmla="*/ 2147483647 h 705"/>
                <a:gd name="T68" fmla="*/ 2147483647 w 751"/>
                <a:gd name="T69" fmla="*/ 2147483647 h 705"/>
                <a:gd name="T70" fmla="*/ 2147483647 w 751"/>
                <a:gd name="T71" fmla="*/ 2147483647 h 705"/>
                <a:gd name="T72" fmla="*/ 2147483647 w 751"/>
                <a:gd name="T73" fmla="*/ 2147483647 h 705"/>
                <a:gd name="T74" fmla="*/ 2147483647 w 751"/>
                <a:gd name="T75" fmla="*/ 2147483647 h 705"/>
                <a:gd name="T76" fmla="*/ 2147483647 w 751"/>
                <a:gd name="T77" fmla="*/ 2147483647 h 705"/>
                <a:gd name="T78" fmla="*/ 2147483647 w 751"/>
                <a:gd name="T79" fmla="*/ 2147483647 h 705"/>
                <a:gd name="T80" fmla="*/ 2147483647 w 751"/>
                <a:gd name="T81" fmla="*/ 2147483647 h 705"/>
                <a:gd name="T82" fmla="*/ 2147483647 w 751"/>
                <a:gd name="T83" fmla="*/ 2147483647 h 705"/>
                <a:gd name="T84" fmla="*/ 2147483647 w 751"/>
                <a:gd name="T85" fmla="*/ 2147483647 h 705"/>
                <a:gd name="T86" fmla="*/ 2147483647 w 751"/>
                <a:gd name="T87" fmla="*/ 2147483647 h 705"/>
                <a:gd name="T88" fmla="*/ 2147483647 w 751"/>
                <a:gd name="T89" fmla="*/ 2147483647 h 705"/>
                <a:gd name="T90" fmla="*/ 2147483647 w 751"/>
                <a:gd name="T91" fmla="*/ 2147483647 h 705"/>
                <a:gd name="T92" fmla="*/ 2147483647 w 751"/>
                <a:gd name="T93" fmla="*/ 2147483647 h 705"/>
                <a:gd name="T94" fmla="*/ 2147483647 w 751"/>
                <a:gd name="T95" fmla="*/ 2147483647 h 705"/>
                <a:gd name="T96" fmla="*/ 2147483647 w 751"/>
                <a:gd name="T97" fmla="*/ 2147483647 h 705"/>
                <a:gd name="T98" fmla="*/ 2147483647 w 751"/>
                <a:gd name="T99" fmla="*/ 2147483647 h 705"/>
                <a:gd name="T100" fmla="*/ 2147483647 w 751"/>
                <a:gd name="T101" fmla="*/ 2147483647 h 705"/>
                <a:gd name="T102" fmla="*/ 2147483647 w 751"/>
                <a:gd name="T103" fmla="*/ 2147483647 h 705"/>
                <a:gd name="T104" fmla="*/ 2147483647 w 751"/>
                <a:gd name="T105" fmla="*/ 2147483647 h 705"/>
                <a:gd name="T106" fmla="*/ 2147483647 w 751"/>
                <a:gd name="T107" fmla="*/ 2147483647 h 705"/>
                <a:gd name="T108" fmla="*/ 2147483647 w 751"/>
                <a:gd name="T109" fmla="*/ 2147483647 h 705"/>
                <a:gd name="T110" fmla="*/ 2147483647 w 751"/>
                <a:gd name="T111" fmla="*/ 2147483647 h 705"/>
                <a:gd name="T112" fmla="*/ 2147483647 w 751"/>
                <a:gd name="T113" fmla="*/ 2147483647 h 705"/>
                <a:gd name="T114" fmla="*/ 2147483647 w 751"/>
                <a:gd name="T115" fmla="*/ 2147483647 h 705"/>
                <a:gd name="T116" fmla="*/ 2147483647 w 751"/>
                <a:gd name="T117" fmla="*/ 2147483647 h 705"/>
                <a:gd name="T118" fmla="*/ 2147483647 w 751"/>
                <a:gd name="T119" fmla="*/ 2147483647 h 705"/>
                <a:gd name="T120" fmla="*/ 2147483647 w 751"/>
                <a:gd name="T121" fmla="*/ 2147483647 h 705"/>
                <a:gd name="T122" fmla="*/ 2147483647 w 751"/>
                <a:gd name="T123" fmla="*/ 2147483647 h 7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1"/>
                <a:gd name="T187" fmla="*/ 0 h 705"/>
                <a:gd name="T188" fmla="*/ 751 w 751"/>
                <a:gd name="T189" fmla="*/ 705 h 7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1" h="705">
                  <a:moveTo>
                    <a:pt x="750" y="0"/>
                  </a:moveTo>
                  <a:lnTo>
                    <a:pt x="742" y="0"/>
                  </a:lnTo>
                  <a:lnTo>
                    <a:pt x="734" y="0"/>
                  </a:lnTo>
                  <a:lnTo>
                    <a:pt x="726" y="0"/>
                  </a:lnTo>
                  <a:lnTo>
                    <a:pt x="717" y="0"/>
                  </a:lnTo>
                  <a:lnTo>
                    <a:pt x="705" y="0"/>
                  </a:lnTo>
                  <a:lnTo>
                    <a:pt x="697" y="0"/>
                  </a:lnTo>
                  <a:lnTo>
                    <a:pt x="689" y="0"/>
                  </a:lnTo>
                  <a:lnTo>
                    <a:pt x="681" y="0"/>
                  </a:lnTo>
                  <a:lnTo>
                    <a:pt x="673" y="7"/>
                  </a:lnTo>
                  <a:lnTo>
                    <a:pt x="660" y="7"/>
                  </a:lnTo>
                  <a:lnTo>
                    <a:pt x="648" y="7"/>
                  </a:lnTo>
                  <a:lnTo>
                    <a:pt x="640" y="10"/>
                  </a:lnTo>
                  <a:lnTo>
                    <a:pt x="632" y="10"/>
                  </a:lnTo>
                  <a:lnTo>
                    <a:pt x="624" y="14"/>
                  </a:lnTo>
                  <a:lnTo>
                    <a:pt x="615" y="17"/>
                  </a:lnTo>
                  <a:lnTo>
                    <a:pt x="607" y="21"/>
                  </a:lnTo>
                  <a:lnTo>
                    <a:pt x="599" y="21"/>
                  </a:lnTo>
                  <a:lnTo>
                    <a:pt x="591" y="24"/>
                  </a:lnTo>
                  <a:lnTo>
                    <a:pt x="583" y="28"/>
                  </a:lnTo>
                  <a:lnTo>
                    <a:pt x="575" y="31"/>
                  </a:lnTo>
                  <a:lnTo>
                    <a:pt x="567" y="35"/>
                  </a:lnTo>
                  <a:lnTo>
                    <a:pt x="558" y="38"/>
                  </a:lnTo>
                  <a:lnTo>
                    <a:pt x="550" y="41"/>
                  </a:lnTo>
                  <a:lnTo>
                    <a:pt x="546" y="48"/>
                  </a:lnTo>
                  <a:lnTo>
                    <a:pt x="538" y="52"/>
                  </a:lnTo>
                  <a:lnTo>
                    <a:pt x="534" y="59"/>
                  </a:lnTo>
                  <a:lnTo>
                    <a:pt x="526" y="62"/>
                  </a:lnTo>
                  <a:lnTo>
                    <a:pt x="518" y="69"/>
                  </a:lnTo>
                  <a:lnTo>
                    <a:pt x="514" y="76"/>
                  </a:lnTo>
                  <a:lnTo>
                    <a:pt x="505" y="79"/>
                  </a:lnTo>
                  <a:lnTo>
                    <a:pt x="501" y="86"/>
                  </a:lnTo>
                  <a:lnTo>
                    <a:pt x="493" y="93"/>
                  </a:lnTo>
                  <a:lnTo>
                    <a:pt x="489" y="100"/>
                  </a:lnTo>
                  <a:lnTo>
                    <a:pt x="485" y="107"/>
                  </a:lnTo>
                  <a:lnTo>
                    <a:pt x="481" y="114"/>
                  </a:lnTo>
                  <a:lnTo>
                    <a:pt x="477" y="121"/>
                  </a:lnTo>
                  <a:lnTo>
                    <a:pt x="469" y="124"/>
                  </a:lnTo>
                  <a:lnTo>
                    <a:pt x="465" y="135"/>
                  </a:lnTo>
                  <a:lnTo>
                    <a:pt x="457" y="145"/>
                  </a:lnTo>
                  <a:lnTo>
                    <a:pt x="448" y="152"/>
                  </a:lnTo>
                  <a:lnTo>
                    <a:pt x="444" y="159"/>
                  </a:lnTo>
                  <a:lnTo>
                    <a:pt x="440" y="169"/>
                  </a:lnTo>
                  <a:lnTo>
                    <a:pt x="436" y="176"/>
                  </a:lnTo>
                  <a:lnTo>
                    <a:pt x="432" y="186"/>
                  </a:lnTo>
                  <a:lnTo>
                    <a:pt x="428" y="193"/>
                  </a:lnTo>
                  <a:lnTo>
                    <a:pt x="404" y="252"/>
                  </a:lnTo>
                  <a:lnTo>
                    <a:pt x="399" y="259"/>
                  </a:lnTo>
                  <a:lnTo>
                    <a:pt x="395" y="266"/>
                  </a:lnTo>
                  <a:lnTo>
                    <a:pt x="395" y="273"/>
                  </a:lnTo>
                  <a:lnTo>
                    <a:pt x="391" y="280"/>
                  </a:lnTo>
                  <a:lnTo>
                    <a:pt x="391" y="286"/>
                  </a:lnTo>
                  <a:lnTo>
                    <a:pt x="387" y="297"/>
                  </a:lnTo>
                  <a:lnTo>
                    <a:pt x="383" y="304"/>
                  </a:lnTo>
                  <a:lnTo>
                    <a:pt x="379" y="311"/>
                  </a:lnTo>
                  <a:lnTo>
                    <a:pt x="379" y="317"/>
                  </a:lnTo>
                  <a:lnTo>
                    <a:pt x="375" y="324"/>
                  </a:lnTo>
                  <a:lnTo>
                    <a:pt x="371" y="331"/>
                  </a:lnTo>
                  <a:lnTo>
                    <a:pt x="367" y="338"/>
                  </a:lnTo>
                  <a:lnTo>
                    <a:pt x="363" y="345"/>
                  </a:lnTo>
                  <a:lnTo>
                    <a:pt x="359" y="352"/>
                  </a:lnTo>
                  <a:lnTo>
                    <a:pt x="359" y="359"/>
                  </a:lnTo>
                  <a:lnTo>
                    <a:pt x="355" y="369"/>
                  </a:lnTo>
                  <a:lnTo>
                    <a:pt x="355" y="376"/>
                  </a:lnTo>
                  <a:lnTo>
                    <a:pt x="351" y="383"/>
                  </a:lnTo>
                  <a:lnTo>
                    <a:pt x="351" y="390"/>
                  </a:lnTo>
                  <a:lnTo>
                    <a:pt x="346" y="397"/>
                  </a:lnTo>
                  <a:lnTo>
                    <a:pt x="346" y="404"/>
                  </a:lnTo>
                  <a:lnTo>
                    <a:pt x="342" y="414"/>
                  </a:lnTo>
                  <a:lnTo>
                    <a:pt x="342" y="421"/>
                  </a:lnTo>
                  <a:lnTo>
                    <a:pt x="334" y="431"/>
                  </a:lnTo>
                  <a:lnTo>
                    <a:pt x="330" y="438"/>
                  </a:lnTo>
                  <a:lnTo>
                    <a:pt x="326" y="445"/>
                  </a:lnTo>
                  <a:lnTo>
                    <a:pt x="322" y="452"/>
                  </a:lnTo>
                  <a:lnTo>
                    <a:pt x="322" y="459"/>
                  </a:lnTo>
                  <a:lnTo>
                    <a:pt x="318" y="466"/>
                  </a:lnTo>
                  <a:lnTo>
                    <a:pt x="314" y="473"/>
                  </a:lnTo>
                  <a:lnTo>
                    <a:pt x="310" y="483"/>
                  </a:lnTo>
                  <a:lnTo>
                    <a:pt x="306" y="490"/>
                  </a:lnTo>
                  <a:lnTo>
                    <a:pt x="306" y="497"/>
                  </a:lnTo>
                  <a:lnTo>
                    <a:pt x="302" y="507"/>
                  </a:lnTo>
                  <a:lnTo>
                    <a:pt x="302" y="518"/>
                  </a:lnTo>
                  <a:lnTo>
                    <a:pt x="298" y="528"/>
                  </a:lnTo>
                  <a:lnTo>
                    <a:pt x="293" y="535"/>
                  </a:lnTo>
                  <a:lnTo>
                    <a:pt x="293" y="542"/>
                  </a:lnTo>
                  <a:lnTo>
                    <a:pt x="289" y="549"/>
                  </a:lnTo>
                  <a:lnTo>
                    <a:pt x="285" y="556"/>
                  </a:lnTo>
                  <a:lnTo>
                    <a:pt x="281" y="563"/>
                  </a:lnTo>
                  <a:lnTo>
                    <a:pt x="277" y="569"/>
                  </a:lnTo>
                  <a:lnTo>
                    <a:pt x="277" y="576"/>
                  </a:lnTo>
                  <a:lnTo>
                    <a:pt x="273" y="583"/>
                  </a:lnTo>
                  <a:lnTo>
                    <a:pt x="269" y="590"/>
                  </a:lnTo>
                  <a:lnTo>
                    <a:pt x="265" y="597"/>
                  </a:lnTo>
                  <a:lnTo>
                    <a:pt x="257" y="607"/>
                  </a:lnTo>
                  <a:lnTo>
                    <a:pt x="253" y="614"/>
                  </a:lnTo>
                  <a:lnTo>
                    <a:pt x="249" y="621"/>
                  </a:lnTo>
                  <a:lnTo>
                    <a:pt x="240" y="625"/>
                  </a:lnTo>
                  <a:lnTo>
                    <a:pt x="232" y="632"/>
                  </a:lnTo>
                  <a:lnTo>
                    <a:pt x="228" y="638"/>
                  </a:lnTo>
                  <a:lnTo>
                    <a:pt x="220" y="645"/>
                  </a:lnTo>
                  <a:lnTo>
                    <a:pt x="216" y="652"/>
                  </a:lnTo>
                  <a:lnTo>
                    <a:pt x="208" y="656"/>
                  </a:lnTo>
                  <a:lnTo>
                    <a:pt x="204" y="663"/>
                  </a:lnTo>
                  <a:lnTo>
                    <a:pt x="196" y="666"/>
                  </a:lnTo>
                  <a:lnTo>
                    <a:pt x="188" y="669"/>
                  </a:lnTo>
                  <a:lnTo>
                    <a:pt x="179" y="673"/>
                  </a:lnTo>
                  <a:lnTo>
                    <a:pt x="163" y="680"/>
                  </a:lnTo>
                  <a:lnTo>
                    <a:pt x="151" y="683"/>
                  </a:lnTo>
                  <a:lnTo>
                    <a:pt x="139" y="687"/>
                  </a:lnTo>
                  <a:lnTo>
                    <a:pt x="130" y="690"/>
                  </a:lnTo>
                  <a:lnTo>
                    <a:pt x="122" y="694"/>
                  </a:lnTo>
                  <a:lnTo>
                    <a:pt x="114" y="697"/>
                  </a:lnTo>
                  <a:lnTo>
                    <a:pt x="106" y="697"/>
                  </a:lnTo>
                  <a:lnTo>
                    <a:pt x="98" y="697"/>
                  </a:lnTo>
                  <a:lnTo>
                    <a:pt x="90" y="701"/>
                  </a:lnTo>
                  <a:lnTo>
                    <a:pt x="82" y="701"/>
                  </a:lnTo>
                  <a:lnTo>
                    <a:pt x="73" y="701"/>
                  </a:lnTo>
                  <a:lnTo>
                    <a:pt x="65" y="704"/>
                  </a:lnTo>
                  <a:lnTo>
                    <a:pt x="57" y="704"/>
                  </a:lnTo>
                  <a:lnTo>
                    <a:pt x="49" y="704"/>
                  </a:lnTo>
                  <a:lnTo>
                    <a:pt x="41" y="701"/>
                  </a:lnTo>
                  <a:lnTo>
                    <a:pt x="33" y="701"/>
                  </a:lnTo>
                  <a:lnTo>
                    <a:pt x="24" y="701"/>
                  </a:lnTo>
                  <a:lnTo>
                    <a:pt x="16" y="701"/>
                  </a:lnTo>
                  <a:lnTo>
                    <a:pt x="0" y="704"/>
                  </a:lnTo>
                </a:path>
              </a:pathLst>
            </a:custGeom>
            <a:noFill/>
            <a:ln w="254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 name="Line 25"/>
            <p:cNvSpPr>
              <a:spLocks noChangeShapeType="1"/>
            </p:cNvSpPr>
            <p:nvPr/>
          </p:nvSpPr>
          <p:spPr bwMode="auto">
            <a:xfrm flipV="1">
              <a:off x="2228850" y="1298736"/>
              <a:ext cx="0" cy="9810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65" name="Rectangle 26"/>
            <p:cNvSpPr>
              <a:spLocks noChangeArrowheads="1"/>
            </p:cNvSpPr>
            <p:nvPr/>
          </p:nvSpPr>
          <p:spPr bwMode="auto">
            <a:xfrm>
              <a:off x="1828800" y="1662274"/>
              <a:ext cx="333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600"/>
                <a:t>R</a:t>
              </a:r>
            </a:p>
          </p:txBody>
        </p:sp>
        <p:sp>
          <p:nvSpPr>
            <p:cNvPr id="166" name="Rectangle 27"/>
            <p:cNvSpPr>
              <a:spLocks noChangeArrowheads="1"/>
            </p:cNvSpPr>
            <p:nvPr/>
          </p:nvSpPr>
          <p:spPr bwMode="auto">
            <a:xfrm>
              <a:off x="3048000" y="2289336"/>
              <a:ext cx="2921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a:t>T</a:t>
              </a:r>
            </a:p>
          </p:txBody>
        </p:sp>
        <p:sp>
          <p:nvSpPr>
            <p:cNvPr id="167" name="Oval 28"/>
            <p:cNvSpPr>
              <a:spLocks noChangeArrowheads="1"/>
            </p:cNvSpPr>
            <p:nvPr/>
          </p:nvSpPr>
          <p:spPr bwMode="auto">
            <a:xfrm>
              <a:off x="3299618" y="1384332"/>
              <a:ext cx="169069" cy="180975"/>
            </a:xfrm>
            <a:prstGeom prst="ellipse">
              <a:avLst/>
            </a:prstGeom>
            <a:solidFill>
              <a:srgbClr val="FF0000"/>
            </a:solidFill>
            <a:ln w="12700">
              <a:solidFill>
                <a:schemeClr val="tx1"/>
              </a:solidFill>
              <a:round/>
              <a:headEnd/>
              <a:tailEnd/>
            </a:ln>
          </p:spPr>
          <p:txBody>
            <a:bodyPr wrap="none" anchor="ctr"/>
            <a:lstStyle/>
            <a:p>
              <a:endParaRPr lang="en-US"/>
            </a:p>
          </p:txBody>
        </p:sp>
        <p:sp>
          <p:nvSpPr>
            <p:cNvPr id="170" name="Line 32"/>
            <p:cNvSpPr>
              <a:spLocks noChangeShapeType="1"/>
            </p:cNvSpPr>
            <p:nvPr/>
          </p:nvSpPr>
          <p:spPr bwMode="auto">
            <a:xfrm>
              <a:off x="2232025" y="2116299"/>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1" name="Line 33"/>
            <p:cNvSpPr>
              <a:spLocks noChangeShapeType="1"/>
            </p:cNvSpPr>
            <p:nvPr/>
          </p:nvSpPr>
          <p:spPr bwMode="auto">
            <a:xfrm>
              <a:off x="2232025" y="1952786"/>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2" name="Line 34"/>
            <p:cNvSpPr>
              <a:spLocks noChangeShapeType="1"/>
            </p:cNvSpPr>
            <p:nvPr/>
          </p:nvSpPr>
          <p:spPr bwMode="auto">
            <a:xfrm>
              <a:off x="2232025" y="1952786"/>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3" name="Line 35"/>
            <p:cNvSpPr>
              <a:spLocks noChangeShapeType="1"/>
            </p:cNvSpPr>
            <p:nvPr/>
          </p:nvSpPr>
          <p:spPr bwMode="auto">
            <a:xfrm>
              <a:off x="2232025" y="1789274"/>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4" name="Line 36"/>
            <p:cNvSpPr>
              <a:spLocks noChangeShapeType="1"/>
            </p:cNvSpPr>
            <p:nvPr/>
          </p:nvSpPr>
          <p:spPr bwMode="auto">
            <a:xfrm>
              <a:off x="2232025" y="1789274"/>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5" name="Line 37"/>
            <p:cNvSpPr>
              <a:spLocks noChangeShapeType="1"/>
            </p:cNvSpPr>
            <p:nvPr/>
          </p:nvSpPr>
          <p:spPr bwMode="auto">
            <a:xfrm>
              <a:off x="2232025" y="1625761"/>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6" name="Line 38"/>
            <p:cNvSpPr>
              <a:spLocks noChangeShapeType="1"/>
            </p:cNvSpPr>
            <p:nvPr/>
          </p:nvSpPr>
          <p:spPr bwMode="auto">
            <a:xfrm>
              <a:off x="2232025" y="1625761"/>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7" name="Line 39"/>
            <p:cNvSpPr>
              <a:spLocks noChangeShapeType="1"/>
            </p:cNvSpPr>
            <p:nvPr/>
          </p:nvSpPr>
          <p:spPr bwMode="auto">
            <a:xfrm>
              <a:off x="2232025" y="1462249"/>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8" name="Line 40"/>
            <p:cNvSpPr>
              <a:spLocks noChangeShapeType="1"/>
            </p:cNvSpPr>
            <p:nvPr/>
          </p:nvSpPr>
          <p:spPr bwMode="auto">
            <a:xfrm>
              <a:off x="2232025" y="1462249"/>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79" name="Line 41"/>
            <p:cNvSpPr>
              <a:spLocks noChangeShapeType="1"/>
            </p:cNvSpPr>
            <p:nvPr/>
          </p:nvSpPr>
          <p:spPr bwMode="auto">
            <a:xfrm>
              <a:off x="2232025" y="1298736"/>
              <a:ext cx="523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0" name="Line 42"/>
            <p:cNvSpPr>
              <a:spLocks noChangeShapeType="1"/>
            </p:cNvSpPr>
            <p:nvPr/>
          </p:nvSpPr>
          <p:spPr bwMode="auto">
            <a:xfrm>
              <a:off x="2251075" y="2275049"/>
              <a:ext cx="14271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1" name="Line 43"/>
            <p:cNvSpPr>
              <a:spLocks noChangeShapeType="1"/>
            </p:cNvSpPr>
            <p:nvPr/>
          </p:nvSpPr>
          <p:spPr bwMode="auto">
            <a:xfrm flipV="1">
              <a:off x="2474913" y="2238536"/>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2" name="Line 44"/>
            <p:cNvSpPr>
              <a:spLocks noChangeShapeType="1"/>
            </p:cNvSpPr>
            <p:nvPr/>
          </p:nvSpPr>
          <p:spPr bwMode="auto">
            <a:xfrm flipV="1">
              <a:off x="2762250" y="2238536"/>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3" name="Line 45"/>
            <p:cNvSpPr>
              <a:spLocks noChangeShapeType="1"/>
            </p:cNvSpPr>
            <p:nvPr/>
          </p:nvSpPr>
          <p:spPr bwMode="auto">
            <a:xfrm flipV="1">
              <a:off x="2949575" y="2238536"/>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4" name="Line 46"/>
            <p:cNvSpPr>
              <a:spLocks noChangeShapeType="1"/>
            </p:cNvSpPr>
            <p:nvPr/>
          </p:nvSpPr>
          <p:spPr bwMode="auto">
            <a:xfrm flipV="1">
              <a:off x="3186113" y="2238536"/>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5" name="Line 47"/>
            <p:cNvSpPr>
              <a:spLocks noChangeShapeType="1"/>
            </p:cNvSpPr>
            <p:nvPr/>
          </p:nvSpPr>
          <p:spPr bwMode="auto">
            <a:xfrm flipV="1">
              <a:off x="3424238" y="2238536"/>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6" name="Line 48"/>
            <p:cNvSpPr>
              <a:spLocks noChangeShapeType="1"/>
            </p:cNvSpPr>
            <p:nvPr/>
          </p:nvSpPr>
          <p:spPr bwMode="auto">
            <a:xfrm flipV="1">
              <a:off x="3662363" y="2238536"/>
              <a:ext cx="0" cy="365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87" name="Rectangle 49"/>
            <p:cNvSpPr>
              <a:spLocks noChangeArrowheads="1"/>
            </p:cNvSpPr>
            <p:nvPr/>
          </p:nvSpPr>
          <p:spPr bwMode="auto">
            <a:xfrm>
              <a:off x="3482975" y="1320961"/>
              <a:ext cx="40322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a:latin typeface="Times New Roman" pitchFamily="18" charset="0"/>
                </a:rPr>
                <a:t>R</a:t>
              </a:r>
              <a:r>
                <a:rPr lang="en-US" sz="2400" baseline="-25000"/>
                <a:t>n</a:t>
              </a:r>
            </a:p>
          </p:txBody>
        </p:sp>
      </p:grpSp>
      <p:sp>
        <p:nvSpPr>
          <p:cNvPr id="197" name="Footer Placeholder 3"/>
          <p:cNvSpPr>
            <a:spLocks noGrp="1"/>
          </p:cNvSpPr>
          <p:nvPr>
            <p:ph type="ftr" sz="quarter" idx="11"/>
          </p:nvPr>
        </p:nvSpPr>
        <p:spPr>
          <a:xfrm>
            <a:off x="2898648" y="6356350"/>
            <a:ext cx="3505200" cy="365760"/>
          </a:xfrm>
        </p:spPr>
        <p:txBody>
          <a:bodyPr/>
          <a:lstStyle/>
          <a:p>
            <a:r>
              <a:rPr lang="en-US" dirty="0" smtClean="0"/>
              <a:t>SPW2011	 Thomas Gerrits </a:t>
            </a:r>
          </a:p>
          <a:p>
            <a:endParaRPr lang="en-US" dirty="0"/>
          </a:p>
        </p:txBody>
      </p:sp>
      <p:grpSp>
        <p:nvGrpSpPr>
          <p:cNvPr id="205" name="Group 204"/>
          <p:cNvGrpSpPr/>
          <p:nvPr/>
        </p:nvGrpSpPr>
        <p:grpSpPr>
          <a:xfrm>
            <a:off x="5942783" y="1752600"/>
            <a:ext cx="2741548" cy="4123769"/>
            <a:chOff x="5942783" y="1752600"/>
            <a:chExt cx="2741548" cy="4123769"/>
          </a:xfrm>
        </p:grpSpPr>
        <p:cxnSp>
          <p:nvCxnSpPr>
            <p:cNvPr id="190" name="Straight Arrow Connector 189"/>
            <p:cNvCxnSpPr/>
            <p:nvPr/>
          </p:nvCxnSpPr>
          <p:spPr>
            <a:xfrm>
              <a:off x="6934200" y="5562600"/>
              <a:ext cx="76151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7116637" y="5507037"/>
              <a:ext cx="248786" cy="369332"/>
            </a:xfrm>
            <a:prstGeom prst="rect">
              <a:avLst/>
            </a:prstGeom>
            <a:noFill/>
          </p:spPr>
          <p:txBody>
            <a:bodyPr wrap="none" rtlCol="0">
              <a:spAutoFit/>
            </a:bodyPr>
            <a:lstStyle/>
            <a:p>
              <a:r>
                <a:rPr lang="en-US" i="1" dirty="0" smtClean="0"/>
                <a:t>t</a:t>
              </a:r>
              <a:endParaRPr lang="en-US" i="1" dirty="0"/>
            </a:p>
          </p:txBody>
        </p:sp>
        <p:cxnSp>
          <p:nvCxnSpPr>
            <p:cNvPr id="95" name="Straight Connector 94"/>
            <p:cNvCxnSpPr/>
            <p:nvPr/>
          </p:nvCxnSpPr>
          <p:spPr>
            <a:xfrm>
              <a:off x="7362491" y="2639380"/>
              <a:ext cx="0" cy="6858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7286291" y="3325180"/>
              <a:ext cx="152400" cy="51435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a:stCxn id="96" idx="2"/>
            </p:cNvCxnSpPr>
            <p:nvPr/>
          </p:nvCxnSpPr>
          <p:spPr>
            <a:xfrm>
              <a:off x="7362491" y="3839530"/>
              <a:ext cx="0" cy="5650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619666" y="4404612"/>
              <a:ext cx="0" cy="2921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134" idx="2"/>
            </p:cNvCxnSpPr>
            <p:nvPr/>
          </p:nvCxnSpPr>
          <p:spPr>
            <a:xfrm flipV="1">
              <a:off x="7619666" y="2372680"/>
              <a:ext cx="4" cy="2667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7838741" y="3934780"/>
              <a:ext cx="762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a:stCxn id="102" idx="2"/>
            </p:cNvCxnSpPr>
            <p:nvPr/>
          </p:nvCxnSpPr>
          <p:spPr>
            <a:xfrm>
              <a:off x="7876841" y="4239580"/>
              <a:ext cx="0" cy="16503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7800641" y="3439480"/>
              <a:ext cx="152400" cy="266700"/>
              <a:chOff x="7315200" y="2019300"/>
              <a:chExt cx="152400" cy="266700"/>
            </a:xfrm>
          </p:grpSpPr>
          <p:sp>
            <p:nvSpPr>
              <p:cNvPr id="109" name="Oval 108"/>
              <p:cNvSpPr/>
              <p:nvPr/>
            </p:nvSpPr>
            <p:spPr>
              <a:xfrm>
                <a:off x="7315200" y="2190750"/>
                <a:ext cx="152400" cy="9525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315200" y="2019300"/>
                <a:ext cx="152400" cy="9525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7315200" y="2076450"/>
                <a:ext cx="152400" cy="9525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7315200" y="2133600"/>
                <a:ext cx="152400" cy="9525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3" name="Straight Connector 112"/>
            <p:cNvCxnSpPr>
              <a:endCxn id="102" idx="0"/>
            </p:cNvCxnSpPr>
            <p:nvPr/>
          </p:nvCxnSpPr>
          <p:spPr>
            <a:xfrm>
              <a:off x="7876841" y="3706180"/>
              <a:ext cx="0" cy="228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117" idx="2"/>
            </p:cNvCxnSpPr>
            <p:nvPr/>
          </p:nvCxnSpPr>
          <p:spPr>
            <a:xfrm flipV="1">
              <a:off x="7876841" y="3248980"/>
              <a:ext cx="0" cy="1905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7352483" y="4410075"/>
              <a:ext cx="533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7838741" y="2944180"/>
              <a:ext cx="762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p:cNvCxnSpPr>
              <a:stCxn id="117" idx="0"/>
            </p:cNvCxnSpPr>
            <p:nvPr/>
          </p:nvCxnSpPr>
          <p:spPr>
            <a:xfrm flipV="1">
              <a:off x="7876841" y="2638640"/>
              <a:ext cx="0" cy="3055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7581570" y="2067880"/>
              <a:ext cx="76200" cy="3048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p:cNvCxnSpPr/>
            <p:nvPr/>
          </p:nvCxnSpPr>
          <p:spPr>
            <a:xfrm>
              <a:off x="7505362" y="469678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7562512" y="4730121"/>
              <a:ext cx="114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7591094" y="4768217"/>
              <a:ext cx="57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V="1">
              <a:off x="7762922" y="3954480"/>
              <a:ext cx="293338"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34" idx="0"/>
            </p:cNvCxnSpPr>
            <p:nvPr/>
          </p:nvCxnSpPr>
          <p:spPr>
            <a:xfrm flipH="1" flipV="1">
              <a:off x="7619662" y="1801180"/>
              <a:ext cx="8" cy="2667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7" name="Oval 156"/>
            <p:cNvSpPr/>
            <p:nvPr/>
          </p:nvSpPr>
          <p:spPr>
            <a:xfrm>
              <a:off x="7596802" y="1752601"/>
              <a:ext cx="45719" cy="4571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p:cNvSpPr txBox="1"/>
            <p:nvPr/>
          </p:nvSpPr>
          <p:spPr>
            <a:xfrm>
              <a:off x="5942783" y="3389458"/>
              <a:ext cx="1241045" cy="369332"/>
            </a:xfrm>
            <a:prstGeom prst="rect">
              <a:avLst/>
            </a:prstGeom>
            <a:noFill/>
          </p:spPr>
          <p:txBody>
            <a:bodyPr wrap="none" rtlCol="0">
              <a:spAutoFit/>
            </a:bodyPr>
            <a:lstStyle/>
            <a:p>
              <a:r>
                <a:rPr lang="en-US" dirty="0" err="1" smtClean="0">
                  <a:solidFill>
                    <a:schemeClr val="accent1"/>
                  </a:solidFill>
                </a:rPr>
                <a:t>R</a:t>
              </a:r>
              <a:r>
                <a:rPr lang="en-US" baseline="-25000" dirty="0" err="1" smtClean="0">
                  <a:solidFill>
                    <a:schemeClr val="accent1"/>
                  </a:solidFill>
                </a:rPr>
                <a:t>s</a:t>
              </a:r>
              <a:r>
                <a:rPr lang="en-US" dirty="0" smtClean="0">
                  <a:solidFill>
                    <a:schemeClr val="accent1"/>
                  </a:solidFill>
                </a:rPr>
                <a:t> ~ 10 </a:t>
              </a:r>
              <a:r>
                <a:rPr lang="en-US" dirty="0" err="1" smtClean="0">
                  <a:solidFill>
                    <a:schemeClr val="accent1"/>
                  </a:solidFill>
                </a:rPr>
                <a:t>m</a:t>
              </a:r>
              <a:r>
                <a:rPr lang="en-US" dirty="0" err="1" smtClean="0">
                  <a:solidFill>
                    <a:schemeClr val="accent1"/>
                  </a:solidFill>
                  <a:latin typeface="Symbol" pitchFamily="18" charset="2"/>
                </a:rPr>
                <a:t>W</a:t>
              </a:r>
              <a:endParaRPr lang="en-US" dirty="0">
                <a:solidFill>
                  <a:schemeClr val="accent1"/>
                </a:solidFill>
                <a:latin typeface="Symbol" pitchFamily="18" charset="2"/>
              </a:endParaRPr>
            </a:p>
          </p:txBody>
        </p:sp>
        <p:sp>
          <p:nvSpPr>
            <p:cNvPr id="159" name="Rectangle 158"/>
            <p:cNvSpPr/>
            <p:nvPr/>
          </p:nvSpPr>
          <p:spPr>
            <a:xfrm>
              <a:off x="7443036" y="2952750"/>
              <a:ext cx="389850" cy="369332"/>
            </a:xfrm>
            <a:prstGeom prst="rect">
              <a:avLst/>
            </a:prstGeom>
          </p:spPr>
          <p:txBody>
            <a:bodyPr wrap="none">
              <a:spAutoFit/>
            </a:bodyPr>
            <a:lstStyle/>
            <a:p>
              <a:r>
                <a:rPr lang="en-US" dirty="0" err="1" smtClean="0">
                  <a:solidFill>
                    <a:schemeClr val="accent1"/>
                  </a:solidFill>
                </a:rPr>
                <a:t>R</a:t>
              </a:r>
              <a:r>
                <a:rPr lang="en-US" baseline="-25000" dirty="0" err="1" smtClean="0">
                  <a:solidFill>
                    <a:schemeClr val="accent1"/>
                  </a:solidFill>
                </a:rPr>
                <a:t>p</a:t>
              </a:r>
              <a:endParaRPr lang="en-US" dirty="0"/>
            </a:p>
          </p:txBody>
        </p:sp>
        <p:sp>
          <p:nvSpPr>
            <p:cNvPr id="160" name="Rectangle 159"/>
            <p:cNvSpPr/>
            <p:nvPr/>
          </p:nvSpPr>
          <p:spPr>
            <a:xfrm>
              <a:off x="7301701" y="4057650"/>
              <a:ext cx="543867" cy="369332"/>
            </a:xfrm>
            <a:prstGeom prst="rect">
              <a:avLst/>
            </a:prstGeom>
          </p:spPr>
          <p:txBody>
            <a:bodyPr wrap="none">
              <a:spAutoFit/>
            </a:bodyPr>
            <a:lstStyle/>
            <a:p>
              <a:r>
                <a:rPr lang="en-US" dirty="0" smtClean="0">
                  <a:solidFill>
                    <a:schemeClr val="accent1"/>
                  </a:solidFill>
                </a:rPr>
                <a:t>R</a:t>
              </a:r>
              <a:r>
                <a:rPr lang="en-US" baseline="-25000" dirty="0" smtClean="0">
                  <a:solidFill>
                    <a:schemeClr val="accent1"/>
                  </a:solidFill>
                </a:rPr>
                <a:t>TES</a:t>
              </a:r>
              <a:endParaRPr lang="en-US" dirty="0"/>
            </a:p>
          </p:txBody>
        </p:sp>
        <p:cxnSp>
          <p:nvCxnSpPr>
            <p:cNvPr id="161" name="Elbow Connector 160"/>
            <p:cNvCxnSpPr/>
            <p:nvPr/>
          </p:nvCxnSpPr>
          <p:spPr>
            <a:xfrm rot="5400000">
              <a:off x="6581695" y="2363409"/>
              <a:ext cx="1496381" cy="274764"/>
            </a:xfrm>
            <a:prstGeom prst="bentConnector3">
              <a:avLst>
                <a:gd name="adj1" fmla="val 4881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2" name="Elbow Connector 161"/>
            <p:cNvCxnSpPr/>
            <p:nvPr/>
          </p:nvCxnSpPr>
          <p:spPr>
            <a:xfrm rot="16200000" flipH="1">
              <a:off x="6410398" y="2807695"/>
              <a:ext cx="2798096" cy="687906"/>
            </a:xfrm>
            <a:prstGeom prst="bentConnector3">
              <a:avLst>
                <a:gd name="adj1" fmla="val 25887"/>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7146669" y="1981200"/>
              <a:ext cx="274434" cy="369332"/>
            </a:xfrm>
            <a:prstGeom prst="rect">
              <a:avLst/>
            </a:prstGeom>
            <a:noFill/>
          </p:spPr>
          <p:txBody>
            <a:bodyPr wrap="none" rtlCol="0">
              <a:spAutoFit/>
            </a:bodyPr>
            <a:lstStyle/>
            <a:p>
              <a:r>
                <a:rPr lang="en-US" b="1" i="1" dirty="0" smtClean="0">
                  <a:solidFill>
                    <a:srgbClr val="FF0000"/>
                  </a:solidFill>
                  <a:latin typeface="Times New Roman" pitchFamily="18" charset="0"/>
                  <a:cs typeface="Times New Roman" pitchFamily="18" charset="0"/>
                </a:rPr>
                <a:t>I</a:t>
              </a:r>
              <a:endParaRPr lang="en-US" b="1" i="1" dirty="0">
                <a:solidFill>
                  <a:srgbClr val="FF0000"/>
                </a:solidFill>
                <a:latin typeface="Times New Roman" pitchFamily="18" charset="0"/>
                <a:cs typeface="Times New Roman" pitchFamily="18" charset="0"/>
              </a:endParaRPr>
            </a:p>
          </p:txBody>
        </p:sp>
        <p:cxnSp>
          <p:nvCxnSpPr>
            <p:cNvPr id="194" name="Straight Connector 193"/>
            <p:cNvCxnSpPr/>
            <p:nvPr/>
          </p:nvCxnSpPr>
          <p:spPr>
            <a:xfrm>
              <a:off x="7352483" y="2638425"/>
              <a:ext cx="53340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04" name="Group 203"/>
            <p:cNvGrpSpPr/>
            <p:nvPr/>
          </p:nvGrpSpPr>
          <p:grpSpPr>
            <a:xfrm>
              <a:off x="6172200" y="5200651"/>
              <a:ext cx="2512131" cy="471292"/>
              <a:chOff x="6553200" y="5200651"/>
              <a:chExt cx="2512131" cy="471292"/>
            </a:xfrm>
          </p:grpSpPr>
          <p:cxnSp>
            <p:nvCxnSpPr>
              <p:cNvPr id="189" name="Straight Connector 188"/>
              <p:cNvCxnSpPr/>
              <p:nvPr/>
            </p:nvCxnSpPr>
            <p:spPr>
              <a:xfrm flipH="1">
                <a:off x="6553200" y="5644663"/>
                <a:ext cx="335844" cy="36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6553200" y="5257800"/>
                <a:ext cx="274434" cy="369332"/>
              </a:xfrm>
              <a:prstGeom prst="rect">
                <a:avLst/>
              </a:prstGeom>
              <a:noFill/>
            </p:spPr>
            <p:txBody>
              <a:bodyPr wrap="none" rtlCol="0">
                <a:spAutoFit/>
              </a:bodyPr>
              <a:lstStyle/>
              <a:p>
                <a:r>
                  <a:rPr lang="en-US" b="1" i="1" dirty="0" smtClean="0">
                    <a:solidFill>
                      <a:srgbClr val="FF0000"/>
                    </a:solidFill>
                    <a:latin typeface="Times New Roman" pitchFamily="18" charset="0"/>
                    <a:cs typeface="Times New Roman" pitchFamily="18" charset="0"/>
                  </a:rPr>
                  <a:t>I</a:t>
                </a:r>
                <a:endParaRPr lang="en-US" b="1" i="1" dirty="0">
                  <a:solidFill>
                    <a:srgbClr val="FF0000"/>
                  </a:solidFill>
                  <a:latin typeface="Times New Roman" pitchFamily="18" charset="0"/>
                  <a:cs typeface="Times New Roman" pitchFamily="18" charset="0"/>
                </a:endParaRPr>
              </a:p>
            </p:txBody>
          </p:sp>
          <p:sp>
            <p:nvSpPr>
              <p:cNvPr id="193" name="Freeform 192"/>
              <p:cNvSpPr/>
              <p:nvPr/>
            </p:nvSpPr>
            <p:spPr>
              <a:xfrm flipV="1">
                <a:off x="6889044" y="5223564"/>
                <a:ext cx="349956" cy="448379"/>
              </a:xfrm>
              <a:custGeom>
                <a:avLst/>
                <a:gdLst>
                  <a:gd name="connsiteX0" fmla="*/ 0 w 950614"/>
                  <a:gd name="connsiteY0" fmla="*/ 0 h 318063"/>
                  <a:gd name="connsiteX1" fmla="*/ 181069 w 950614"/>
                  <a:gd name="connsiteY1" fmla="*/ 226337 h 318063"/>
                  <a:gd name="connsiteX2" fmla="*/ 389299 w 950614"/>
                  <a:gd name="connsiteY2" fmla="*/ 307818 h 318063"/>
                  <a:gd name="connsiteX3" fmla="*/ 814812 w 950614"/>
                  <a:gd name="connsiteY3" fmla="*/ 316871 h 318063"/>
                  <a:gd name="connsiteX4" fmla="*/ 950614 w 950614"/>
                  <a:gd name="connsiteY4" fmla="*/ 307818 h 318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14" h="318063">
                    <a:moveTo>
                      <a:pt x="0" y="0"/>
                    </a:moveTo>
                    <a:cubicBezTo>
                      <a:pt x="58093" y="87517"/>
                      <a:pt x="116186" y="175034"/>
                      <a:pt x="181069" y="226337"/>
                    </a:cubicBezTo>
                    <a:cubicBezTo>
                      <a:pt x="245952" y="277640"/>
                      <a:pt x="283675" y="292729"/>
                      <a:pt x="389299" y="307818"/>
                    </a:cubicBezTo>
                    <a:cubicBezTo>
                      <a:pt x="494923" y="322907"/>
                      <a:pt x="721260" y="316871"/>
                      <a:pt x="814812" y="316871"/>
                    </a:cubicBezTo>
                    <a:cubicBezTo>
                      <a:pt x="908364" y="316871"/>
                      <a:pt x="929489" y="312344"/>
                      <a:pt x="950614" y="307818"/>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8" name="Straight Connector 197"/>
              <p:cNvCxnSpPr/>
              <p:nvPr/>
            </p:nvCxnSpPr>
            <p:spPr>
              <a:xfrm rot="10800000">
                <a:off x="7219950" y="5219699"/>
                <a:ext cx="10668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03" name="Freeform 202"/>
              <p:cNvSpPr/>
              <p:nvPr/>
            </p:nvSpPr>
            <p:spPr>
              <a:xfrm>
                <a:off x="8258175" y="5200651"/>
                <a:ext cx="807156" cy="438150"/>
              </a:xfrm>
              <a:custGeom>
                <a:avLst/>
                <a:gdLst>
                  <a:gd name="connsiteX0" fmla="*/ 0 w 950614"/>
                  <a:gd name="connsiteY0" fmla="*/ 0 h 318063"/>
                  <a:gd name="connsiteX1" fmla="*/ 181069 w 950614"/>
                  <a:gd name="connsiteY1" fmla="*/ 226337 h 318063"/>
                  <a:gd name="connsiteX2" fmla="*/ 389299 w 950614"/>
                  <a:gd name="connsiteY2" fmla="*/ 307818 h 318063"/>
                  <a:gd name="connsiteX3" fmla="*/ 814812 w 950614"/>
                  <a:gd name="connsiteY3" fmla="*/ 316871 h 318063"/>
                  <a:gd name="connsiteX4" fmla="*/ 950614 w 950614"/>
                  <a:gd name="connsiteY4" fmla="*/ 307818 h 318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614" h="318063">
                    <a:moveTo>
                      <a:pt x="0" y="0"/>
                    </a:moveTo>
                    <a:cubicBezTo>
                      <a:pt x="58093" y="87517"/>
                      <a:pt x="116186" y="175034"/>
                      <a:pt x="181069" y="226337"/>
                    </a:cubicBezTo>
                    <a:cubicBezTo>
                      <a:pt x="245952" y="277640"/>
                      <a:pt x="283675" y="292729"/>
                      <a:pt x="389299" y="307818"/>
                    </a:cubicBezTo>
                    <a:cubicBezTo>
                      <a:pt x="494923" y="322907"/>
                      <a:pt x="721260" y="316871"/>
                      <a:pt x="814812" y="316871"/>
                    </a:cubicBezTo>
                    <a:cubicBezTo>
                      <a:pt x="908364" y="316871"/>
                      <a:pt x="929489" y="312344"/>
                      <a:pt x="950614" y="307818"/>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 name="Rectangle 2"/>
          <p:cNvSpPr/>
          <p:nvPr/>
        </p:nvSpPr>
        <p:spPr>
          <a:xfrm>
            <a:off x="761869" y="2944180"/>
            <a:ext cx="247534"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90502" y="3810674"/>
            <a:ext cx="247534"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876" y="4506280"/>
            <a:ext cx="247534"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59757" y="5293971"/>
            <a:ext cx="247534"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13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19200"/>
            <a:ext cx="4648200" cy="3894438"/>
          </a:xfrm>
          <a:prstGeom prst="rect">
            <a:avLst/>
          </a:prstGeom>
        </p:spPr>
      </p:pic>
      <p:sp>
        <p:nvSpPr>
          <p:cNvPr id="2" name="Title 1"/>
          <p:cNvSpPr>
            <a:spLocks noGrp="1"/>
          </p:cNvSpPr>
          <p:nvPr>
            <p:ph type="title"/>
          </p:nvPr>
        </p:nvSpPr>
        <p:spPr/>
        <p:txBody>
          <a:bodyPr>
            <a:normAutofit/>
          </a:bodyPr>
          <a:lstStyle/>
          <a:p>
            <a:r>
              <a:rPr lang="en-US" dirty="0"/>
              <a:t>W</a:t>
            </a:r>
            <a:r>
              <a:rPr lang="en-US" dirty="0" smtClean="0"/>
              <a:t>idth uncertainty determination</a:t>
            </a:r>
            <a:endParaRPr lang="en-US" dirty="0"/>
          </a:p>
        </p:txBody>
      </p:sp>
      <p:grpSp>
        <p:nvGrpSpPr>
          <p:cNvPr id="13" name="Group 48"/>
          <p:cNvGrpSpPr/>
          <p:nvPr/>
        </p:nvGrpSpPr>
        <p:grpSpPr>
          <a:xfrm>
            <a:off x="812544" y="1676400"/>
            <a:ext cx="2743200" cy="952770"/>
            <a:chOff x="8382000" y="2052638"/>
            <a:chExt cx="2743200" cy="952770"/>
          </a:xfrm>
        </p:grpSpPr>
        <p:graphicFrame>
          <p:nvGraphicFramePr>
            <p:cNvPr id="6" name="Object 5"/>
            <p:cNvGraphicFramePr>
              <a:graphicFrameLocks noChangeAspect="1"/>
            </p:cNvGraphicFramePr>
            <p:nvPr>
              <p:extLst>
                <p:ext uri="{D42A27DB-BD31-4B8C-83A1-F6EECF244321}">
                  <p14:modId xmlns:p14="http://schemas.microsoft.com/office/powerpoint/2010/main" val="3165090252"/>
                </p:ext>
              </p:extLst>
            </p:nvPr>
          </p:nvGraphicFramePr>
          <p:xfrm>
            <a:off x="8784047" y="2691083"/>
            <a:ext cx="1673225" cy="314325"/>
          </p:xfrm>
          <a:graphic>
            <a:graphicData uri="http://schemas.openxmlformats.org/presentationml/2006/ole">
              <mc:AlternateContent xmlns:mc="http://schemas.openxmlformats.org/markup-compatibility/2006">
                <mc:Choice xmlns:v="urn:schemas-microsoft-com:vml" Requires="v">
                  <p:oleObj spid="_x0000_s458814" name="Equation" r:id="rId5" imgW="1282680" imgH="241200" progId="">
                    <p:embed/>
                  </p:oleObj>
                </mc:Choice>
                <mc:Fallback>
                  <p:oleObj name="Equation" r:id="rId5" imgW="1282680" imgH="241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4047" y="2691083"/>
                          <a:ext cx="1673225"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01976759"/>
                </p:ext>
              </p:extLst>
            </p:nvPr>
          </p:nvGraphicFramePr>
          <p:xfrm>
            <a:off x="8847137" y="2052638"/>
            <a:ext cx="1744663" cy="309562"/>
          </p:xfrm>
          <a:graphic>
            <a:graphicData uri="http://schemas.openxmlformats.org/presentationml/2006/ole">
              <mc:AlternateContent xmlns:mc="http://schemas.openxmlformats.org/markup-compatibility/2006">
                <mc:Choice xmlns:v="urn:schemas-microsoft-com:vml" Requires="v">
                  <p:oleObj spid="_x0000_s458815" name="Equation" r:id="rId7" imgW="1295280" imgH="228600" progId="">
                    <p:embed/>
                  </p:oleObj>
                </mc:Choice>
                <mc:Fallback>
                  <p:oleObj name="Equation" r:id="rId7" imgW="1295280" imgH="228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7137" y="2052638"/>
                          <a:ext cx="1744663" cy="309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90776945"/>
                </p:ext>
              </p:extLst>
            </p:nvPr>
          </p:nvGraphicFramePr>
          <p:xfrm>
            <a:off x="8839200" y="2349120"/>
            <a:ext cx="2286000" cy="341963"/>
          </p:xfrm>
          <a:graphic>
            <a:graphicData uri="http://schemas.openxmlformats.org/presentationml/2006/ole">
              <mc:AlternateContent xmlns:mc="http://schemas.openxmlformats.org/markup-compatibility/2006">
                <mc:Choice xmlns:v="urn:schemas-microsoft-com:vml" Requires="v">
                  <p:oleObj spid="_x0000_s458816" name="Equation" r:id="rId9" imgW="1549080" imgH="228600" progId="">
                    <p:embed/>
                  </p:oleObj>
                </mc:Choice>
                <mc:Fallback>
                  <p:oleObj name="Equation" r:id="rId9" imgW="1549080" imgH="2286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39200" y="2349120"/>
                          <a:ext cx="2286000" cy="34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a:off x="8382000" y="2848246"/>
              <a:ext cx="35641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82000" y="2544382"/>
              <a:ext cx="3564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47"/>
            <p:cNvGrpSpPr/>
            <p:nvPr/>
          </p:nvGrpSpPr>
          <p:grpSpPr>
            <a:xfrm>
              <a:off x="8407809" y="2209800"/>
              <a:ext cx="304800" cy="76204"/>
              <a:chOff x="9544460" y="1904845"/>
              <a:chExt cx="304800" cy="76204"/>
            </a:xfrm>
          </p:grpSpPr>
          <p:grpSp>
            <p:nvGrpSpPr>
              <p:cNvPr id="15" name="Group 12"/>
              <p:cNvGrpSpPr/>
              <p:nvPr/>
            </p:nvGrpSpPr>
            <p:grpSpPr>
              <a:xfrm>
                <a:off x="9544460" y="1904845"/>
                <a:ext cx="76200" cy="76200"/>
                <a:chOff x="6324600" y="3341684"/>
                <a:chExt cx="76200" cy="76200"/>
              </a:xfrm>
            </p:grpSpPr>
            <p:cxnSp>
              <p:nvCxnSpPr>
                <p:cNvPr id="20" name="Straight Connector 19"/>
                <p:cNvCxnSpPr/>
                <p:nvPr/>
              </p:nvCxnSpPr>
              <p:spPr>
                <a:xfrm>
                  <a:off x="6362701" y="3341684"/>
                  <a:ext cx="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24600" y="3379788"/>
                  <a:ext cx="76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13"/>
              <p:cNvGrpSpPr/>
              <p:nvPr/>
            </p:nvGrpSpPr>
            <p:grpSpPr>
              <a:xfrm>
                <a:off x="9658760" y="1904849"/>
                <a:ext cx="76200" cy="76200"/>
                <a:chOff x="6324600" y="3341684"/>
                <a:chExt cx="76200" cy="76200"/>
              </a:xfrm>
            </p:grpSpPr>
            <p:cxnSp>
              <p:nvCxnSpPr>
                <p:cNvPr id="18" name="Straight Connector 17"/>
                <p:cNvCxnSpPr/>
                <p:nvPr/>
              </p:nvCxnSpPr>
              <p:spPr>
                <a:xfrm>
                  <a:off x="6362701" y="3341684"/>
                  <a:ext cx="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24600" y="3379788"/>
                  <a:ext cx="76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14"/>
              <p:cNvGrpSpPr/>
              <p:nvPr/>
            </p:nvGrpSpPr>
            <p:grpSpPr>
              <a:xfrm>
                <a:off x="9773060" y="1904845"/>
                <a:ext cx="76200" cy="76200"/>
                <a:chOff x="6324600" y="3341684"/>
                <a:chExt cx="76200" cy="76200"/>
              </a:xfrm>
            </p:grpSpPr>
            <p:cxnSp>
              <p:nvCxnSpPr>
                <p:cNvPr id="16" name="Straight Connector 15"/>
                <p:cNvCxnSpPr/>
                <p:nvPr/>
              </p:nvCxnSpPr>
              <p:spPr>
                <a:xfrm>
                  <a:off x="6362701" y="3341684"/>
                  <a:ext cx="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24600" y="3379788"/>
                  <a:ext cx="76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7" name="Group 46"/>
          <p:cNvGrpSpPr/>
          <p:nvPr/>
        </p:nvGrpSpPr>
        <p:grpSpPr>
          <a:xfrm>
            <a:off x="707428" y="3461114"/>
            <a:ext cx="1633256" cy="1121644"/>
            <a:chOff x="914400" y="3879588"/>
            <a:chExt cx="1047566" cy="968696"/>
          </a:xfrm>
        </p:grpSpPr>
        <p:cxnSp>
          <p:nvCxnSpPr>
            <p:cNvPr id="41" name="Straight Connector 40"/>
            <p:cNvCxnSpPr/>
            <p:nvPr/>
          </p:nvCxnSpPr>
          <p:spPr>
            <a:xfrm flipH="1" flipV="1">
              <a:off x="1959746" y="3928927"/>
              <a:ext cx="2220" cy="919357"/>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14400" y="3879588"/>
              <a:ext cx="961746" cy="0"/>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1066800" y="5235714"/>
            <a:ext cx="3581400" cy="1015663"/>
          </a:xfrm>
          <a:prstGeom prst="rect">
            <a:avLst/>
          </a:prstGeom>
          <a:noFill/>
          <a:ln w="28575">
            <a:solidFill>
              <a:srgbClr val="FF0000"/>
            </a:solidFill>
          </a:ln>
        </p:spPr>
        <p:txBody>
          <a:bodyPr wrap="square" rtlCol="0">
            <a:spAutoFit/>
          </a:bodyPr>
          <a:lstStyle/>
          <a:p>
            <a:pPr algn="ctr"/>
            <a:r>
              <a:rPr lang="en-US" sz="2000" dirty="0" smtClean="0"/>
              <a:t>Measured 100 photons </a:t>
            </a:r>
          </a:p>
          <a:p>
            <a:pPr algn="ctr"/>
            <a:r>
              <a:rPr lang="en-US" sz="2000" dirty="0" smtClean="0"/>
              <a:t>with 3 photons uncertainty</a:t>
            </a:r>
          </a:p>
          <a:p>
            <a:pPr algn="ctr"/>
            <a:r>
              <a:rPr lang="en-US" sz="2000" dirty="0"/>
              <a:t>a</a:t>
            </a:r>
            <a:r>
              <a:rPr lang="en-US" sz="2000" dirty="0" smtClean="0"/>
              <a:t>nd 94 % quantum efficiency</a:t>
            </a:r>
            <a:endParaRPr lang="en-US" sz="2000" dirty="0"/>
          </a:p>
        </p:txBody>
      </p:sp>
      <p:sp>
        <p:nvSpPr>
          <p:cNvPr id="60" name="Footer Placeholder 3"/>
          <p:cNvSpPr>
            <a:spLocks noGrp="1"/>
          </p:cNvSpPr>
          <p:nvPr>
            <p:ph type="ftr" sz="quarter" idx="11"/>
          </p:nvPr>
        </p:nvSpPr>
        <p:spPr>
          <a:xfrm>
            <a:off x="2898648" y="6356350"/>
            <a:ext cx="3505200" cy="365760"/>
          </a:xfrm>
        </p:spPr>
        <p:txBody>
          <a:bodyPr/>
          <a:lstStyle/>
          <a:p>
            <a:r>
              <a:rPr lang="en-US" dirty="0" smtClean="0"/>
              <a:t>SPW2011	 Thomas Gerrits </a:t>
            </a:r>
          </a:p>
          <a:p>
            <a:endParaRPr lang="en-US" dirty="0"/>
          </a:p>
        </p:txBody>
      </p:sp>
      <p:grpSp>
        <p:nvGrpSpPr>
          <p:cNvPr id="33" name="Group 32"/>
          <p:cNvGrpSpPr/>
          <p:nvPr/>
        </p:nvGrpSpPr>
        <p:grpSpPr>
          <a:xfrm>
            <a:off x="5029200" y="990600"/>
            <a:ext cx="3362664" cy="5154204"/>
            <a:chOff x="5029200" y="990600"/>
            <a:chExt cx="3362664" cy="5154204"/>
          </a:xfrm>
        </p:grpSpPr>
        <p:pic>
          <p:nvPicPr>
            <p:cNvPr id="22" name="Picture 2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9200" y="990600"/>
              <a:ext cx="3345218" cy="2802750"/>
            </a:xfrm>
            <a:prstGeom prst="rect">
              <a:avLst/>
            </a:prstGeom>
          </p:spPr>
        </p:pic>
        <p:sp>
          <p:nvSpPr>
            <p:cNvPr id="35" name="Rectangle 34"/>
            <p:cNvSpPr/>
            <p:nvPr/>
          </p:nvSpPr>
          <p:spPr>
            <a:xfrm>
              <a:off x="5648664" y="3352800"/>
              <a:ext cx="2743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5400" y="3428106"/>
              <a:ext cx="3242511" cy="2716698"/>
            </a:xfrm>
            <a:prstGeom prst="rect">
              <a:avLst/>
            </a:prstGeom>
            <a:noFill/>
            <a:ln>
              <a:noFill/>
            </a:ln>
          </p:spPr>
        </p:pic>
        <p:grpSp>
          <p:nvGrpSpPr>
            <p:cNvPr id="36" name="Group 35"/>
            <p:cNvGrpSpPr/>
            <p:nvPr/>
          </p:nvGrpSpPr>
          <p:grpSpPr>
            <a:xfrm>
              <a:off x="6629400" y="3048000"/>
              <a:ext cx="466794" cy="769441"/>
              <a:chOff x="4343400" y="2971800"/>
              <a:chExt cx="466794" cy="769441"/>
            </a:xfrm>
          </p:grpSpPr>
          <p:sp>
            <p:nvSpPr>
              <p:cNvPr id="52" name="Oval 51"/>
              <p:cNvSpPr/>
              <p:nvPr/>
            </p:nvSpPr>
            <p:spPr>
              <a:xfrm>
                <a:off x="4386297" y="3136315"/>
                <a:ext cx="381000" cy="575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343400" y="2971800"/>
                <a:ext cx="466794" cy="769441"/>
              </a:xfrm>
              <a:prstGeom prst="rect">
                <a:avLst/>
              </a:prstGeom>
              <a:noFill/>
            </p:spPr>
            <p:txBody>
              <a:bodyPr wrap="none" rtlCol="0">
                <a:spAutoFit/>
              </a:bodyPr>
              <a:lstStyle/>
              <a:p>
                <a:r>
                  <a:rPr lang="en-US" sz="4400" dirty="0" smtClean="0"/>
                  <a:t>x</a:t>
                </a:r>
                <a:endParaRPr lang="en-US" sz="4400" dirty="0"/>
              </a:p>
            </p:txBody>
          </p:sp>
        </p:grpSp>
        <p:graphicFrame>
          <p:nvGraphicFramePr>
            <p:cNvPr id="37" name="Object 36"/>
            <p:cNvGraphicFramePr>
              <a:graphicFrameLocks noChangeAspect="1"/>
            </p:cNvGraphicFramePr>
            <p:nvPr/>
          </p:nvGraphicFramePr>
          <p:xfrm>
            <a:off x="6172200" y="1295400"/>
            <a:ext cx="1835150" cy="779310"/>
          </p:xfrm>
          <a:graphic>
            <a:graphicData uri="http://schemas.openxmlformats.org/presentationml/2006/ole">
              <mc:AlternateContent xmlns:mc="http://schemas.openxmlformats.org/markup-compatibility/2006">
                <mc:Choice xmlns:v="urn:schemas-microsoft-com:vml" Requires="v">
                  <p:oleObj spid="_x0000_s458817" name="Equation" r:id="rId13" imgW="927000" imgH="393480" progId="Equation.3">
                    <p:embed/>
                  </p:oleObj>
                </mc:Choice>
                <mc:Fallback>
                  <p:oleObj name="Equation" r:id="rId13" imgW="92700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1295400"/>
                          <a:ext cx="1835150" cy="779310"/>
                        </a:xfrm>
                        <a:prstGeom prst="rect">
                          <a:avLst/>
                        </a:prstGeom>
                        <a:solidFill>
                          <a:schemeClr val="bg1"/>
                        </a:solidFill>
                        <a:ln w="25400">
                          <a:solidFill>
                            <a:schemeClr val="tx1"/>
                          </a:solidFill>
                          <a:miter lim="800000"/>
                          <a:headEnd/>
                          <a:tailEnd/>
                        </a:ln>
                      </p:spPr>
                    </p:pic>
                  </p:oleObj>
                </mc:Fallback>
              </mc:AlternateContent>
            </a:graphicData>
          </a:graphic>
        </p:graphicFrame>
      </p:grpSp>
    </p:spTree>
    <p:extLst>
      <p:ext uri="{BB962C8B-B14F-4D97-AF65-F5344CB8AC3E}">
        <p14:creationId xmlns:p14="http://schemas.microsoft.com/office/powerpoint/2010/main" val="103526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50" r="24466"/>
          <a:stretch/>
        </p:blipFill>
        <p:spPr bwMode="auto">
          <a:xfrm>
            <a:off x="320634" y="178130"/>
            <a:ext cx="7875628" cy="666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394" name="Rectangle 2"/>
          <p:cNvSpPr>
            <a:spLocks noGrp="1" noChangeArrowheads="1"/>
          </p:cNvSpPr>
          <p:nvPr>
            <p:ph type="title" idx="4294967295"/>
          </p:nvPr>
        </p:nvSpPr>
        <p:spPr>
          <a:xfrm>
            <a:off x="-451262" y="-182749"/>
            <a:ext cx="3776353" cy="1024611"/>
          </a:xfrm>
        </p:spPr>
        <p:txBody>
          <a:bodyPr/>
          <a:lstStyle/>
          <a:p>
            <a:r>
              <a:rPr lang="en-US" dirty="0" smtClean="0"/>
              <a:t>Sources</a:t>
            </a:r>
            <a:endParaRPr lang="en-US" dirty="0"/>
          </a:p>
        </p:txBody>
      </p:sp>
      <p:pic>
        <p:nvPicPr>
          <p:cNvPr id="187447" name="Picture 55" descr="Schematic of the absolute response scheme"/>
          <p:cNvPicPr>
            <a:picLocks noChangeAspect="1" noChangeArrowheads="1"/>
          </p:cNvPicPr>
          <p:nvPr/>
        </p:nvPicPr>
        <p:blipFill>
          <a:blip r:embed="rId3" cstate="print">
            <a:extLst>
              <a:ext uri="{28A0092B-C50C-407E-A947-70E740481C1C}">
                <a14:useLocalDpi xmlns:a14="http://schemas.microsoft.com/office/drawing/2010/main" val="0"/>
              </a:ext>
            </a:extLst>
          </a:blip>
          <a:srcRect t="5479" r="46745" b="38356"/>
          <a:stretch>
            <a:fillRect/>
          </a:stretch>
        </p:blipFill>
        <p:spPr bwMode="auto">
          <a:xfrm>
            <a:off x="2096507" y="1882881"/>
            <a:ext cx="889222" cy="571218"/>
          </a:xfrm>
          <a:prstGeom prst="rect">
            <a:avLst/>
          </a:prstGeom>
          <a:noFill/>
          <a:extLst>
            <a:ext uri="{909E8E84-426E-40DD-AFC4-6F175D3DCCD1}">
              <a14:hiddenFill xmlns:a14="http://schemas.microsoft.com/office/drawing/2010/main">
                <a:solidFill>
                  <a:srgbClr val="FFFFFF"/>
                </a:solidFill>
              </a14:hiddenFill>
            </a:ext>
          </a:extLst>
        </p:spPr>
      </p:pic>
      <p:pic>
        <p:nvPicPr>
          <p:cNvPr id="187448" name="Picture 56" descr="911_HighlyNonlinearPC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09" t="34798" r="66696" b="2998"/>
          <a:stretch>
            <a:fillRect/>
          </a:stretch>
        </p:blipFill>
        <p:spPr bwMode="auto">
          <a:xfrm>
            <a:off x="1719947" y="3328265"/>
            <a:ext cx="12477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7449" name="Group 57"/>
          <p:cNvGrpSpPr>
            <a:grpSpLocks/>
          </p:cNvGrpSpPr>
          <p:nvPr/>
        </p:nvGrpSpPr>
        <p:grpSpPr bwMode="auto">
          <a:xfrm>
            <a:off x="1933945" y="1134976"/>
            <a:ext cx="1235172" cy="607671"/>
            <a:chOff x="528" y="600"/>
            <a:chExt cx="3664" cy="802"/>
          </a:xfrm>
        </p:grpSpPr>
        <p:sp>
          <p:nvSpPr>
            <p:cNvPr id="187450" name="Rectangle 58"/>
            <p:cNvSpPr>
              <a:spLocks noChangeArrowheads="1"/>
            </p:cNvSpPr>
            <p:nvPr/>
          </p:nvSpPr>
          <p:spPr bwMode="auto">
            <a:xfrm>
              <a:off x="528" y="624"/>
              <a:ext cx="1152" cy="48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1200" dirty="0">
                  <a:latin typeface="Times" pitchFamily="18" charset="0"/>
                </a:rPr>
                <a:t>Laser</a:t>
              </a:r>
            </a:p>
          </p:txBody>
        </p:sp>
        <p:sp>
          <p:nvSpPr>
            <p:cNvPr id="187451" name="Line 59"/>
            <p:cNvSpPr>
              <a:spLocks noChangeShapeType="1"/>
            </p:cNvSpPr>
            <p:nvPr/>
          </p:nvSpPr>
          <p:spPr bwMode="auto">
            <a:xfrm>
              <a:off x="1680" y="864"/>
              <a:ext cx="1104" cy="0"/>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87452" name="Rectangle 60"/>
            <p:cNvSpPr>
              <a:spLocks noChangeArrowheads="1"/>
            </p:cNvSpPr>
            <p:nvPr/>
          </p:nvSpPr>
          <p:spPr bwMode="auto">
            <a:xfrm>
              <a:off x="2784" y="600"/>
              <a:ext cx="48" cy="52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87453" name="Line 61"/>
            <p:cNvSpPr>
              <a:spLocks noChangeShapeType="1"/>
            </p:cNvSpPr>
            <p:nvPr/>
          </p:nvSpPr>
          <p:spPr bwMode="auto">
            <a:xfrm>
              <a:off x="2848" y="864"/>
              <a:ext cx="208"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87454" name="Line 62"/>
            <p:cNvSpPr>
              <a:spLocks noChangeShapeType="1"/>
            </p:cNvSpPr>
            <p:nvPr/>
          </p:nvSpPr>
          <p:spPr bwMode="auto">
            <a:xfrm>
              <a:off x="3104" y="864"/>
              <a:ext cx="208"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87455" name="Line 63"/>
            <p:cNvSpPr>
              <a:spLocks noChangeShapeType="1"/>
            </p:cNvSpPr>
            <p:nvPr/>
          </p:nvSpPr>
          <p:spPr bwMode="auto">
            <a:xfrm>
              <a:off x="3544" y="864"/>
              <a:ext cx="208"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87456" name="Line 64"/>
            <p:cNvSpPr>
              <a:spLocks noChangeShapeType="1"/>
            </p:cNvSpPr>
            <p:nvPr/>
          </p:nvSpPr>
          <p:spPr bwMode="auto">
            <a:xfrm>
              <a:off x="3984" y="856"/>
              <a:ext cx="208"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87457" name="Text Box 65"/>
            <p:cNvSpPr txBox="1">
              <a:spLocks noChangeArrowheads="1"/>
            </p:cNvSpPr>
            <p:nvPr/>
          </p:nvSpPr>
          <p:spPr bwMode="auto">
            <a:xfrm>
              <a:off x="1923" y="955"/>
              <a:ext cx="548" cy="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1600">
                <a:latin typeface="Times" pitchFamily="18" charset="0"/>
              </a:endParaRPr>
            </a:p>
          </p:txBody>
        </p:sp>
      </p:gr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2287" y="-24039"/>
            <a:ext cx="10096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06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550" y="2273300"/>
            <a:ext cx="6184900"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7619" name="Text Box 3"/>
          <p:cNvSpPr txBox="1">
            <a:spLocks noChangeArrowheads="1"/>
          </p:cNvSpPr>
          <p:nvPr/>
        </p:nvSpPr>
        <p:spPr bwMode="auto">
          <a:xfrm>
            <a:off x="773113" y="1343025"/>
            <a:ext cx="5373687"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latin typeface="Times" pitchFamily="18" charset="0"/>
              </a:rPr>
              <a:t>Optical Parametric Downconversion</a:t>
            </a:r>
          </a:p>
          <a:p>
            <a:pPr algn="ctr" eaLnBrk="0" hangingPunct="0"/>
            <a:r>
              <a:rPr lang="en-US" altLang="en-US" sz="2400">
                <a:solidFill>
                  <a:srgbClr val="0000FF"/>
                </a:solidFill>
                <a:latin typeface="Times" pitchFamily="18" charset="0"/>
              </a:rPr>
              <a:t>One in - two out</a:t>
            </a:r>
            <a:endParaRPr lang="en-US" altLang="en-US" sz="3200">
              <a:solidFill>
                <a:srgbClr val="0000FF"/>
              </a:solidFill>
              <a:latin typeface="Times" pitchFamily="18" charset="0"/>
            </a:endParaRPr>
          </a:p>
        </p:txBody>
      </p:sp>
      <p:sp>
        <p:nvSpPr>
          <p:cNvPr id="367620" name="Text Box 4"/>
          <p:cNvSpPr txBox="1">
            <a:spLocks noChangeArrowheads="1"/>
          </p:cNvSpPr>
          <p:nvPr/>
        </p:nvSpPr>
        <p:spPr bwMode="auto">
          <a:xfrm>
            <a:off x="212725" y="225425"/>
            <a:ext cx="7494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solidFill>
                  <a:srgbClr val="0000FF"/>
                </a:solidFill>
                <a:latin typeface="Times New Roman" pitchFamily="18" charset="0"/>
              </a:rPr>
              <a:t>Creating light two photons at a time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76200"/>
            <a:ext cx="8229600" cy="1143000"/>
          </a:xfrm>
        </p:spPr>
        <p:txBody>
          <a:bodyPr/>
          <a:lstStyle/>
          <a:p>
            <a:r>
              <a:rPr lang="en-US" sz="4000" b="1" i="1" dirty="0">
                <a:solidFill>
                  <a:srgbClr val="800000"/>
                </a:solidFill>
              </a:rPr>
              <a:t>Metrology Of </a:t>
            </a:r>
            <a:r>
              <a:rPr lang="en-US" sz="4000" b="1" dirty="0">
                <a:solidFill>
                  <a:srgbClr val="800000"/>
                </a:solidFill>
              </a:rPr>
              <a:t>and </a:t>
            </a:r>
            <a:r>
              <a:rPr lang="en-US" sz="4000" b="1" i="1" dirty="0">
                <a:solidFill>
                  <a:srgbClr val="800000"/>
                </a:solidFill>
              </a:rPr>
              <a:t>Metrology Using </a:t>
            </a:r>
            <a:br>
              <a:rPr lang="en-US" sz="4000" b="1" i="1" dirty="0">
                <a:solidFill>
                  <a:srgbClr val="800000"/>
                </a:solidFill>
              </a:rPr>
            </a:br>
            <a:r>
              <a:rPr lang="en-US" sz="4000" b="1" dirty="0">
                <a:solidFill>
                  <a:srgbClr val="800000"/>
                </a:solidFill>
              </a:rPr>
              <a:t>Single-Photon Detectors</a:t>
            </a:r>
          </a:p>
        </p:txBody>
      </p:sp>
      <p:sp>
        <p:nvSpPr>
          <p:cNvPr id="3" name="Content Placeholder 2"/>
          <p:cNvSpPr>
            <a:spLocks noGrp="1"/>
          </p:cNvSpPr>
          <p:nvPr>
            <p:ph idx="1"/>
          </p:nvPr>
        </p:nvSpPr>
        <p:spPr>
          <a:xfrm>
            <a:off x="485775" y="1962150"/>
            <a:ext cx="8229600" cy="4525963"/>
          </a:xfrm>
        </p:spPr>
        <p:txBody>
          <a:bodyPr/>
          <a:lstStyle/>
          <a:p>
            <a:r>
              <a:rPr lang="en-US" sz="1600" dirty="0"/>
              <a:t>Given the tiny energies involved, the generation and detection of one photon at a time is an extraordinary feat. Even with this difficulty, the development of single-photon technology is rapidly advancing. Because this technology involves dealing directly with individual quantum states, it opens up many areas that push the conventional limits, and thus is a strong motivation for this development.  One big driver has been the field of quantum information which offers the potential of nothing less than revolutionizing our abilities to calculate here-to-fore intractable </a:t>
            </a:r>
            <a:r>
              <a:rPr lang="en-US" sz="1600" dirty="0" err="1"/>
              <a:t>calculational</a:t>
            </a:r>
            <a:r>
              <a:rPr lang="en-US" sz="1600" dirty="0"/>
              <a:t> problems, to test fundamental principles of the nature, to provide communication where absolute security is based on fundamental physical principles, and to make measurements beyond what are fundamental limits in the classical world. With all this potential, it is no wonder there is such interest in improving single-photon devices. </a:t>
            </a:r>
          </a:p>
          <a:p>
            <a:endParaRPr lang="en-US" sz="1600" dirty="0"/>
          </a:p>
          <a:p>
            <a:r>
              <a:rPr lang="en-US" sz="1600" dirty="0"/>
              <a:t>I will review single photon detector and source technology and some applications. One area of particular interest to us at NIST is their use in metrology. I will present techniques that use this technology for measurements that are not possible any other way and to, in turn, use the techniques made possible by these devices, to characterize the devices themselves. I will also discuss their use in a fundamental test of nature. </a:t>
            </a:r>
          </a:p>
          <a:p>
            <a:pPr marL="0" indent="0">
              <a:buNone/>
            </a:pPr>
            <a:endParaRPr lang="en-US" sz="1600" dirty="0"/>
          </a:p>
        </p:txBody>
      </p:sp>
      <p:sp>
        <p:nvSpPr>
          <p:cNvPr id="4" name="TextBox 3"/>
          <p:cNvSpPr txBox="1"/>
          <p:nvPr/>
        </p:nvSpPr>
        <p:spPr>
          <a:xfrm>
            <a:off x="3952874" y="1476375"/>
            <a:ext cx="992579" cy="369332"/>
          </a:xfrm>
          <a:prstGeom prst="rect">
            <a:avLst/>
          </a:prstGeom>
          <a:noFill/>
        </p:spPr>
        <p:txBody>
          <a:bodyPr wrap="none" rtlCol="0">
            <a:spAutoFit/>
          </a:bodyPr>
          <a:lstStyle/>
          <a:p>
            <a:r>
              <a:rPr lang="en-US" b="1" dirty="0" smtClean="0">
                <a:latin typeface="+mj-lt"/>
              </a:rPr>
              <a:t>abstract</a:t>
            </a:r>
            <a:endParaRPr lang="en-US" b="1" dirty="0">
              <a:latin typeface="+mj-lt"/>
            </a:endParaRPr>
          </a:p>
        </p:txBody>
      </p:sp>
    </p:spTree>
    <p:extLst>
      <p:ext uri="{BB962C8B-B14F-4D97-AF65-F5344CB8AC3E}">
        <p14:creationId xmlns:p14="http://schemas.microsoft.com/office/powerpoint/2010/main" val="300948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2051050"/>
            <a:ext cx="80899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43" name="Text Box 3"/>
          <p:cNvSpPr txBox="1">
            <a:spLocks noChangeArrowheads="1"/>
          </p:cNvSpPr>
          <p:nvPr/>
        </p:nvSpPr>
        <p:spPr bwMode="auto">
          <a:xfrm>
            <a:off x="762000" y="304800"/>
            <a:ext cx="7607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4000">
                <a:latin typeface="Times" pitchFamily="18" charset="0"/>
              </a:rPr>
              <a:t>Optical Parametric Downconversion</a:t>
            </a:r>
          </a:p>
        </p:txBody>
      </p:sp>
      <p:sp>
        <p:nvSpPr>
          <p:cNvPr id="368644" name="Rectangle 4"/>
          <p:cNvSpPr>
            <a:spLocks noChangeArrowheads="1"/>
          </p:cNvSpPr>
          <p:nvPr/>
        </p:nvSpPr>
        <p:spPr bwMode="auto">
          <a:xfrm>
            <a:off x="285750" y="1971675"/>
            <a:ext cx="314325" cy="30765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0" y="0"/>
            <a:ext cx="9144000" cy="6324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57379" name="Picture 3"/>
          <p:cNvPicPr>
            <a:picLocks noChangeAspect="1" noChangeArrowheads="1"/>
          </p:cNvPicPr>
          <p:nvPr/>
        </p:nvPicPr>
        <p:blipFill>
          <a:blip r:embed="rId2">
            <a:extLst>
              <a:ext uri="{28A0092B-C50C-407E-A947-70E740481C1C}">
                <a14:useLocalDpi xmlns:a14="http://schemas.microsoft.com/office/drawing/2010/main" val="0"/>
              </a:ext>
            </a:extLst>
          </a:blip>
          <a:srcRect l="3224" r="3870"/>
          <a:stretch>
            <a:fillRect/>
          </a:stretch>
        </p:blipFill>
        <p:spPr bwMode="auto">
          <a:xfrm>
            <a:off x="1828800" y="0"/>
            <a:ext cx="6022975"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p:cNvPicPr>
            <a:picLocks noChangeAspect="1" noChangeArrowheads="1"/>
          </p:cNvPicPr>
          <p:nvPr/>
        </p:nvPicPr>
        <p:blipFill>
          <a:blip r:embed="rId3">
            <a:extLst>
              <a:ext uri="{28A0092B-C50C-407E-A947-70E740481C1C}">
                <a14:useLocalDpi xmlns:a14="http://schemas.microsoft.com/office/drawing/2010/main" val="0"/>
              </a:ext>
            </a:extLst>
          </a:blip>
          <a:srcRect t="4556"/>
          <a:stretch>
            <a:fillRect/>
          </a:stretch>
        </p:blipFill>
        <p:spPr bwMode="auto">
          <a:xfrm>
            <a:off x="1143000" y="1828800"/>
            <a:ext cx="6934200" cy="47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5331" name="Picture 3"/>
          <p:cNvPicPr>
            <a:picLocks noChangeAspect="1" noChangeArrowheads="1"/>
          </p:cNvPicPr>
          <p:nvPr/>
        </p:nvPicPr>
        <p:blipFill>
          <a:blip r:embed="rId4">
            <a:extLst>
              <a:ext uri="{28A0092B-C50C-407E-A947-70E740481C1C}">
                <a14:useLocalDpi xmlns:a14="http://schemas.microsoft.com/office/drawing/2010/main" val="0"/>
              </a:ext>
            </a:extLst>
          </a:blip>
          <a:srcRect b="26917"/>
          <a:stretch>
            <a:fillRect/>
          </a:stretch>
        </p:blipFill>
        <p:spPr bwMode="auto">
          <a:xfrm>
            <a:off x="5486400" y="5181600"/>
            <a:ext cx="281940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5332" name="Rectangle 4"/>
          <p:cNvSpPr>
            <a:spLocks noChangeArrowheads="1"/>
          </p:cNvSpPr>
          <p:nvPr/>
        </p:nvSpPr>
        <p:spPr bwMode="auto">
          <a:xfrm>
            <a:off x="5562600" y="6629400"/>
            <a:ext cx="1625600" cy="1873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5333" name="Rectangle 5"/>
          <p:cNvSpPr>
            <a:spLocks noChangeArrowheads="1"/>
          </p:cNvSpPr>
          <p:nvPr/>
        </p:nvSpPr>
        <p:spPr bwMode="auto">
          <a:xfrm>
            <a:off x="304800" y="152400"/>
            <a:ext cx="6705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800">
                <a:latin typeface="Times New Roman" pitchFamily="18" charset="0"/>
                <a:cs typeface="Times New Roman" pitchFamily="18" charset="0"/>
              </a:rPr>
              <a:t>Two-photon light</a:t>
            </a:r>
          </a:p>
          <a:p>
            <a:pPr marL="342900" indent="-342900">
              <a:spcBef>
                <a:spcPct val="20000"/>
              </a:spcBef>
              <a:buFontTx/>
              <a:buChar char="•"/>
            </a:pPr>
            <a:r>
              <a:rPr lang="en-US" sz="2800">
                <a:latin typeface="Times New Roman" pitchFamily="18" charset="0"/>
                <a:cs typeface="Arial" charset="0"/>
              </a:rPr>
              <a:t> </a:t>
            </a:r>
            <a:r>
              <a:rPr lang="en-US" sz="2800">
                <a:latin typeface="Symbol" pitchFamily="18" charset="2"/>
              </a:rPr>
              <a:t>c</a:t>
            </a:r>
            <a:r>
              <a:rPr lang="en-US" sz="2800" baseline="30000">
                <a:latin typeface="Times New Roman" pitchFamily="18" charset="0"/>
              </a:rPr>
              <a:t>(2)</a:t>
            </a:r>
            <a:r>
              <a:rPr lang="en-US" sz="2800">
                <a:latin typeface="Times New Roman" pitchFamily="18" charset="0"/>
              </a:rPr>
              <a:t> </a:t>
            </a:r>
            <a:r>
              <a:rPr lang="en-US" sz="2800">
                <a:latin typeface="Times New Roman" pitchFamily="18" charset="0"/>
                <a:cs typeface="Times New Roman" pitchFamily="18" charset="0"/>
              </a:rPr>
              <a:t>parametric down-conversion</a:t>
            </a:r>
          </a:p>
          <a:p>
            <a:pPr marL="742950" lvl="1" indent="-285750">
              <a:spcBef>
                <a:spcPct val="20000"/>
              </a:spcBef>
            </a:pPr>
            <a:r>
              <a:rPr lang="en-US" sz="2400">
                <a:solidFill>
                  <a:srgbClr val="FF0000"/>
                </a:solidFill>
                <a:latin typeface="Times New Roman" pitchFamily="18" charset="0"/>
                <a:cs typeface="Times New Roman" pitchFamily="18" charset="0"/>
              </a:rPr>
              <a:t>One</a:t>
            </a:r>
            <a:r>
              <a:rPr lang="en-US" sz="2400">
                <a:latin typeface="Times New Roman" pitchFamily="18" charset="0"/>
                <a:cs typeface="Times New Roman" pitchFamily="18" charset="0"/>
              </a:rPr>
              <a:t> photon in – </a:t>
            </a:r>
            <a:r>
              <a:rPr lang="en-US" sz="2400">
                <a:solidFill>
                  <a:srgbClr val="FF0000"/>
                </a:solidFill>
                <a:latin typeface="Times New Roman" pitchFamily="18" charset="0"/>
                <a:cs typeface="Times New Roman" pitchFamily="18" charset="0"/>
              </a:rPr>
              <a:t>two</a:t>
            </a:r>
            <a:r>
              <a:rPr lang="en-US" sz="2400">
                <a:latin typeface="Times New Roman" pitchFamily="18" charset="0"/>
                <a:cs typeface="Times New Roman" pitchFamily="18" charset="0"/>
              </a:rPr>
              <a:t> photons out</a:t>
            </a:r>
          </a:p>
        </p:txBody>
      </p:sp>
      <p:sp>
        <p:nvSpPr>
          <p:cNvPr id="2" name="TextBox 1"/>
          <p:cNvSpPr txBox="1"/>
          <p:nvPr/>
        </p:nvSpPr>
        <p:spPr>
          <a:xfrm>
            <a:off x="2743201" y="1542536"/>
            <a:ext cx="1398140" cy="338554"/>
          </a:xfrm>
          <a:prstGeom prst="rect">
            <a:avLst/>
          </a:prstGeom>
          <a:noFill/>
        </p:spPr>
        <p:txBody>
          <a:bodyPr wrap="none" rtlCol="0">
            <a:spAutoFit/>
          </a:bodyPr>
          <a:lstStyle/>
          <a:p>
            <a:r>
              <a:rPr lang="en-US" sz="1600" dirty="0" err="1" smtClean="0">
                <a:latin typeface="Symbol" pitchFamily="18" charset="2"/>
              </a:rPr>
              <a:t>l</a:t>
            </a:r>
            <a:r>
              <a:rPr lang="en-US" sz="1600" baseline="-25000" dirty="0" err="1" smtClean="0">
                <a:latin typeface="+mj-lt"/>
              </a:rPr>
              <a:t>pump</a:t>
            </a:r>
            <a:r>
              <a:rPr lang="en-US" sz="1600" dirty="0" smtClean="0">
                <a:latin typeface="+mj-lt"/>
              </a:rPr>
              <a:t>= 351 nm</a:t>
            </a:r>
            <a:endParaRPr lang="en-US" sz="1600" dirty="0">
              <a:latin typeface="+mj-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935663"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0451" name="Text Box 3"/>
          <p:cNvSpPr txBox="1">
            <a:spLocks noChangeArrowheads="1"/>
          </p:cNvSpPr>
          <p:nvPr/>
        </p:nvSpPr>
        <p:spPr bwMode="auto">
          <a:xfrm>
            <a:off x="152400" y="76200"/>
            <a:ext cx="137636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latin typeface="Times" pitchFamily="18" charset="0"/>
              </a:rPr>
              <a:t>Different</a:t>
            </a:r>
          </a:p>
          <a:p>
            <a:pPr eaLnBrk="0" hangingPunct="0"/>
            <a:r>
              <a:rPr lang="en-US" altLang="en-US" sz="2400">
                <a:latin typeface="Times" pitchFamily="18" charset="0"/>
              </a:rPr>
              <a:t>Crystal </a:t>
            </a:r>
          </a:p>
          <a:p>
            <a:pPr eaLnBrk="0" hangingPunct="0"/>
            <a:r>
              <a:rPr lang="en-US" altLang="en-US" sz="2400">
                <a:latin typeface="Times" pitchFamily="18" charset="0"/>
              </a:rPr>
              <a:t>Tilts</a:t>
            </a:r>
          </a:p>
          <a:p>
            <a:pPr eaLnBrk="0" hangingPunct="0"/>
            <a:r>
              <a:rPr lang="en-US" altLang="en-US" sz="2400">
                <a:latin typeface="Times" pitchFamily="18" charset="0"/>
              </a:rPr>
              <a:t>Produce </a:t>
            </a:r>
          </a:p>
          <a:p>
            <a:pPr eaLnBrk="0" hangingPunct="0"/>
            <a:r>
              <a:rPr lang="en-US" altLang="en-US" sz="2400">
                <a:latin typeface="Times" pitchFamily="18" charset="0"/>
              </a:rPr>
              <a:t>Different </a:t>
            </a:r>
          </a:p>
          <a:p>
            <a:pPr eaLnBrk="0" hangingPunct="0"/>
            <a:r>
              <a:rPr lang="en-US" altLang="en-US" sz="2400">
                <a:latin typeface="Times" pitchFamily="18" charset="0"/>
              </a:rPr>
              <a:t>Output</a:t>
            </a:r>
          </a:p>
          <a:p>
            <a:pPr eaLnBrk="0" hangingPunct="0"/>
            <a:r>
              <a:rPr lang="en-US" altLang="en-US" sz="2400">
                <a:latin typeface="Times" pitchFamily="18" charset="0"/>
              </a:rPr>
              <a:t>Patterns </a:t>
            </a:r>
          </a:p>
        </p:txBody>
      </p:sp>
      <p:sp>
        <p:nvSpPr>
          <p:cNvPr id="432561" name="Rectangle 1457"/>
          <p:cNvSpPr>
            <a:spLocks noChangeArrowheads="1"/>
          </p:cNvSpPr>
          <p:nvPr/>
        </p:nvSpPr>
        <p:spPr bwMode="auto">
          <a:xfrm>
            <a:off x="923925" y="2895600"/>
            <a:ext cx="7239000" cy="3781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2563" name="Picture 1459" descr="KDP PHASEMATCH GRF"/>
          <p:cNvPicPr>
            <a:picLocks noChangeAspect="1" noChangeArrowheads="1"/>
          </p:cNvPicPr>
          <p:nvPr/>
        </p:nvPicPr>
        <p:blipFill>
          <a:blip r:embed="rId3" cstate="print">
            <a:extLst>
              <a:ext uri="{28A0092B-C50C-407E-A947-70E740481C1C}">
                <a14:useLocalDpi xmlns:a14="http://schemas.microsoft.com/office/drawing/2010/main" val="0"/>
              </a:ext>
            </a:extLst>
          </a:blip>
          <a:srcRect t="8682"/>
          <a:stretch>
            <a:fillRect/>
          </a:stretch>
        </p:blipFill>
        <p:spPr bwMode="auto">
          <a:xfrm>
            <a:off x="1071563" y="2936875"/>
            <a:ext cx="6815137" cy="3606800"/>
          </a:xfrm>
          <a:prstGeom prst="rect">
            <a:avLst/>
          </a:prstGeom>
          <a:noFill/>
          <a:extLst>
            <a:ext uri="{909E8E84-426E-40DD-AFC4-6F175D3DCCD1}">
              <a14:hiddenFill xmlns:a14="http://schemas.microsoft.com/office/drawing/2010/main">
                <a:solidFill>
                  <a:srgbClr val="FFFFFF"/>
                </a:solidFill>
              </a14:hiddenFill>
            </a:ext>
          </a:extLst>
        </p:spPr>
      </p:pic>
      <p:sp>
        <p:nvSpPr>
          <p:cNvPr id="432564" name="Line 1460"/>
          <p:cNvSpPr>
            <a:spLocks noChangeShapeType="1"/>
          </p:cNvSpPr>
          <p:nvPr/>
        </p:nvSpPr>
        <p:spPr bwMode="auto">
          <a:xfrm>
            <a:off x="3762375" y="2171700"/>
            <a:ext cx="38100" cy="21240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565" name="Line 1461"/>
          <p:cNvSpPr>
            <a:spLocks noChangeShapeType="1"/>
          </p:cNvSpPr>
          <p:nvPr/>
        </p:nvSpPr>
        <p:spPr bwMode="auto">
          <a:xfrm flipH="1">
            <a:off x="4419600" y="1543050"/>
            <a:ext cx="1533525" cy="20669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ChangeArrowheads="1"/>
          </p:cNvSpPr>
          <p:nvPr/>
        </p:nvSpPr>
        <p:spPr bwMode="auto">
          <a:xfrm>
            <a:off x="0" y="0"/>
            <a:ext cx="9144000" cy="6324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1475" name="PDC Movie Goodfast(640x480).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00" fill="hold"/>
                                        <p:tgtEl>
                                          <p:spTgt spid="3614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61475"/>
                </p:tgtEl>
              </p:cMediaNode>
            </p:video>
            <p:seq concurrent="1" nextAc="seek">
              <p:cTn id="8" restart="whenNotActive" fill="hold" evtFilter="cancelBubble" nodeType="interactiveSeq">
                <p:stCondLst>
                  <p:cond evt="onClick" delay="0">
                    <p:tgtEl>
                      <p:spTgt spid="36147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61475"/>
                                        </p:tgtEl>
                                      </p:cBhvr>
                                    </p:cmd>
                                  </p:childTnLst>
                                </p:cTn>
                              </p:par>
                            </p:childTnLst>
                          </p:cTn>
                        </p:par>
                      </p:childTnLst>
                    </p:cTn>
                  </p:par>
                </p:childTnLst>
              </p:cTn>
              <p:nextCondLst>
                <p:cond evt="onClick" delay="0">
                  <p:tgtEl>
                    <p:spTgt spid="36147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2499" name="Picture 3">
            <a:hlinkClick r:id="" action="ppaction://media"/>
          </p:cNvPr>
          <p:cNvPicPr>
            <a:picLocks noGrp="1" noRot="1" noChangeAspect="1" noChangeArrowheads="1"/>
          </p:cNvPicPr>
          <p:nvPr>
            <p:ph sz="half" idx="1"/>
            <a:videoFile r:link="rId1"/>
          </p:nvPr>
        </p:nvPicPr>
        <p:blipFill>
          <a:blip r:embed="rId4">
            <a:extLst>
              <a:ext uri="{28A0092B-C50C-407E-A947-70E740481C1C}">
                <a14:useLocalDpi xmlns:a14="http://schemas.microsoft.com/office/drawing/2010/main" val="0"/>
              </a:ext>
            </a:extLst>
          </a:blip>
          <a:srcRect/>
          <a:stretch>
            <a:fillRect/>
          </a:stretch>
        </p:blipFill>
        <p:spPr>
          <a:xfrm>
            <a:off x="2474913" y="3863975"/>
            <a:ext cx="0" cy="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62500" name="Group 4"/>
          <p:cNvGrpSpPr>
            <a:grpSpLocks/>
          </p:cNvGrpSpPr>
          <p:nvPr/>
        </p:nvGrpSpPr>
        <p:grpSpPr bwMode="auto">
          <a:xfrm>
            <a:off x="6534150" y="4984750"/>
            <a:ext cx="1651000" cy="1035050"/>
            <a:chOff x="4116" y="701"/>
            <a:chExt cx="1040" cy="652"/>
          </a:xfrm>
        </p:grpSpPr>
        <p:sp>
          <p:nvSpPr>
            <p:cNvPr id="362501" name="Line 5"/>
            <p:cNvSpPr>
              <a:spLocks noChangeShapeType="1"/>
            </p:cNvSpPr>
            <p:nvPr/>
          </p:nvSpPr>
          <p:spPr bwMode="auto">
            <a:xfrm>
              <a:off x="4352" y="1115"/>
              <a:ext cx="804"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502" name="Line 6"/>
            <p:cNvSpPr>
              <a:spLocks noChangeShapeType="1"/>
            </p:cNvSpPr>
            <p:nvPr/>
          </p:nvSpPr>
          <p:spPr bwMode="auto">
            <a:xfrm flipV="1">
              <a:off x="4340" y="701"/>
              <a:ext cx="0" cy="40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503" name="Rectangle 7"/>
            <p:cNvSpPr>
              <a:spLocks noChangeArrowheads="1"/>
            </p:cNvSpPr>
            <p:nvPr/>
          </p:nvSpPr>
          <p:spPr bwMode="auto">
            <a:xfrm>
              <a:off x="4518" y="1082"/>
              <a:ext cx="51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400">
                  <a:solidFill>
                    <a:schemeClr val="bg1"/>
                  </a:solidFill>
                  <a:latin typeface="Symbol" pitchFamily="18" charset="2"/>
                </a:rPr>
                <a:t>l</a:t>
              </a:r>
            </a:p>
          </p:txBody>
        </p:sp>
        <p:grpSp>
          <p:nvGrpSpPr>
            <p:cNvPr id="362504" name="Group 8"/>
            <p:cNvGrpSpPr>
              <a:grpSpLocks/>
            </p:cNvGrpSpPr>
            <p:nvPr/>
          </p:nvGrpSpPr>
          <p:grpSpPr bwMode="auto">
            <a:xfrm>
              <a:off x="4116" y="895"/>
              <a:ext cx="176" cy="113"/>
              <a:chOff x="4980" y="-423"/>
              <a:chExt cx="423" cy="315"/>
            </a:xfrm>
          </p:grpSpPr>
          <p:sp>
            <p:nvSpPr>
              <p:cNvPr id="362505" name="Arc 9"/>
              <p:cNvSpPr>
                <a:spLocks/>
              </p:cNvSpPr>
              <p:nvPr/>
            </p:nvSpPr>
            <p:spPr bwMode="auto">
              <a:xfrm rot="804009">
                <a:off x="5056" y="-373"/>
                <a:ext cx="265" cy="26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2506" name="Line 10"/>
              <p:cNvSpPr>
                <a:spLocks noChangeShapeType="1"/>
              </p:cNvSpPr>
              <p:nvPr/>
            </p:nvSpPr>
            <p:spPr bwMode="auto">
              <a:xfrm flipH="1">
                <a:off x="4983" y="-210"/>
                <a:ext cx="420" cy="7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507" name="Line 11"/>
              <p:cNvSpPr>
                <a:spLocks noChangeShapeType="1"/>
              </p:cNvSpPr>
              <p:nvPr/>
            </p:nvSpPr>
            <p:spPr bwMode="auto">
              <a:xfrm flipH="1">
                <a:off x="4980" y="-423"/>
                <a:ext cx="319" cy="28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62508" name="Group 12"/>
          <p:cNvGrpSpPr>
            <a:grpSpLocks/>
          </p:cNvGrpSpPr>
          <p:nvPr/>
        </p:nvGrpSpPr>
        <p:grpSpPr bwMode="auto">
          <a:xfrm>
            <a:off x="3028950" y="5037138"/>
            <a:ext cx="1651000" cy="1035050"/>
            <a:chOff x="4116" y="701"/>
            <a:chExt cx="1040" cy="652"/>
          </a:xfrm>
        </p:grpSpPr>
        <p:sp>
          <p:nvSpPr>
            <p:cNvPr id="362509" name="Line 13"/>
            <p:cNvSpPr>
              <a:spLocks noChangeShapeType="1"/>
            </p:cNvSpPr>
            <p:nvPr/>
          </p:nvSpPr>
          <p:spPr bwMode="auto">
            <a:xfrm>
              <a:off x="4352" y="1115"/>
              <a:ext cx="804"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510" name="Line 14"/>
            <p:cNvSpPr>
              <a:spLocks noChangeShapeType="1"/>
            </p:cNvSpPr>
            <p:nvPr/>
          </p:nvSpPr>
          <p:spPr bwMode="auto">
            <a:xfrm flipV="1">
              <a:off x="4340" y="701"/>
              <a:ext cx="0" cy="402"/>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511" name="Rectangle 15"/>
            <p:cNvSpPr>
              <a:spLocks noChangeArrowheads="1"/>
            </p:cNvSpPr>
            <p:nvPr/>
          </p:nvSpPr>
          <p:spPr bwMode="auto">
            <a:xfrm>
              <a:off x="4518" y="1082"/>
              <a:ext cx="51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2400">
                  <a:solidFill>
                    <a:schemeClr val="bg1"/>
                  </a:solidFill>
                  <a:latin typeface="Symbol" pitchFamily="18" charset="2"/>
                </a:rPr>
                <a:t>l</a:t>
              </a:r>
            </a:p>
          </p:txBody>
        </p:sp>
        <p:grpSp>
          <p:nvGrpSpPr>
            <p:cNvPr id="362512" name="Group 16"/>
            <p:cNvGrpSpPr>
              <a:grpSpLocks/>
            </p:cNvGrpSpPr>
            <p:nvPr/>
          </p:nvGrpSpPr>
          <p:grpSpPr bwMode="auto">
            <a:xfrm>
              <a:off x="4116" y="895"/>
              <a:ext cx="176" cy="113"/>
              <a:chOff x="4980" y="-423"/>
              <a:chExt cx="423" cy="315"/>
            </a:xfrm>
          </p:grpSpPr>
          <p:sp>
            <p:nvSpPr>
              <p:cNvPr id="362513" name="Arc 17"/>
              <p:cNvSpPr>
                <a:spLocks/>
              </p:cNvSpPr>
              <p:nvPr/>
            </p:nvSpPr>
            <p:spPr bwMode="auto">
              <a:xfrm rot="804009">
                <a:off x="5056" y="-373"/>
                <a:ext cx="265" cy="26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2514" name="Line 18"/>
              <p:cNvSpPr>
                <a:spLocks noChangeShapeType="1"/>
              </p:cNvSpPr>
              <p:nvPr/>
            </p:nvSpPr>
            <p:spPr bwMode="auto">
              <a:xfrm flipH="1">
                <a:off x="4983" y="-210"/>
                <a:ext cx="420" cy="7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515" name="Line 19"/>
              <p:cNvSpPr>
                <a:spLocks noChangeShapeType="1"/>
              </p:cNvSpPr>
              <p:nvPr/>
            </p:nvSpPr>
            <p:spPr bwMode="auto">
              <a:xfrm flipH="1">
                <a:off x="4980" y="-423"/>
                <a:ext cx="319" cy="28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62516" name="Rectangle 20"/>
          <p:cNvSpPr>
            <a:spLocks noChangeArrowheads="1"/>
          </p:cNvSpPr>
          <p:nvPr/>
        </p:nvSpPr>
        <p:spPr bwMode="auto">
          <a:xfrm>
            <a:off x="6543675" y="5715000"/>
            <a:ext cx="22717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3200">
                <a:solidFill>
                  <a:schemeClr val="bg1"/>
                </a:solidFill>
                <a:latin typeface="Times New Roman" pitchFamily="18" charset="0"/>
              </a:rPr>
              <a:t>Calc.</a:t>
            </a:r>
          </a:p>
        </p:txBody>
      </p:sp>
      <p:sp>
        <p:nvSpPr>
          <p:cNvPr id="362517" name="Rectangle 21"/>
          <p:cNvSpPr>
            <a:spLocks noChangeArrowheads="1"/>
          </p:cNvSpPr>
          <p:nvPr/>
        </p:nvSpPr>
        <p:spPr bwMode="auto">
          <a:xfrm>
            <a:off x="1384300" y="466725"/>
            <a:ext cx="66325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4400">
                <a:solidFill>
                  <a:schemeClr val="bg1"/>
                </a:solidFill>
                <a:latin typeface="Times New Roman" pitchFamily="18" charset="0"/>
              </a:rPr>
              <a:t>PDC displaying its own phase matching curve</a:t>
            </a:r>
          </a:p>
        </p:txBody>
      </p:sp>
      <p:pic>
        <p:nvPicPr>
          <p:cNvPr id="362518" name="Picture 22">
            <a:hlinkClick r:id="" action="ppaction://media"/>
          </p:cNvPr>
          <p:cNvPicPr>
            <a:picLocks noRot="1" noChangeAspect="1" noChangeArrowheads="1"/>
          </p:cNvPicPr>
          <p:nvPr>
            <a:quickTimeFile r:link="rId1"/>
          </p:nvPr>
        </p:nvPicPr>
        <p:blipFill>
          <a:blip r:embed="rId5">
            <a:extLst>
              <a:ext uri="{28A0092B-C50C-407E-A947-70E740481C1C}">
                <a14:useLocalDpi xmlns:a14="http://schemas.microsoft.com/office/drawing/2010/main" val="0"/>
              </a:ext>
            </a:extLst>
          </a:blip>
          <a:srcRect/>
          <a:stretch>
            <a:fillRect/>
          </a:stretch>
        </p:blipFill>
        <p:spPr bwMode="auto">
          <a:xfrm>
            <a:off x="0" y="2014538"/>
            <a:ext cx="91440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362519" name="Photo, spect, nike Moviecrp.avi">
            <a:hlinkClick r:id="" action="ppaction://media"/>
          </p:cNvPr>
          <p:cNvPicPr>
            <a:picLocks noGrp="1" noRot="1" noChangeAspect="1" noChangeArrowheads="1"/>
          </p:cNvPicPr>
          <p:nvPr>
            <p:ph sz="half" idx="2"/>
            <a:videoFile r:link="rId2"/>
          </p:nvPr>
        </p:nvPicPr>
        <p:blipFill>
          <a:blip r:embed="rId4">
            <a:extLst>
              <a:ext uri="{28A0092B-C50C-407E-A947-70E740481C1C}">
                <a14:useLocalDpi xmlns:a14="http://schemas.microsoft.com/office/drawing/2010/main" val="0"/>
              </a:ext>
            </a:extLst>
          </a:blip>
          <a:srcRect/>
          <a:stretch>
            <a:fillRect/>
          </a:stretch>
        </p:blipFill>
        <p:spPr>
          <a:xfrm>
            <a:off x="25400" y="1943100"/>
            <a:ext cx="9144000" cy="28305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72" fill="hold"/>
                                        <p:tgtEl>
                                          <p:spTgt spid="3625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249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62499"/>
                                        </p:tgtEl>
                                      </p:cBhvr>
                                    </p:cmd>
                                  </p:childTnLst>
                                </p:cTn>
                              </p:par>
                            </p:childTnLst>
                          </p:cTn>
                        </p:par>
                      </p:childTnLst>
                    </p:cTn>
                  </p:par>
                </p:childTnLst>
              </p:cTn>
              <p:nextCondLst>
                <p:cond evt="onClick" delay="0">
                  <p:tgtEl>
                    <p:spTgt spid="362499"/>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362499"/>
                </p:tgtEl>
              </p:cMediaNode>
            </p:video>
            <p:seq concurrent="1" nextAc="seek">
              <p:cTn id="13" restart="whenNotActive" fill="hold" evtFilter="cancelBubble" nodeType="interactiveSeq">
                <p:stCondLst>
                  <p:cond evt="onClick" delay="0">
                    <p:tgtEl>
                      <p:spTgt spid="36251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362518"/>
                                        </p:tgtEl>
                                      </p:cBhvr>
                                    </p:cmd>
                                  </p:childTnLst>
                                </p:cTn>
                              </p:par>
                            </p:childTnLst>
                          </p:cTn>
                        </p:par>
                      </p:childTnLst>
                    </p:cTn>
                  </p:par>
                </p:childTnLst>
              </p:cTn>
              <p:nextCondLst>
                <p:cond evt="onClick" delay="0">
                  <p:tgtEl>
                    <p:spTgt spid="362518"/>
                  </p:tgtEl>
                </p:cond>
              </p:nextCondLst>
            </p:seq>
            <p:video>
              <p:cMediaNode>
                <p:cTn id="18" fill="hold" display="0">
                  <p:stCondLst>
                    <p:cond delay="indefinite"/>
                  </p:stCondLst>
                  <p:endCondLst>
                    <p:cond evt="onNext" delay="0">
                      <p:tgtEl>
                        <p:sldTgt/>
                      </p:tgtEl>
                    </p:cond>
                    <p:cond evt="onPrev" delay="0">
                      <p:tgtEl>
                        <p:sldTgt/>
                      </p:tgtEl>
                    </p:cond>
                  </p:endCondLst>
                </p:cTn>
                <p:tgtEl>
                  <p:spTgt spid="362518"/>
                </p:tgtEl>
              </p:cMediaNode>
            </p:video>
            <p:video>
              <p:cMediaNode>
                <p:cTn id="19" fill="hold" display="0">
                  <p:stCondLst>
                    <p:cond delay="indefinite"/>
                  </p:stCondLst>
                  <p:endCondLst>
                    <p:cond evt="onNext" delay="0">
                      <p:tgtEl>
                        <p:sldTgt/>
                      </p:tgtEl>
                    </p:cond>
                    <p:cond evt="onPrev" delay="0">
                      <p:tgtEl>
                        <p:sldTgt/>
                      </p:tgtEl>
                    </p:cond>
                  </p:endCondLst>
                </p:cTn>
                <p:tgtEl>
                  <p:spTgt spid="362519"/>
                </p:tgtEl>
              </p:cMediaNode>
            </p:video>
            <p:seq concurrent="1" nextAc="seek">
              <p:cTn id="20" restart="whenNotActive" fill="hold" evtFilter="cancelBubble" nodeType="interactiveSeq">
                <p:stCondLst>
                  <p:cond evt="onClick" delay="0">
                    <p:tgtEl>
                      <p:spTgt spid="36251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362519"/>
                                        </p:tgtEl>
                                      </p:cBhvr>
                                    </p:cmd>
                                  </p:childTnLst>
                                </p:cTn>
                              </p:par>
                            </p:childTnLst>
                          </p:cTn>
                        </p:par>
                      </p:childTnLst>
                    </p:cTn>
                  </p:par>
                </p:childTnLst>
              </p:cTn>
              <p:nextCondLst>
                <p:cond evt="onClick" delay="0">
                  <p:tgtEl>
                    <p:spTgt spid="36251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ChangeArrowheads="1"/>
          </p:cNvSpPr>
          <p:nvPr/>
        </p:nvSpPr>
        <p:spPr bwMode="auto">
          <a:xfrm>
            <a:off x="800100" y="1917700"/>
            <a:ext cx="1828800" cy="7620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400">
                <a:latin typeface="Times" pitchFamily="18" charset="0"/>
              </a:rPr>
              <a:t>Laser</a:t>
            </a:r>
          </a:p>
        </p:txBody>
      </p:sp>
      <p:sp>
        <p:nvSpPr>
          <p:cNvPr id="405507" name="Line 3"/>
          <p:cNvSpPr>
            <a:spLocks noChangeShapeType="1"/>
          </p:cNvSpPr>
          <p:nvPr/>
        </p:nvSpPr>
        <p:spPr bwMode="auto">
          <a:xfrm>
            <a:off x="2628900" y="2298700"/>
            <a:ext cx="1752600" cy="0"/>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08" name="Rectangle 4"/>
          <p:cNvSpPr>
            <a:spLocks noChangeArrowheads="1"/>
          </p:cNvSpPr>
          <p:nvPr/>
        </p:nvSpPr>
        <p:spPr bwMode="auto">
          <a:xfrm>
            <a:off x="4381500" y="1879600"/>
            <a:ext cx="76200" cy="8382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09" name="Line 5"/>
          <p:cNvSpPr>
            <a:spLocks noChangeShapeType="1"/>
          </p:cNvSpPr>
          <p:nvPr/>
        </p:nvSpPr>
        <p:spPr bwMode="auto">
          <a:xfrm>
            <a:off x="4622800" y="2298700"/>
            <a:ext cx="3302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10" name="Line 6"/>
          <p:cNvSpPr>
            <a:spLocks noChangeShapeType="1"/>
          </p:cNvSpPr>
          <p:nvPr/>
        </p:nvSpPr>
        <p:spPr bwMode="auto">
          <a:xfrm>
            <a:off x="5397500" y="2298700"/>
            <a:ext cx="3302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11" name="Text Box 7"/>
          <p:cNvSpPr txBox="1">
            <a:spLocks noChangeArrowheads="1"/>
          </p:cNvSpPr>
          <p:nvPr/>
        </p:nvSpPr>
        <p:spPr bwMode="auto">
          <a:xfrm>
            <a:off x="3121025" y="2443163"/>
            <a:ext cx="1268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a:latin typeface="Times" pitchFamily="18" charset="0"/>
              </a:rPr>
              <a:t>Attenuator</a:t>
            </a:r>
          </a:p>
        </p:txBody>
      </p:sp>
      <p:sp>
        <p:nvSpPr>
          <p:cNvPr id="405512" name="Text Box 8"/>
          <p:cNvSpPr txBox="1">
            <a:spLocks noChangeArrowheads="1"/>
          </p:cNvSpPr>
          <p:nvPr/>
        </p:nvSpPr>
        <p:spPr bwMode="auto">
          <a:xfrm>
            <a:off x="441325" y="820738"/>
            <a:ext cx="23193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200" i="1">
                <a:latin typeface="Times" pitchFamily="18" charset="0"/>
              </a:rPr>
              <a:t>Pulsed Laser</a:t>
            </a:r>
            <a:endParaRPr lang="en-US" altLang="en-US" sz="3200">
              <a:latin typeface="Times" pitchFamily="18" charset="0"/>
            </a:endParaRPr>
          </a:p>
        </p:txBody>
      </p:sp>
      <p:grpSp>
        <p:nvGrpSpPr>
          <p:cNvPr id="405513" name="Group 9"/>
          <p:cNvGrpSpPr>
            <a:grpSpLocks/>
          </p:cNvGrpSpPr>
          <p:nvPr/>
        </p:nvGrpSpPr>
        <p:grpSpPr bwMode="auto">
          <a:xfrm>
            <a:off x="2520950" y="3340100"/>
            <a:ext cx="3879850" cy="2057400"/>
            <a:chOff x="1332" y="2152"/>
            <a:chExt cx="2788" cy="1624"/>
          </a:xfrm>
        </p:grpSpPr>
        <p:pic>
          <p:nvPicPr>
            <p:cNvPr id="40551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 y="2152"/>
              <a:ext cx="2788" cy="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5515" name="Line 11"/>
            <p:cNvSpPr>
              <a:spLocks noChangeShapeType="1"/>
            </p:cNvSpPr>
            <p:nvPr/>
          </p:nvSpPr>
          <p:spPr bwMode="auto">
            <a:xfrm flipV="1">
              <a:off x="3528" y="2312"/>
              <a:ext cx="224" cy="8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5516" name="Text Box 12"/>
          <p:cNvSpPr txBox="1">
            <a:spLocks noChangeArrowheads="1"/>
          </p:cNvSpPr>
          <p:nvPr/>
        </p:nvSpPr>
        <p:spPr bwMode="auto">
          <a:xfrm>
            <a:off x="339725" y="0"/>
            <a:ext cx="8285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4400">
                <a:latin typeface="Times" pitchFamily="18" charset="0"/>
              </a:rPr>
              <a:t>First step to On-Demand production</a:t>
            </a:r>
          </a:p>
        </p:txBody>
      </p:sp>
      <p:sp>
        <p:nvSpPr>
          <p:cNvPr id="405517" name="Text Box 13"/>
          <p:cNvSpPr txBox="1">
            <a:spLocks noChangeArrowheads="1"/>
          </p:cNvSpPr>
          <p:nvPr/>
        </p:nvSpPr>
        <p:spPr bwMode="auto">
          <a:xfrm>
            <a:off x="200025" y="5749925"/>
            <a:ext cx="822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latin typeface="Times" pitchFamily="18" charset="0"/>
              </a:rPr>
              <a:t>Single Photons only during pulse, but still not really </a:t>
            </a:r>
            <a:r>
              <a:rPr lang="en-US" altLang="en-US" sz="2400" b="1">
                <a:latin typeface="Times" pitchFamily="18" charset="0"/>
              </a:rPr>
              <a:t>On-Demand</a:t>
            </a:r>
            <a:endParaRPr lang="en-US" altLang="en-US" sz="2400">
              <a:latin typeface="Times" pitchFamily="18" charset="0"/>
            </a:endParaRPr>
          </a:p>
        </p:txBody>
      </p:sp>
      <p:grpSp>
        <p:nvGrpSpPr>
          <p:cNvPr id="405518" name="Group 14"/>
          <p:cNvGrpSpPr>
            <a:grpSpLocks/>
          </p:cNvGrpSpPr>
          <p:nvPr/>
        </p:nvGrpSpPr>
        <p:grpSpPr bwMode="auto">
          <a:xfrm>
            <a:off x="2908300" y="1892300"/>
            <a:ext cx="558800" cy="279400"/>
            <a:chOff x="3232" y="464"/>
            <a:chExt cx="1008" cy="320"/>
          </a:xfrm>
        </p:grpSpPr>
        <p:grpSp>
          <p:nvGrpSpPr>
            <p:cNvPr id="405519" name="Group 15"/>
            <p:cNvGrpSpPr>
              <a:grpSpLocks/>
            </p:cNvGrpSpPr>
            <p:nvPr/>
          </p:nvGrpSpPr>
          <p:grpSpPr bwMode="auto">
            <a:xfrm>
              <a:off x="3232" y="464"/>
              <a:ext cx="312" cy="320"/>
              <a:chOff x="3232" y="464"/>
              <a:chExt cx="312" cy="320"/>
            </a:xfrm>
          </p:grpSpPr>
          <p:sp>
            <p:nvSpPr>
              <p:cNvPr id="405520" name="Line 16"/>
              <p:cNvSpPr>
                <a:spLocks noChangeShapeType="1"/>
              </p:cNvSpPr>
              <p:nvPr/>
            </p:nvSpPr>
            <p:spPr bwMode="auto">
              <a:xfrm>
                <a:off x="3232" y="784"/>
                <a:ext cx="304"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21" name="Line 17"/>
              <p:cNvSpPr>
                <a:spLocks noChangeShapeType="1"/>
              </p:cNvSpPr>
              <p:nvPr/>
            </p:nvSpPr>
            <p:spPr bwMode="auto">
              <a:xfrm flipV="1">
                <a:off x="3544" y="464"/>
                <a:ext cx="0" cy="32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5522" name="Group 18"/>
            <p:cNvGrpSpPr>
              <a:grpSpLocks/>
            </p:cNvGrpSpPr>
            <p:nvPr/>
          </p:nvGrpSpPr>
          <p:grpSpPr bwMode="auto">
            <a:xfrm flipH="1">
              <a:off x="3928" y="464"/>
              <a:ext cx="312" cy="320"/>
              <a:chOff x="3232" y="464"/>
              <a:chExt cx="312" cy="320"/>
            </a:xfrm>
          </p:grpSpPr>
          <p:sp>
            <p:nvSpPr>
              <p:cNvPr id="405523" name="Line 19"/>
              <p:cNvSpPr>
                <a:spLocks noChangeShapeType="1"/>
              </p:cNvSpPr>
              <p:nvPr/>
            </p:nvSpPr>
            <p:spPr bwMode="auto">
              <a:xfrm>
                <a:off x="3232" y="784"/>
                <a:ext cx="304"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24" name="Line 20"/>
              <p:cNvSpPr>
                <a:spLocks noChangeShapeType="1"/>
              </p:cNvSpPr>
              <p:nvPr/>
            </p:nvSpPr>
            <p:spPr bwMode="auto">
              <a:xfrm flipV="1">
                <a:off x="3544" y="464"/>
                <a:ext cx="0" cy="32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5525" name="Line 21"/>
            <p:cNvSpPr>
              <a:spLocks noChangeShapeType="1"/>
            </p:cNvSpPr>
            <p:nvPr/>
          </p:nvSpPr>
          <p:spPr bwMode="auto">
            <a:xfrm>
              <a:off x="3544" y="464"/>
              <a:ext cx="384"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5526" name="Group 22"/>
          <p:cNvGrpSpPr>
            <a:grpSpLocks/>
          </p:cNvGrpSpPr>
          <p:nvPr/>
        </p:nvGrpSpPr>
        <p:grpSpPr bwMode="auto">
          <a:xfrm>
            <a:off x="3644900" y="1892300"/>
            <a:ext cx="558800" cy="279400"/>
            <a:chOff x="3232" y="464"/>
            <a:chExt cx="1008" cy="320"/>
          </a:xfrm>
        </p:grpSpPr>
        <p:grpSp>
          <p:nvGrpSpPr>
            <p:cNvPr id="405527" name="Group 23"/>
            <p:cNvGrpSpPr>
              <a:grpSpLocks/>
            </p:cNvGrpSpPr>
            <p:nvPr/>
          </p:nvGrpSpPr>
          <p:grpSpPr bwMode="auto">
            <a:xfrm>
              <a:off x="3232" y="464"/>
              <a:ext cx="312" cy="320"/>
              <a:chOff x="3232" y="464"/>
              <a:chExt cx="312" cy="320"/>
            </a:xfrm>
          </p:grpSpPr>
          <p:sp>
            <p:nvSpPr>
              <p:cNvPr id="405528" name="Line 24"/>
              <p:cNvSpPr>
                <a:spLocks noChangeShapeType="1"/>
              </p:cNvSpPr>
              <p:nvPr/>
            </p:nvSpPr>
            <p:spPr bwMode="auto">
              <a:xfrm>
                <a:off x="3232" y="784"/>
                <a:ext cx="304"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29" name="Line 25"/>
              <p:cNvSpPr>
                <a:spLocks noChangeShapeType="1"/>
              </p:cNvSpPr>
              <p:nvPr/>
            </p:nvSpPr>
            <p:spPr bwMode="auto">
              <a:xfrm flipV="1">
                <a:off x="3544" y="464"/>
                <a:ext cx="0" cy="32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5530" name="Group 26"/>
            <p:cNvGrpSpPr>
              <a:grpSpLocks/>
            </p:cNvGrpSpPr>
            <p:nvPr/>
          </p:nvGrpSpPr>
          <p:grpSpPr bwMode="auto">
            <a:xfrm flipH="1">
              <a:off x="3928" y="464"/>
              <a:ext cx="312" cy="320"/>
              <a:chOff x="3232" y="464"/>
              <a:chExt cx="312" cy="320"/>
            </a:xfrm>
          </p:grpSpPr>
          <p:sp>
            <p:nvSpPr>
              <p:cNvPr id="405531" name="Line 27"/>
              <p:cNvSpPr>
                <a:spLocks noChangeShapeType="1"/>
              </p:cNvSpPr>
              <p:nvPr/>
            </p:nvSpPr>
            <p:spPr bwMode="auto">
              <a:xfrm>
                <a:off x="3232" y="784"/>
                <a:ext cx="304"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32" name="Line 28"/>
              <p:cNvSpPr>
                <a:spLocks noChangeShapeType="1"/>
              </p:cNvSpPr>
              <p:nvPr/>
            </p:nvSpPr>
            <p:spPr bwMode="auto">
              <a:xfrm flipV="1">
                <a:off x="3544" y="464"/>
                <a:ext cx="0" cy="32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5533" name="Line 29"/>
            <p:cNvSpPr>
              <a:spLocks noChangeShapeType="1"/>
            </p:cNvSpPr>
            <p:nvPr/>
          </p:nvSpPr>
          <p:spPr bwMode="auto">
            <a:xfrm>
              <a:off x="3544" y="464"/>
              <a:ext cx="384"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5534" name="Group 30"/>
          <p:cNvGrpSpPr>
            <a:grpSpLocks/>
          </p:cNvGrpSpPr>
          <p:nvPr/>
        </p:nvGrpSpPr>
        <p:grpSpPr bwMode="auto">
          <a:xfrm>
            <a:off x="1841500" y="4025900"/>
            <a:ext cx="558800" cy="279400"/>
            <a:chOff x="3232" y="464"/>
            <a:chExt cx="1008" cy="320"/>
          </a:xfrm>
        </p:grpSpPr>
        <p:grpSp>
          <p:nvGrpSpPr>
            <p:cNvPr id="405535" name="Group 31"/>
            <p:cNvGrpSpPr>
              <a:grpSpLocks/>
            </p:cNvGrpSpPr>
            <p:nvPr/>
          </p:nvGrpSpPr>
          <p:grpSpPr bwMode="auto">
            <a:xfrm>
              <a:off x="3232" y="464"/>
              <a:ext cx="312" cy="320"/>
              <a:chOff x="3232" y="464"/>
              <a:chExt cx="312" cy="320"/>
            </a:xfrm>
          </p:grpSpPr>
          <p:sp>
            <p:nvSpPr>
              <p:cNvPr id="405536" name="Line 32"/>
              <p:cNvSpPr>
                <a:spLocks noChangeShapeType="1"/>
              </p:cNvSpPr>
              <p:nvPr/>
            </p:nvSpPr>
            <p:spPr bwMode="auto">
              <a:xfrm>
                <a:off x="3232" y="784"/>
                <a:ext cx="304"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37" name="Line 33"/>
              <p:cNvSpPr>
                <a:spLocks noChangeShapeType="1"/>
              </p:cNvSpPr>
              <p:nvPr/>
            </p:nvSpPr>
            <p:spPr bwMode="auto">
              <a:xfrm flipV="1">
                <a:off x="3544" y="464"/>
                <a:ext cx="0" cy="32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5538" name="Group 34"/>
            <p:cNvGrpSpPr>
              <a:grpSpLocks/>
            </p:cNvGrpSpPr>
            <p:nvPr/>
          </p:nvGrpSpPr>
          <p:grpSpPr bwMode="auto">
            <a:xfrm flipH="1">
              <a:off x="3928" y="464"/>
              <a:ext cx="312" cy="320"/>
              <a:chOff x="3232" y="464"/>
              <a:chExt cx="312" cy="320"/>
            </a:xfrm>
          </p:grpSpPr>
          <p:sp>
            <p:nvSpPr>
              <p:cNvPr id="405539" name="Line 35"/>
              <p:cNvSpPr>
                <a:spLocks noChangeShapeType="1"/>
              </p:cNvSpPr>
              <p:nvPr/>
            </p:nvSpPr>
            <p:spPr bwMode="auto">
              <a:xfrm>
                <a:off x="3232" y="784"/>
                <a:ext cx="304"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40" name="Line 36"/>
              <p:cNvSpPr>
                <a:spLocks noChangeShapeType="1"/>
              </p:cNvSpPr>
              <p:nvPr/>
            </p:nvSpPr>
            <p:spPr bwMode="auto">
              <a:xfrm flipV="1">
                <a:off x="3544" y="464"/>
                <a:ext cx="0" cy="32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5541" name="Line 37"/>
            <p:cNvSpPr>
              <a:spLocks noChangeShapeType="1"/>
            </p:cNvSpPr>
            <p:nvPr/>
          </p:nvSpPr>
          <p:spPr bwMode="auto">
            <a:xfrm>
              <a:off x="3544" y="464"/>
              <a:ext cx="384"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5542" name="Line 38"/>
          <p:cNvSpPr>
            <a:spLocks noChangeShapeType="1"/>
          </p:cNvSpPr>
          <p:nvPr/>
        </p:nvSpPr>
        <p:spPr bwMode="auto">
          <a:xfrm>
            <a:off x="1981200" y="4419600"/>
            <a:ext cx="330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5543" name="Text Box 39"/>
          <p:cNvSpPr txBox="1">
            <a:spLocks noChangeArrowheads="1"/>
          </p:cNvSpPr>
          <p:nvPr/>
        </p:nvSpPr>
        <p:spPr bwMode="auto">
          <a:xfrm>
            <a:off x="6807267" y="1865313"/>
            <a:ext cx="2087431" cy="830997"/>
          </a:xfrm>
          <a:prstGeom prst="rect">
            <a:avLst/>
          </a:prstGeom>
          <a:solidFill>
            <a:srgbClr val="00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dirty="0">
                <a:latin typeface="Times" pitchFamily="18" charset="0"/>
              </a:rPr>
              <a:t>fixes random</a:t>
            </a:r>
          </a:p>
          <a:p>
            <a:pPr algn="ctr" eaLnBrk="0" hangingPunct="0"/>
            <a:r>
              <a:rPr lang="en-US" sz="2400" dirty="0" smtClean="0">
                <a:latin typeface="Times" pitchFamily="18" charset="0"/>
              </a:rPr>
              <a:t>arrival problem</a:t>
            </a:r>
            <a:endParaRPr lang="en-US" sz="2400" dirty="0">
              <a:latin typeface="Times" pitchFamily="18" charset="0"/>
            </a:endParaRPr>
          </a:p>
        </p:txBody>
      </p:sp>
      <p:sp>
        <p:nvSpPr>
          <p:cNvPr id="40" name="Text Box 36"/>
          <p:cNvSpPr txBox="1">
            <a:spLocks noChangeArrowheads="1"/>
          </p:cNvSpPr>
          <p:nvPr/>
        </p:nvSpPr>
        <p:spPr bwMode="auto">
          <a:xfrm>
            <a:off x="4389438" y="2611438"/>
            <a:ext cx="2233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solidFill>
                  <a:srgbClr val="0000FF"/>
                </a:solidFill>
                <a:latin typeface="Times" pitchFamily="18" charset="0"/>
              </a:rPr>
              <a:t>&lt; 1 photon/pulse</a:t>
            </a:r>
          </a:p>
        </p:txBody>
      </p:sp>
      <p:sp>
        <p:nvSpPr>
          <p:cNvPr id="41" name="Text Box 65"/>
          <p:cNvSpPr txBox="1">
            <a:spLocks noChangeArrowheads="1"/>
          </p:cNvSpPr>
          <p:nvPr/>
        </p:nvSpPr>
        <p:spPr bwMode="auto">
          <a:xfrm>
            <a:off x="6125256" y="3542800"/>
            <a:ext cx="2611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dirty="0">
                <a:solidFill>
                  <a:srgbClr val="0000FF"/>
                </a:solidFill>
                <a:latin typeface="Times" pitchFamily="18" charset="0"/>
              </a:rPr>
              <a:t>“Heralded” photons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5512"/>
                                        </p:tgtEl>
                                        <p:attrNameLst>
                                          <p:attrName>style.visibility</p:attrName>
                                        </p:attrNameLst>
                                      </p:cBhvr>
                                      <p:to>
                                        <p:strVal val="visible"/>
                                      </p:to>
                                    </p:set>
                                    <p:anim calcmode="lin" valueType="num">
                                      <p:cBhvr additive="base">
                                        <p:cTn id="7" dur="500" fill="hold"/>
                                        <p:tgtEl>
                                          <p:spTgt spid="405512"/>
                                        </p:tgtEl>
                                        <p:attrNameLst>
                                          <p:attrName>ppt_x</p:attrName>
                                        </p:attrNameLst>
                                      </p:cBhvr>
                                      <p:tavLst>
                                        <p:tav tm="0">
                                          <p:val>
                                            <p:strVal val="0-#ppt_w/2"/>
                                          </p:val>
                                        </p:tav>
                                        <p:tav tm="100000">
                                          <p:val>
                                            <p:strVal val="#ppt_x"/>
                                          </p:val>
                                        </p:tav>
                                      </p:tavLst>
                                    </p:anim>
                                    <p:anim calcmode="lin" valueType="num">
                                      <p:cBhvr additive="base">
                                        <p:cTn id="8" dur="500" fill="hold"/>
                                        <p:tgtEl>
                                          <p:spTgt spid="4055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nodeType="afterEffect">
                                  <p:stCondLst>
                                    <p:cond delay="1000"/>
                                  </p:stCondLst>
                                  <p:childTnLst>
                                    <p:set>
                                      <p:cBhvr>
                                        <p:cTn id="11" dur="1" fill="hold">
                                          <p:stCondLst>
                                            <p:cond delay="0"/>
                                          </p:stCondLst>
                                        </p:cTn>
                                        <p:tgtEl>
                                          <p:spTgt spid="405526"/>
                                        </p:tgtEl>
                                        <p:attrNameLst>
                                          <p:attrName>style.visibility</p:attrName>
                                        </p:attrNameLst>
                                      </p:cBhvr>
                                      <p:to>
                                        <p:strVal val="visible"/>
                                      </p:to>
                                    </p:set>
                                    <p:anim calcmode="lin" valueType="num">
                                      <p:cBhvr additive="base">
                                        <p:cTn id="12" dur="500" fill="hold"/>
                                        <p:tgtEl>
                                          <p:spTgt spid="405526"/>
                                        </p:tgtEl>
                                        <p:attrNameLst>
                                          <p:attrName>ppt_x</p:attrName>
                                        </p:attrNameLst>
                                      </p:cBhvr>
                                      <p:tavLst>
                                        <p:tav tm="0">
                                          <p:val>
                                            <p:strVal val="0-#ppt_w/2"/>
                                          </p:val>
                                        </p:tav>
                                        <p:tav tm="100000">
                                          <p:val>
                                            <p:strVal val="#ppt_x"/>
                                          </p:val>
                                        </p:tav>
                                      </p:tavLst>
                                    </p:anim>
                                    <p:anim calcmode="lin" valueType="num">
                                      <p:cBhvr additive="base">
                                        <p:cTn id="13" dur="500" fill="hold"/>
                                        <p:tgtEl>
                                          <p:spTgt spid="40552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0"/>
                                  </p:stCondLst>
                                  <p:childTnLst>
                                    <p:set>
                                      <p:cBhvr>
                                        <p:cTn id="16" dur="1" fill="hold">
                                          <p:stCondLst>
                                            <p:cond delay="0"/>
                                          </p:stCondLst>
                                        </p:cTn>
                                        <p:tgtEl>
                                          <p:spTgt spid="405510"/>
                                        </p:tgtEl>
                                        <p:attrNameLst>
                                          <p:attrName>style.visibility</p:attrName>
                                        </p:attrNameLst>
                                      </p:cBhvr>
                                      <p:to>
                                        <p:strVal val="visible"/>
                                      </p:to>
                                    </p:set>
                                    <p:anim calcmode="lin" valueType="num">
                                      <p:cBhvr additive="base">
                                        <p:cTn id="17" dur="500" fill="hold"/>
                                        <p:tgtEl>
                                          <p:spTgt spid="405510"/>
                                        </p:tgtEl>
                                        <p:attrNameLst>
                                          <p:attrName>ppt_x</p:attrName>
                                        </p:attrNameLst>
                                      </p:cBhvr>
                                      <p:tavLst>
                                        <p:tav tm="0">
                                          <p:val>
                                            <p:strVal val="0-#ppt_w/2"/>
                                          </p:val>
                                        </p:tav>
                                        <p:tav tm="100000">
                                          <p:val>
                                            <p:strVal val="#ppt_x"/>
                                          </p:val>
                                        </p:tav>
                                      </p:tavLst>
                                    </p:anim>
                                    <p:anim calcmode="lin" valueType="num">
                                      <p:cBhvr additive="base">
                                        <p:cTn id="18" dur="500" fill="hold"/>
                                        <p:tgtEl>
                                          <p:spTgt spid="405510"/>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500"/>
                            </p:stCondLst>
                            <p:childTnLst>
                              <p:par>
                                <p:cTn id="20" presetID="2" presetClass="entr" presetSubtype="8" fill="hold" nodeType="afterEffect">
                                  <p:stCondLst>
                                    <p:cond delay="1000"/>
                                  </p:stCondLst>
                                  <p:childTnLst>
                                    <p:set>
                                      <p:cBhvr>
                                        <p:cTn id="21" dur="1" fill="hold">
                                          <p:stCondLst>
                                            <p:cond delay="0"/>
                                          </p:stCondLst>
                                        </p:cTn>
                                        <p:tgtEl>
                                          <p:spTgt spid="405518"/>
                                        </p:tgtEl>
                                        <p:attrNameLst>
                                          <p:attrName>style.visibility</p:attrName>
                                        </p:attrNameLst>
                                      </p:cBhvr>
                                      <p:to>
                                        <p:strVal val="visible"/>
                                      </p:to>
                                    </p:set>
                                    <p:anim calcmode="lin" valueType="num">
                                      <p:cBhvr additive="base">
                                        <p:cTn id="22" dur="500" fill="hold"/>
                                        <p:tgtEl>
                                          <p:spTgt spid="405518"/>
                                        </p:tgtEl>
                                        <p:attrNameLst>
                                          <p:attrName>ppt_x</p:attrName>
                                        </p:attrNameLst>
                                      </p:cBhvr>
                                      <p:tavLst>
                                        <p:tav tm="0">
                                          <p:val>
                                            <p:strVal val="0-#ppt_w/2"/>
                                          </p:val>
                                        </p:tav>
                                        <p:tav tm="100000">
                                          <p:val>
                                            <p:strVal val="#ppt_x"/>
                                          </p:val>
                                        </p:tav>
                                      </p:tavLst>
                                    </p:anim>
                                    <p:anim calcmode="lin" valueType="num">
                                      <p:cBhvr additive="base">
                                        <p:cTn id="23" dur="500" fill="hold"/>
                                        <p:tgtEl>
                                          <p:spTgt spid="40551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5000"/>
                            </p:stCondLst>
                            <p:childTnLst>
                              <p:par>
                                <p:cTn id="25" presetID="2" presetClass="entr" presetSubtype="8" fill="hold" nodeType="afterEffect">
                                  <p:stCondLst>
                                    <p:cond delay="0"/>
                                  </p:stCondLst>
                                  <p:childTnLst>
                                    <p:set>
                                      <p:cBhvr>
                                        <p:cTn id="26" dur="1" fill="hold">
                                          <p:stCondLst>
                                            <p:cond delay="0"/>
                                          </p:stCondLst>
                                        </p:cTn>
                                        <p:tgtEl>
                                          <p:spTgt spid="405534"/>
                                        </p:tgtEl>
                                        <p:attrNameLst>
                                          <p:attrName>style.visibility</p:attrName>
                                        </p:attrNameLst>
                                      </p:cBhvr>
                                      <p:to>
                                        <p:strVal val="visible"/>
                                      </p:to>
                                    </p:set>
                                    <p:anim calcmode="lin" valueType="num">
                                      <p:cBhvr additive="base">
                                        <p:cTn id="27" dur="500" fill="hold"/>
                                        <p:tgtEl>
                                          <p:spTgt spid="405534"/>
                                        </p:tgtEl>
                                        <p:attrNameLst>
                                          <p:attrName>ppt_x</p:attrName>
                                        </p:attrNameLst>
                                      </p:cBhvr>
                                      <p:tavLst>
                                        <p:tav tm="0">
                                          <p:val>
                                            <p:strVal val="0-#ppt_w/2"/>
                                          </p:val>
                                        </p:tav>
                                        <p:tav tm="100000">
                                          <p:val>
                                            <p:strVal val="#ppt_x"/>
                                          </p:val>
                                        </p:tav>
                                      </p:tavLst>
                                    </p:anim>
                                    <p:anim calcmode="lin" valueType="num">
                                      <p:cBhvr additive="base">
                                        <p:cTn id="28" dur="500" fill="hold"/>
                                        <p:tgtEl>
                                          <p:spTgt spid="405534"/>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 presetClass="entr" presetSubtype="8" fill="hold" grpId="0" nodeType="afterEffect">
                                  <p:stCondLst>
                                    <p:cond delay="0"/>
                                  </p:stCondLst>
                                  <p:childTnLst>
                                    <p:set>
                                      <p:cBhvr>
                                        <p:cTn id="31" dur="1" fill="hold">
                                          <p:stCondLst>
                                            <p:cond delay="0"/>
                                          </p:stCondLst>
                                        </p:cTn>
                                        <p:tgtEl>
                                          <p:spTgt spid="405509"/>
                                        </p:tgtEl>
                                        <p:attrNameLst>
                                          <p:attrName>style.visibility</p:attrName>
                                        </p:attrNameLst>
                                      </p:cBhvr>
                                      <p:to>
                                        <p:strVal val="visible"/>
                                      </p:to>
                                    </p:set>
                                    <p:anim calcmode="lin" valueType="num">
                                      <p:cBhvr additive="base">
                                        <p:cTn id="32" dur="500" fill="hold"/>
                                        <p:tgtEl>
                                          <p:spTgt spid="405509"/>
                                        </p:tgtEl>
                                        <p:attrNameLst>
                                          <p:attrName>ppt_x</p:attrName>
                                        </p:attrNameLst>
                                      </p:cBhvr>
                                      <p:tavLst>
                                        <p:tav tm="0">
                                          <p:val>
                                            <p:strVal val="0-#ppt_w/2"/>
                                          </p:val>
                                        </p:tav>
                                        <p:tav tm="100000">
                                          <p:val>
                                            <p:strVal val="#ppt_x"/>
                                          </p:val>
                                        </p:tav>
                                      </p:tavLst>
                                    </p:anim>
                                    <p:anim calcmode="lin" valueType="num">
                                      <p:cBhvr additive="base">
                                        <p:cTn id="33" dur="500" fill="hold"/>
                                        <p:tgtEl>
                                          <p:spTgt spid="405509"/>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05543"/>
                                        </p:tgtEl>
                                        <p:attrNameLst>
                                          <p:attrName>style.visibility</p:attrName>
                                        </p:attrNameLst>
                                      </p:cBhvr>
                                      <p:to>
                                        <p:strVal val="visible"/>
                                      </p:to>
                                    </p:set>
                                    <p:animEffect transition="in" filter="fade">
                                      <p:cBhvr>
                                        <p:cTn id="37" dur="2000"/>
                                        <p:tgtEl>
                                          <p:spTgt spid="405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9" grpId="0" animBg="1"/>
      <p:bldP spid="405510" grpId="0" animBg="1"/>
      <p:bldP spid="405512" grpId="0" autoUpdateAnimBg="0"/>
      <p:bldP spid="4055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1033463"/>
            <a:ext cx="9652000" cy="517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8579" name="Group 3"/>
          <p:cNvGrpSpPr>
            <a:grpSpLocks/>
          </p:cNvGrpSpPr>
          <p:nvPr/>
        </p:nvGrpSpPr>
        <p:grpSpPr bwMode="auto">
          <a:xfrm>
            <a:off x="1292225" y="2274888"/>
            <a:ext cx="920750" cy="1384300"/>
            <a:chOff x="834" y="1448"/>
            <a:chExt cx="580" cy="872"/>
          </a:xfrm>
        </p:grpSpPr>
        <p:sp>
          <p:nvSpPr>
            <p:cNvPr id="408580" name="Oval 4"/>
            <p:cNvSpPr>
              <a:spLocks noChangeArrowheads="1"/>
            </p:cNvSpPr>
            <p:nvPr/>
          </p:nvSpPr>
          <p:spPr bwMode="auto">
            <a:xfrm>
              <a:off x="918" y="1448"/>
              <a:ext cx="165"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581" name="Text Box 5"/>
            <p:cNvSpPr txBox="1">
              <a:spLocks noChangeArrowheads="1"/>
            </p:cNvSpPr>
            <p:nvPr/>
          </p:nvSpPr>
          <p:spPr bwMode="auto">
            <a:xfrm>
              <a:off x="834" y="2032"/>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i="1">
                  <a:latin typeface="Times" pitchFamily="18" charset="0"/>
                </a:rPr>
                <a:t>P</a:t>
              </a:r>
              <a:r>
                <a:rPr lang="en-US" altLang="en-US" sz="2400" baseline="-25000">
                  <a:latin typeface="Times" pitchFamily="18" charset="0"/>
                </a:rPr>
                <a:t>1</a:t>
              </a:r>
              <a:endParaRPr lang="en-US" altLang="en-US" sz="2400">
                <a:latin typeface="Times" pitchFamily="18" charset="0"/>
              </a:endParaRPr>
            </a:p>
          </p:txBody>
        </p:sp>
      </p:grpSp>
      <p:grpSp>
        <p:nvGrpSpPr>
          <p:cNvPr id="408582" name="Group 6"/>
          <p:cNvGrpSpPr>
            <a:grpSpLocks/>
          </p:cNvGrpSpPr>
          <p:nvPr/>
        </p:nvGrpSpPr>
        <p:grpSpPr bwMode="auto">
          <a:xfrm>
            <a:off x="5768975" y="2289175"/>
            <a:ext cx="920750" cy="1436688"/>
            <a:chOff x="3634" y="1442"/>
            <a:chExt cx="580" cy="905"/>
          </a:xfrm>
        </p:grpSpPr>
        <p:sp>
          <p:nvSpPr>
            <p:cNvPr id="408583" name="Oval 7"/>
            <p:cNvSpPr>
              <a:spLocks noChangeArrowheads="1"/>
            </p:cNvSpPr>
            <p:nvPr/>
          </p:nvSpPr>
          <p:spPr bwMode="auto">
            <a:xfrm>
              <a:off x="3699" y="1442"/>
              <a:ext cx="203" cy="61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8584" name="Text Box 8"/>
            <p:cNvSpPr txBox="1">
              <a:spLocks noChangeArrowheads="1"/>
            </p:cNvSpPr>
            <p:nvPr/>
          </p:nvSpPr>
          <p:spPr bwMode="auto">
            <a:xfrm>
              <a:off x="3634" y="2059"/>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400" i="1">
                  <a:latin typeface="Times" pitchFamily="18" charset="0"/>
                </a:rPr>
                <a:t>P</a:t>
              </a:r>
              <a:r>
                <a:rPr lang="en-US" altLang="en-US" sz="2400" baseline="-25000">
                  <a:latin typeface="Times" pitchFamily="18" charset="0"/>
                </a:rPr>
                <a:t>1</a:t>
              </a:r>
              <a:endParaRPr lang="en-US" altLang="en-US" sz="2400">
                <a:latin typeface="Times" pitchFamily="18" charset="0"/>
              </a:endParaRPr>
            </a:p>
          </p:txBody>
        </p:sp>
      </p:grpSp>
      <p:sp>
        <p:nvSpPr>
          <p:cNvPr id="408585" name="Text Box 9"/>
          <p:cNvSpPr txBox="1">
            <a:spLocks noChangeArrowheads="1"/>
          </p:cNvSpPr>
          <p:nvPr/>
        </p:nvSpPr>
        <p:spPr bwMode="auto">
          <a:xfrm>
            <a:off x="576263" y="330200"/>
            <a:ext cx="708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4000" dirty="0">
                <a:latin typeface="Times" pitchFamily="18" charset="0"/>
              </a:rPr>
              <a:t>Problem of getting just one</a:t>
            </a:r>
          </a:p>
        </p:txBody>
      </p:sp>
      <p:sp>
        <p:nvSpPr>
          <p:cNvPr id="408586" name="Text Box 10"/>
          <p:cNvSpPr txBox="1">
            <a:spLocks noChangeArrowheads="1"/>
          </p:cNvSpPr>
          <p:nvPr/>
        </p:nvSpPr>
        <p:spPr bwMode="auto">
          <a:xfrm>
            <a:off x="2251075" y="6257925"/>
            <a:ext cx="542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Times New Roman" pitchFamily="18" charset="0"/>
              </a:rPr>
              <a:t>Probability of producing a photon or a pair must be small</a:t>
            </a:r>
          </a:p>
        </p:txBody>
      </p:sp>
      <p:grpSp>
        <p:nvGrpSpPr>
          <p:cNvPr id="2" name="Group 1"/>
          <p:cNvGrpSpPr/>
          <p:nvPr/>
        </p:nvGrpSpPr>
        <p:grpSpPr>
          <a:xfrm>
            <a:off x="303229" y="1256317"/>
            <a:ext cx="5465746" cy="686361"/>
            <a:chOff x="303229" y="1256317"/>
            <a:chExt cx="5465746" cy="686361"/>
          </a:xfrm>
        </p:grpSpPr>
        <p:pic>
          <p:nvPicPr>
            <p:cNvPr id="11" name="Picture 55" descr="Schematic of the absolute response scheme"/>
            <p:cNvPicPr>
              <a:picLocks noChangeAspect="1" noChangeArrowheads="1"/>
            </p:cNvPicPr>
            <p:nvPr/>
          </p:nvPicPr>
          <p:blipFill>
            <a:blip r:embed="rId4" cstate="print">
              <a:extLst>
                <a:ext uri="{28A0092B-C50C-407E-A947-70E740481C1C}">
                  <a14:useLocalDpi xmlns:a14="http://schemas.microsoft.com/office/drawing/2010/main" val="0"/>
                </a:ext>
              </a:extLst>
            </a:blip>
            <a:srcRect t="5479" r="46745" b="38356"/>
            <a:stretch>
              <a:fillRect/>
            </a:stretch>
          </p:blipFill>
          <p:spPr bwMode="auto">
            <a:xfrm>
              <a:off x="4879753" y="1256317"/>
              <a:ext cx="889222" cy="57121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57"/>
            <p:cNvGrpSpPr>
              <a:grpSpLocks/>
            </p:cNvGrpSpPr>
            <p:nvPr/>
          </p:nvGrpSpPr>
          <p:grpSpPr bwMode="auto">
            <a:xfrm>
              <a:off x="303229" y="1335007"/>
              <a:ext cx="1235172" cy="607671"/>
              <a:chOff x="528" y="600"/>
              <a:chExt cx="3664" cy="802"/>
            </a:xfrm>
          </p:grpSpPr>
          <p:sp>
            <p:nvSpPr>
              <p:cNvPr id="13" name="Rectangle 58"/>
              <p:cNvSpPr>
                <a:spLocks noChangeArrowheads="1"/>
              </p:cNvSpPr>
              <p:nvPr/>
            </p:nvSpPr>
            <p:spPr bwMode="auto">
              <a:xfrm>
                <a:off x="528" y="624"/>
                <a:ext cx="1152" cy="48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1200" dirty="0">
                    <a:latin typeface="Times" pitchFamily="18" charset="0"/>
                  </a:rPr>
                  <a:t>Laser</a:t>
                </a:r>
              </a:p>
            </p:txBody>
          </p:sp>
          <p:sp>
            <p:nvSpPr>
              <p:cNvPr id="14" name="Line 59"/>
              <p:cNvSpPr>
                <a:spLocks noChangeShapeType="1"/>
              </p:cNvSpPr>
              <p:nvPr/>
            </p:nvSpPr>
            <p:spPr bwMode="auto">
              <a:xfrm>
                <a:off x="1680" y="864"/>
                <a:ext cx="1104" cy="0"/>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5" name="Rectangle 60"/>
              <p:cNvSpPr>
                <a:spLocks noChangeArrowheads="1"/>
              </p:cNvSpPr>
              <p:nvPr/>
            </p:nvSpPr>
            <p:spPr bwMode="auto">
              <a:xfrm>
                <a:off x="2784" y="600"/>
                <a:ext cx="48" cy="52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6" name="Line 61"/>
              <p:cNvSpPr>
                <a:spLocks noChangeShapeType="1"/>
              </p:cNvSpPr>
              <p:nvPr/>
            </p:nvSpPr>
            <p:spPr bwMode="auto">
              <a:xfrm>
                <a:off x="2848" y="864"/>
                <a:ext cx="208"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7" name="Line 62"/>
              <p:cNvSpPr>
                <a:spLocks noChangeShapeType="1"/>
              </p:cNvSpPr>
              <p:nvPr/>
            </p:nvSpPr>
            <p:spPr bwMode="auto">
              <a:xfrm>
                <a:off x="3104" y="864"/>
                <a:ext cx="208"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8" name="Line 63"/>
              <p:cNvSpPr>
                <a:spLocks noChangeShapeType="1"/>
              </p:cNvSpPr>
              <p:nvPr/>
            </p:nvSpPr>
            <p:spPr bwMode="auto">
              <a:xfrm>
                <a:off x="3544" y="864"/>
                <a:ext cx="208"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9" name="Line 64"/>
              <p:cNvSpPr>
                <a:spLocks noChangeShapeType="1"/>
              </p:cNvSpPr>
              <p:nvPr/>
            </p:nvSpPr>
            <p:spPr bwMode="auto">
              <a:xfrm>
                <a:off x="3984" y="856"/>
                <a:ext cx="208"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20" name="Text Box 65"/>
              <p:cNvSpPr txBox="1">
                <a:spLocks noChangeArrowheads="1"/>
              </p:cNvSpPr>
              <p:nvPr/>
            </p:nvSpPr>
            <p:spPr bwMode="auto">
              <a:xfrm>
                <a:off x="1923" y="955"/>
                <a:ext cx="548" cy="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1600">
                  <a:latin typeface="Times" pitchFamily="18"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4085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8579"/>
                                        </p:tgtEl>
                                        <p:attrNameLst>
                                          <p:attrName>style.visibility</p:attrName>
                                        </p:attrNameLst>
                                      </p:cBhvr>
                                      <p:to>
                                        <p:strVal val="visible"/>
                                      </p:to>
                                    </p:set>
                                    <p:anim calcmode="lin" valueType="num">
                                      <p:cBhvr additive="base">
                                        <p:cTn id="13" dur="500" fill="hold"/>
                                        <p:tgtEl>
                                          <p:spTgt spid="408579"/>
                                        </p:tgtEl>
                                        <p:attrNameLst>
                                          <p:attrName>ppt_x</p:attrName>
                                        </p:attrNameLst>
                                      </p:cBhvr>
                                      <p:tavLst>
                                        <p:tav tm="0">
                                          <p:val>
                                            <p:strVal val="0-#ppt_w/2"/>
                                          </p:val>
                                        </p:tav>
                                        <p:tav tm="100000">
                                          <p:val>
                                            <p:strVal val="#ppt_x"/>
                                          </p:val>
                                        </p:tav>
                                      </p:tavLst>
                                    </p:anim>
                                    <p:anim calcmode="lin" valueType="num">
                                      <p:cBhvr additive="base">
                                        <p:cTn id="14" dur="500" fill="hold"/>
                                        <p:tgtEl>
                                          <p:spTgt spid="40857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08582"/>
                                        </p:tgtEl>
                                        <p:attrNameLst>
                                          <p:attrName>style.visibility</p:attrName>
                                        </p:attrNameLst>
                                      </p:cBhvr>
                                      <p:to>
                                        <p:strVal val="visible"/>
                                      </p:to>
                                    </p:set>
                                    <p:anim calcmode="lin" valueType="num">
                                      <p:cBhvr additive="base">
                                        <p:cTn id="18" dur="500" fill="hold"/>
                                        <p:tgtEl>
                                          <p:spTgt spid="408582"/>
                                        </p:tgtEl>
                                        <p:attrNameLst>
                                          <p:attrName>ppt_x</p:attrName>
                                        </p:attrNameLst>
                                      </p:cBhvr>
                                      <p:tavLst>
                                        <p:tav tm="0">
                                          <p:val>
                                            <p:strVal val="0-#ppt_w/2"/>
                                          </p:val>
                                        </p:tav>
                                        <p:tav tm="100000">
                                          <p:val>
                                            <p:strVal val="#ppt_x"/>
                                          </p:val>
                                        </p:tav>
                                      </p:tavLst>
                                    </p:anim>
                                    <p:anim calcmode="lin" valueType="num">
                                      <p:cBhvr additive="base">
                                        <p:cTn id="19" dur="500" fill="hold"/>
                                        <p:tgtEl>
                                          <p:spTgt spid="408582"/>
                                        </p:tgtEl>
                                        <p:attrNameLst>
                                          <p:attrName>ppt_y</p:attrName>
                                        </p:attrNameLst>
                                      </p:cBhvr>
                                      <p:tavLst>
                                        <p:tav tm="0">
                                          <p:val>
                                            <p:strVal val="#ppt_y"/>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408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Text Box 2"/>
          <p:cNvSpPr txBox="1">
            <a:spLocks noChangeArrowheads="1"/>
          </p:cNvSpPr>
          <p:nvPr/>
        </p:nvSpPr>
        <p:spPr bwMode="auto">
          <a:xfrm>
            <a:off x="4471988" y="6424613"/>
            <a:ext cx="2251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dirty="0">
                <a:latin typeface="Times" pitchFamily="18" charset="0"/>
              </a:rPr>
              <a:t>~ 10% produce a photon pair</a:t>
            </a:r>
          </a:p>
        </p:txBody>
      </p:sp>
      <p:sp>
        <p:nvSpPr>
          <p:cNvPr id="414723" name="Line 3"/>
          <p:cNvSpPr>
            <a:spLocks noChangeShapeType="1"/>
          </p:cNvSpPr>
          <p:nvPr/>
        </p:nvSpPr>
        <p:spPr bwMode="auto">
          <a:xfrm>
            <a:off x="3187700" y="3244850"/>
            <a:ext cx="454025"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24" name="AutoShape 4"/>
          <p:cNvSpPr>
            <a:spLocks noChangeArrowheads="1"/>
          </p:cNvSpPr>
          <p:nvPr/>
        </p:nvSpPr>
        <p:spPr bwMode="auto">
          <a:xfrm>
            <a:off x="3609975" y="3133725"/>
            <a:ext cx="260350" cy="233363"/>
          </a:xfrm>
          <a:prstGeom prst="cube">
            <a:avLst>
              <a:gd name="adj" fmla="val 2500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25" name="Line 5"/>
          <p:cNvSpPr>
            <a:spLocks noChangeShapeType="1"/>
          </p:cNvSpPr>
          <p:nvPr/>
        </p:nvSpPr>
        <p:spPr bwMode="auto">
          <a:xfrm>
            <a:off x="3836988" y="3279775"/>
            <a:ext cx="423862" cy="231775"/>
          </a:xfrm>
          <a:prstGeom prst="line">
            <a:avLst/>
          </a:prstGeom>
          <a:noFill/>
          <a:ln w="3810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26" name="Line 6"/>
          <p:cNvSpPr>
            <a:spLocks noChangeShapeType="1"/>
          </p:cNvSpPr>
          <p:nvPr/>
        </p:nvSpPr>
        <p:spPr bwMode="auto">
          <a:xfrm flipV="1">
            <a:off x="3836988" y="2976563"/>
            <a:ext cx="423862" cy="234950"/>
          </a:xfrm>
          <a:prstGeom prst="line">
            <a:avLst/>
          </a:prstGeom>
          <a:noFill/>
          <a:ln w="38100">
            <a:solidFill>
              <a:srgbClr val="00CC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27" name="AutoShape 7"/>
          <p:cNvSpPr>
            <a:spLocks noChangeArrowheads="1"/>
          </p:cNvSpPr>
          <p:nvPr/>
        </p:nvSpPr>
        <p:spPr bwMode="auto">
          <a:xfrm rot="1489985">
            <a:off x="4260850" y="3444875"/>
            <a:ext cx="130175" cy="200025"/>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28" name="Line 8"/>
          <p:cNvSpPr>
            <a:spLocks noChangeShapeType="1"/>
          </p:cNvSpPr>
          <p:nvPr/>
        </p:nvSpPr>
        <p:spPr bwMode="auto">
          <a:xfrm>
            <a:off x="4391025" y="3578225"/>
            <a:ext cx="128588" cy="66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29" name="Line 9"/>
          <p:cNvSpPr>
            <a:spLocks noChangeShapeType="1"/>
          </p:cNvSpPr>
          <p:nvPr/>
        </p:nvSpPr>
        <p:spPr bwMode="auto">
          <a:xfrm>
            <a:off x="4519613" y="3644900"/>
            <a:ext cx="292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0" name="Freeform 10"/>
          <p:cNvSpPr>
            <a:spLocks/>
          </p:cNvSpPr>
          <p:nvPr/>
        </p:nvSpPr>
        <p:spPr bwMode="auto">
          <a:xfrm>
            <a:off x="4281488" y="2887663"/>
            <a:ext cx="400050" cy="79375"/>
          </a:xfrm>
          <a:custGeom>
            <a:avLst/>
            <a:gdLst>
              <a:gd name="T0" fmla="*/ 0 w 590"/>
              <a:gd name="T1" fmla="*/ 115 h 115"/>
              <a:gd name="T2" fmla="*/ 302 w 590"/>
              <a:gd name="T3" fmla="*/ 17 h 115"/>
              <a:gd name="T4" fmla="*/ 590 w 590"/>
              <a:gd name="T5" fmla="*/ 17 h 115"/>
            </a:gdLst>
            <a:ahLst/>
            <a:cxnLst>
              <a:cxn ang="0">
                <a:pos x="T0" y="T1"/>
              </a:cxn>
              <a:cxn ang="0">
                <a:pos x="T2" y="T3"/>
              </a:cxn>
              <a:cxn ang="0">
                <a:pos x="T4" y="T5"/>
              </a:cxn>
            </a:cxnLst>
            <a:rect l="0" t="0" r="r" b="b"/>
            <a:pathLst>
              <a:path w="590" h="115">
                <a:moveTo>
                  <a:pt x="0" y="115"/>
                </a:moveTo>
                <a:cubicBezTo>
                  <a:pt x="50" y="98"/>
                  <a:pt x="203" y="33"/>
                  <a:pt x="302" y="17"/>
                </a:cubicBezTo>
                <a:cubicBezTo>
                  <a:pt x="400" y="0"/>
                  <a:pt x="530" y="17"/>
                  <a:pt x="590" y="17"/>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1" name="Line 11"/>
          <p:cNvSpPr>
            <a:spLocks noChangeShapeType="1"/>
          </p:cNvSpPr>
          <p:nvPr/>
        </p:nvSpPr>
        <p:spPr bwMode="auto">
          <a:xfrm>
            <a:off x="3313113" y="3522663"/>
            <a:ext cx="454025"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2" name="AutoShape 12"/>
          <p:cNvSpPr>
            <a:spLocks noChangeArrowheads="1"/>
          </p:cNvSpPr>
          <p:nvPr/>
        </p:nvSpPr>
        <p:spPr bwMode="auto">
          <a:xfrm>
            <a:off x="3735388" y="3411538"/>
            <a:ext cx="260350" cy="233362"/>
          </a:xfrm>
          <a:prstGeom prst="cube">
            <a:avLst>
              <a:gd name="adj" fmla="val 2500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3" name="Line 13"/>
          <p:cNvSpPr>
            <a:spLocks noChangeShapeType="1"/>
          </p:cNvSpPr>
          <p:nvPr/>
        </p:nvSpPr>
        <p:spPr bwMode="auto">
          <a:xfrm>
            <a:off x="3962400" y="3557588"/>
            <a:ext cx="422275" cy="231775"/>
          </a:xfrm>
          <a:prstGeom prst="line">
            <a:avLst/>
          </a:prstGeom>
          <a:noFill/>
          <a:ln w="3810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4" name="Line 14"/>
          <p:cNvSpPr>
            <a:spLocks noChangeShapeType="1"/>
          </p:cNvSpPr>
          <p:nvPr/>
        </p:nvSpPr>
        <p:spPr bwMode="auto">
          <a:xfrm flipV="1">
            <a:off x="3962400" y="3255963"/>
            <a:ext cx="422275" cy="233362"/>
          </a:xfrm>
          <a:prstGeom prst="line">
            <a:avLst/>
          </a:prstGeom>
          <a:noFill/>
          <a:ln w="38100">
            <a:solidFill>
              <a:srgbClr val="00CC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5" name="AutoShape 15"/>
          <p:cNvSpPr>
            <a:spLocks noChangeArrowheads="1"/>
          </p:cNvSpPr>
          <p:nvPr/>
        </p:nvSpPr>
        <p:spPr bwMode="auto">
          <a:xfrm rot="1489985">
            <a:off x="4384675" y="3724275"/>
            <a:ext cx="130175" cy="200025"/>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6" name="Line 16"/>
          <p:cNvSpPr>
            <a:spLocks noChangeShapeType="1"/>
          </p:cNvSpPr>
          <p:nvPr/>
        </p:nvSpPr>
        <p:spPr bwMode="auto">
          <a:xfrm>
            <a:off x="4514850" y="3856038"/>
            <a:ext cx="128588" cy="68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7" name="Line 17"/>
          <p:cNvSpPr>
            <a:spLocks noChangeShapeType="1"/>
          </p:cNvSpPr>
          <p:nvPr/>
        </p:nvSpPr>
        <p:spPr bwMode="auto">
          <a:xfrm>
            <a:off x="4643438" y="3924300"/>
            <a:ext cx="292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8" name="Freeform 18"/>
          <p:cNvSpPr>
            <a:spLocks/>
          </p:cNvSpPr>
          <p:nvPr/>
        </p:nvSpPr>
        <p:spPr bwMode="auto">
          <a:xfrm>
            <a:off x="4406900" y="3105150"/>
            <a:ext cx="422275" cy="139700"/>
          </a:xfrm>
          <a:custGeom>
            <a:avLst/>
            <a:gdLst>
              <a:gd name="T0" fmla="*/ 0 w 624"/>
              <a:gd name="T1" fmla="*/ 200 h 200"/>
              <a:gd name="T2" fmla="*/ 312 w 624"/>
              <a:gd name="T3" fmla="*/ 32 h 200"/>
              <a:gd name="T4" fmla="*/ 624 w 624"/>
              <a:gd name="T5" fmla="*/ 8 h 200"/>
            </a:gdLst>
            <a:ahLst/>
            <a:cxnLst>
              <a:cxn ang="0">
                <a:pos x="T0" y="T1"/>
              </a:cxn>
              <a:cxn ang="0">
                <a:pos x="T2" y="T3"/>
              </a:cxn>
              <a:cxn ang="0">
                <a:pos x="T4" y="T5"/>
              </a:cxn>
            </a:cxnLst>
            <a:rect l="0" t="0" r="r" b="b"/>
            <a:pathLst>
              <a:path w="624" h="200">
                <a:moveTo>
                  <a:pt x="0" y="200"/>
                </a:moveTo>
                <a:cubicBezTo>
                  <a:pt x="104" y="131"/>
                  <a:pt x="208" y="63"/>
                  <a:pt x="312" y="32"/>
                </a:cubicBezTo>
                <a:cubicBezTo>
                  <a:pt x="415" y="0"/>
                  <a:pt x="568" y="12"/>
                  <a:pt x="624" y="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39" name="Line 19"/>
          <p:cNvSpPr>
            <a:spLocks noChangeShapeType="1"/>
          </p:cNvSpPr>
          <p:nvPr/>
        </p:nvSpPr>
        <p:spPr bwMode="auto">
          <a:xfrm>
            <a:off x="3438525" y="3802063"/>
            <a:ext cx="452438"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0" name="AutoShape 20"/>
          <p:cNvSpPr>
            <a:spLocks noChangeArrowheads="1"/>
          </p:cNvSpPr>
          <p:nvPr/>
        </p:nvSpPr>
        <p:spPr bwMode="auto">
          <a:xfrm>
            <a:off x="3859213" y="3690938"/>
            <a:ext cx="260350" cy="233362"/>
          </a:xfrm>
          <a:prstGeom prst="cube">
            <a:avLst>
              <a:gd name="adj" fmla="val 2500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1" name="Line 21"/>
          <p:cNvSpPr>
            <a:spLocks noChangeShapeType="1"/>
          </p:cNvSpPr>
          <p:nvPr/>
        </p:nvSpPr>
        <p:spPr bwMode="auto">
          <a:xfrm>
            <a:off x="4086225" y="3835400"/>
            <a:ext cx="422275" cy="231775"/>
          </a:xfrm>
          <a:prstGeom prst="line">
            <a:avLst/>
          </a:prstGeom>
          <a:noFill/>
          <a:ln w="3810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2" name="Line 22"/>
          <p:cNvSpPr>
            <a:spLocks noChangeShapeType="1"/>
          </p:cNvSpPr>
          <p:nvPr/>
        </p:nvSpPr>
        <p:spPr bwMode="auto">
          <a:xfrm flipV="1">
            <a:off x="4086225" y="3533775"/>
            <a:ext cx="422275" cy="234950"/>
          </a:xfrm>
          <a:prstGeom prst="line">
            <a:avLst/>
          </a:prstGeom>
          <a:noFill/>
          <a:ln w="38100">
            <a:solidFill>
              <a:srgbClr val="00CC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3" name="AutoShape 23"/>
          <p:cNvSpPr>
            <a:spLocks noChangeArrowheads="1"/>
          </p:cNvSpPr>
          <p:nvPr/>
        </p:nvSpPr>
        <p:spPr bwMode="auto">
          <a:xfrm rot="1489985">
            <a:off x="4508500" y="4002088"/>
            <a:ext cx="130175" cy="200025"/>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4" name="Line 24"/>
          <p:cNvSpPr>
            <a:spLocks noChangeShapeType="1"/>
          </p:cNvSpPr>
          <p:nvPr/>
        </p:nvSpPr>
        <p:spPr bwMode="auto">
          <a:xfrm>
            <a:off x="4638675" y="4135438"/>
            <a:ext cx="128588" cy="66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5" name="Line 25"/>
          <p:cNvSpPr>
            <a:spLocks noChangeShapeType="1"/>
          </p:cNvSpPr>
          <p:nvPr/>
        </p:nvSpPr>
        <p:spPr bwMode="auto">
          <a:xfrm>
            <a:off x="4751388" y="4202113"/>
            <a:ext cx="3079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6" name="Freeform 26"/>
          <p:cNvSpPr>
            <a:spLocks/>
          </p:cNvSpPr>
          <p:nvPr/>
        </p:nvSpPr>
        <p:spPr bwMode="auto">
          <a:xfrm>
            <a:off x="4530725" y="3382963"/>
            <a:ext cx="422275" cy="139700"/>
          </a:xfrm>
          <a:custGeom>
            <a:avLst/>
            <a:gdLst>
              <a:gd name="T0" fmla="*/ 0 w 624"/>
              <a:gd name="T1" fmla="*/ 200 h 200"/>
              <a:gd name="T2" fmla="*/ 312 w 624"/>
              <a:gd name="T3" fmla="*/ 32 h 200"/>
              <a:gd name="T4" fmla="*/ 624 w 624"/>
              <a:gd name="T5" fmla="*/ 8 h 200"/>
            </a:gdLst>
            <a:ahLst/>
            <a:cxnLst>
              <a:cxn ang="0">
                <a:pos x="T0" y="T1"/>
              </a:cxn>
              <a:cxn ang="0">
                <a:pos x="T2" y="T3"/>
              </a:cxn>
              <a:cxn ang="0">
                <a:pos x="T4" y="T5"/>
              </a:cxn>
            </a:cxnLst>
            <a:rect l="0" t="0" r="r" b="b"/>
            <a:pathLst>
              <a:path w="624" h="200">
                <a:moveTo>
                  <a:pt x="0" y="200"/>
                </a:moveTo>
                <a:cubicBezTo>
                  <a:pt x="104" y="131"/>
                  <a:pt x="208" y="63"/>
                  <a:pt x="312" y="32"/>
                </a:cubicBezTo>
                <a:cubicBezTo>
                  <a:pt x="415" y="0"/>
                  <a:pt x="568" y="12"/>
                  <a:pt x="624" y="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7" name="Line 27"/>
          <p:cNvSpPr>
            <a:spLocks noChangeShapeType="1"/>
          </p:cNvSpPr>
          <p:nvPr/>
        </p:nvSpPr>
        <p:spPr bwMode="auto">
          <a:xfrm>
            <a:off x="3562350" y="4079875"/>
            <a:ext cx="454025"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8" name="AutoShape 28"/>
          <p:cNvSpPr>
            <a:spLocks noChangeArrowheads="1"/>
          </p:cNvSpPr>
          <p:nvPr/>
        </p:nvSpPr>
        <p:spPr bwMode="auto">
          <a:xfrm>
            <a:off x="3984625" y="3968750"/>
            <a:ext cx="260350" cy="233363"/>
          </a:xfrm>
          <a:prstGeom prst="cube">
            <a:avLst>
              <a:gd name="adj" fmla="val 2500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49" name="Line 29"/>
          <p:cNvSpPr>
            <a:spLocks noChangeShapeType="1"/>
          </p:cNvSpPr>
          <p:nvPr/>
        </p:nvSpPr>
        <p:spPr bwMode="auto">
          <a:xfrm>
            <a:off x="4211638" y="4113213"/>
            <a:ext cx="422275" cy="233362"/>
          </a:xfrm>
          <a:prstGeom prst="line">
            <a:avLst/>
          </a:prstGeom>
          <a:noFill/>
          <a:ln w="3810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0" name="Line 30"/>
          <p:cNvSpPr>
            <a:spLocks noChangeShapeType="1"/>
          </p:cNvSpPr>
          <p:nvPr/>
        </p:nvSpPr>
        <p:spPr bwMode="auto">
          <a:xfrm flipV="1">
            <a:off x="4211638" y="3811588"/>
            <a:ext cx="422275" cy="234950"/>
          </a:xfrm>
          <a:prstGeom prst="line">
            <a:avLst/>
          </a:prstGeom>
          <a:noFill/>
          <a:ln w="38100">
            <a:solidFill>
              <a:srgbClr val="00CC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1" name="AutoShape 31"/>
          <p:cNvSpPr>
            <a:spLocks noChangeArrowheads="1"/>
          </p:cNvSpPr>
          <p:nvPr/>
        </p:nvSpPr>
        <p:spPr bwMode="auto">
          <a:xfrm rot="1489985">
            <a:off x="4633913" y="4279900"/>
            <a:ext cx="130175" cy="200025"/>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2" name="Line 32"/>
          <p:cNvSpPr>
            <a:spLocks noChangeShapeType="1"/>
          </p:cNvSpPr>
          <p:nvPr/>
        </p:nvSpPr>
        <p:spPr bwMode="auto">
          <a:xfrm>
            <a:off x="4764088" y="4413250"/>
            <a:ext cx="128587" cy="66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3" name="Freeform 33"/>
          <p:cNvSpPr>
            <a:spLocks/>
          </p:cNvSpPr>
          <p:nvPr/>
        </p:nvSpPr>
        <p:spPr bwMode="auto">
          <a:xfrm>
            <a:off x="4654550" y="3660775"/>
            <a:ext cx="422275" cy="141288"/>
          </a:xfrm>
          <a:custGeom>
            <a:avLst/>
            <a:gdLst>
              <a:gd name="T0" fmla="*/ 0 w 624"/>
              <a:gd name="T1" fmla="*/ 200 h 200"/>
              <a:gd name="T2" fmla="*/ 312 w 624"/>
              <a:gd name="T3" fmla="*/ 32 h 200"/>
              <a:gd name="T4" fmla="*/ 624 w 624"/>
              <a:gd name="T5" fmla="*/ 8 h 200"/>
            </a:gdLst>
            <a:ahLst/>
            <a:cxnLst>
              <a:cxn ang="0">
                <a:pos x="T0" y="T1"/>
              </a:cxn>
              <a:cxn ang="0">
                <a:pos x="T2" y="T3"/>
              </a:cxn>
              <a:cxn ang="0">
                <a:pos x="T4" y="T5"/>
              </a:cxn>
            </a:cxnLst>
            <a:rect l="0" t="0" r="r" b="b"/>
            <a:pathLst>
              <a:path w="624" h="200">
                <a:moveTo>
                  <a:pt x="0" y="200"/>
                </a:moveTo>
                <a:cubicBezTo>
                  <a:pt x="104" y="131"/>
                  <a:pt x="208" y="63"/>
                  <a:pt x="312" y="32"/>
                </a:cubicBezTo>
                <a:cubicBezTo>
                  <a:pt x="415" y="0"/>
                  <a:pt x="568" y="12"/>
                  <a:pt x="624" y="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4" name="Line 34"/>
          <p:cNvSpPr>
            <a:spLocks noChangeShapeType="1"/>
          </p:cNvSpPr>
          <p:nvPr/>
        </p:nvSpPr>
        <p:spPr bwMode="auto">
          <a:xfrm>
            <a:off x="3687763" y="4357688"/>
            <a:ext cx="452437"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5" name="AutoShape 35"/>
          <p:cNvSpPr>
            <a:spLocks noChangeArrowheads="1"/>
          </p:cNvSpPr>
          <p:nvPr/>
        </p:nvSpPr>
        <p:spPr bwMode="auto">
          <a:xfrm>
            <a:off x="4108450" y="4246563"/>
            <a:ext cx="260350" cy="233362"/>
          </a:xfrm>
          <a:prstGeom prst="cube">
            <a:avLst>
              <a:gd name="adj" fmla="val 2500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6" name="Line 36"/>
          <p:cNvSpPr>
            <a:spLocks noChangeShapeType="1"/>
          </p:cNvSpPr>
          <p:nvPr/>
        </p:nvSpPr>
        <p:spPr bwMode="auto">
          <a:xfrm>
            <a:off x="4335463" y="4392613"/>
            <a:ext cx="422275" cy="231775"/>
          </a:xfrm>
          <a:prstGeom prst="line">
            <a:avLst/>
          </a:prstGeom>
          <a:noFill/>
          <a:ln w="3810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7" name="Line 37"/>
          <p:cNvSpPr>
            <a:spLocks noChangeShapeType="1"/>
          </p:cNvSpPr>
          <p:nvPr/>
        </p:nvSpPr>
        <p:spPr bwMode="auto">
          <a:xfrm flipV="1">
            <a:off x="4335463" y="4089400"/>
            <a:ext cx="422275" cy="234950"/>
          </a:xfrm>
          <a:prstGeom prst="line">
            <a:avLst/>
          </a:prstGeom>
          <a:noFill/>
          <a:ln w="38100">
            <a:solidFill>
              <a:srgbClr val="00CC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8" name="AutoShape 38"/>
          <p:cNvSpPr>
            <a:spLocks noChangeArrowheads="1"/>
          </p:cNvSpPr>
          <p:nvPr/>
        </p:nvSpPr>
        <p:spPr bwMode="auto">
          <a:xfrm rot="1489985">
            <a:off x="4757738" y="4557713"/>
            <a:ext cx="130175" cy="201612"/>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59" name="Line 39"/>
          <p:cNvSpPr>
            <a:spLocks noChangeShapeType="1"/>
          </p:cNvSpPr>
          <p:nvPr/>
        </p:nvSpPr>
        <p:spPr bwMode="auto">
          <a:xfrm>
            <a:off x="3811588" y="4637088"/>
            <a:ext cx="452437"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60" name="AutoShape 40"/>
          <p:cNvSpPr>
            <a:spLocks noChangeArrowheads="1"/>
          </p:cNvSpPr>
          <p:nvPr/>
        </p:nvSpPr>
        <p:spPr bwMode="auto">
          <a:xfrm>
            <a:off x="4232275" y="4524375"/>
            <a:ext cx="260350" cy="234950"/>
          </a:xfrm>
          <a:prstGeom prst="cube">
            <a:avLst>
              <a:gd name="adj" fmla="val 2500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61" name="Line 41"/>
          <p:cNvSpPr>
            <a:spLocks noChangeShapeType="1"/>
          </p:cNvSpPr>
          <p:nvPr/>
        </p:nvSpPr>
        <p:spPr bwMode="auto">
          <a:xfrm>
            <a:off x="4459288" y="4670425"/>
            <a:ext cx="422275" cy="231775"/>
          </a:xfrm>
          <a:prstGeom prst="line">
            <a:avLst/>
          </a:prstGeom>
          <a:noFill/>
          <a:ln w="3810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62" name="Line 42"/>
          <p:cNvSpPr>
            <a:spLocks noChangeShapeType="1"/>
          </p:cNvSpPr>
          <p:nvPr/>
        </p:nvSpPr>
        <p:spPr bwMode="auto">
          <a:xfrm flipV="1">
            <a:off x="4459288" y="4370388"/>
            <a:ext cx="422275" cy="233362"/>
          </a:xfrm>
          <a:prstGeom prst="line">
            <a:avLst/>
          </a:prstGeom>
          <a:noFill/>
          <a:ln w="38100">
            <a:solidFill>
              <a:srgbClr val="00CC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63" name="Line 43"/>
          <p:cNvSpPr>
            <a:spLocks noChangeShapeType="1"/>
          </p:cNvSpPr>
          <p:nvPr/>
        </p:nvSpPr>
        <p:spPr bwMode="auto">
          <a:xfrm>
            <a:off x="4310063" y="5749925"/>
            <a:ext cx="454025"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64" name="AutoShape 44"/>
          <p:cNvSpPr>
            <a:spLocks noChangeArrowheads="1"/>
          </p:cNvSpPr>
          <p:nvPr/>
        </p:nvSpPr>
        <p:spPr bwMode="auto">
          <a:xfrm>
            <a:off x="4730750" y="5638800"/>
            <a:ext cx="260350" cy="233363"/>
          </a:xfrm>
          <a:prstGeom prst="cube">
            <a:avLst>
              <a:gd name="adj" fmla="val 2500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65" name="Line 45"/>
          <p:cNvSpPr>
            <a:spLocks noChangeShapeType="1"/>
          </p:cNvSpPr>
          <p:nvPr/>
        </p:nvSpPr>
        <p:spPr bwMode="auto">
          <a:xfrm>
            <a:off x="4957763" y="5781675"/>
            <a:ext cx="422275" cy="234950"/>
          </a:xfrm>
          <a:prstGeom prst="line">
            <a:avLst/>
          </a:prstGeom>
          <a:noFill/>
          <a:ln w="38100">
            <a:solidFill>
              <a:srgbClr val="FF00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66" name="Line 46"/>
          <p:cNvSpPr>
            <a:spLocks noChangeShapeType="1"/>
          </p:cNvSpPr>
          <p:nvPr/>
        </p:nvSpPr>
        <p:spPr bwMode="auto">
          <a:xfrm flipV="1">
            <a:off x="4957763" y="5483225"/>
            <a:ext cx="422275" cy="233363"/>
          </a:xfrm>
          <a:prstGeom prst="line">
            <a:avLst/>
          </a:prstGeom>
          <a:noFill/>
          <a:ln w="38100">
            <a:solidFill>
              <a:srgbClr val="00CC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67" name="Freeform 47"/>
          <p:cNvSpPr>
            <a:spLocks/>
          </p:cNvSpPr>
          <p:nvPr/>
        </p:nvSpPr>
        <p:spPr bwMode="auto">
          <a:xfrm>
            <a:off x="5402263" y="5294313"/>
            <a:ext cx="295275" cy="177800"/>
          </a:xfrm>
          <a:custGeom>
            <a:avLst/>
            <a:gdLst>
              <a:gd name="T0" fmla="*/ 0 w 438"/>
              <a:gd name="T1" fmla="*/ 253 h 253"/>
              <a:gd name="T2" fmla="*/ 312 w 438"/>
              <a:gd name="T3" fmla="*/ 85 h 253"/>
              <a:gd name="T4" fmla="*/ 438 w 438"/>
              <a:gd name="T5" fmla="*/ 0 h 253"/>
            </a:gdLst>
            <a:ahLst/>
            <a:cxnLst>
              <a:cxn ang="0">
                <a:pos x="T0" y="T1"/>
              </a:cxn>
              <a:cxn ang="0">
                <a:pos x="T2" y="T3"/>
              </a:cxn>
              <a:cxn ang="0">
                <a:pos x="T4" y="T5"/>
              </a:cxn>
            </a:cxnLst>
            <a:rect l="0" t="0" r="r" b="b"/>
            <a:pathLst>
              <a:path w="438" h="253">
                <a:moveTo>
                  <a:pt x="0" y="253"/>
                </a:moveTo>
                <a:cubicBezTo>
                  <a:pt x="104" y="184"/>
                  <a:pt x="239" y="127"/>
                  <a:pt x="312" y="85"/>
                </a:cubicBezTo>
                <a:cubicBezTo>
                  <a:pt x="384" y="42"/>
                  <a:pt x="411" y="17"/>
                  <a:pt x="438"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4768" name="Group 48"/>
          <p:cNvGrpSpPr>
            <a:grpSpLocks/>
          </p:cNvGrpSpPr>
          <p:nvPr/>
        </p:nvGrpSpPr>
        <p:grpSpPr bwMode="auto">
          <a:xfrm>
            <a:off x="4508500" y="4981575"/>
            <a:ext cx="217488" cy="444500"/>
            <a:chOff x="8344" y="17752"/>
            <a:chExt cx="320" cy="640"/>
          </a:xfrm>
        </p:grpSpPr>
        <p:sp>
          <p:nvSpPr>
            <p:cNvPr id="414769" name="Oval 49"/>
            <p:cNvSpPr>
              <a:spLocks noChangeArrowheads="1"/>
            </p:cNvSpPr>
            <p:nvPr/>
          </p:nvSpPr>
          <p:spPr bwMode="auto">
            <a:xfrm>
              <a:off x="8344" y="17752"/>
              <a:ext cx="64"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70" name="Oval 50"/>
            <p:cNvSpPr>
              <a:spLocks noChangeArrowheads="1"/>
            </p:cNvSpPr>
            <p:nvPr/>
          </p:nvSpPr>
          <p:spPr bwMode="auto">
            <a:xfrm>
              <a:off x="8424" y="17944"/>
              <a:ext cx="64"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71" name="Oval 51"/>
            <p:cNvSpPr>
              <a:spLocks noChangeArrowheads="1"/>
            </p:cNvSpPr>
            <p:nvPr/>
          </p:nvSpPr>
          <p:spPr bwMode="auto">
            <a:xfrm>
              <a:off x="8512" y="18136"/>
              <a:ext cx="64"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72" name="Oval 52"/>
            <p:cNvSpPr>
              <a:spLocks noChangeArrowheads="1"/>
            </p:cNvSpPr>
            <p:nvPr/>
          </p:nvSpPr>
          <p:spPr bwMode="auto">
            <a:xfrm>
              <a:off x="8600" y="18328"/>
              <a:ext cx="64"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4773" name="Rectangle 53"/>
          <p:cNvSpPr>
            <a:spLocks noChangeArrowheads="1"/>
          </p:cNvSpPr>
          <p:nvPr/>
        </p:nvSpPr>
        <p:spPr bwMode="auto">
          <a:xfrm>
            <a:off x="6035675" y="3305175"/>
            <a:ext cx="247650" cy="255588"/>
          </a:xfrm>
          <a:prstGeom prst="rect">
            <a:avLst/>
          </a:prstGeom>
          <a:solidFill>
            <a:schemeClr val="accent1"/>
          </a:solidFill>
          <a:ln w="9525">
            <a:miter lim="800000"/>
            <a:headEnd/>
            <a:tailEnd/>
          </a:ln>
          <a:effectLst/>
          <a:scene3d>
            <a:camera prst="legacyPerspectiveFront">
              <a:rot lat="1500000" lon="20099999" rev="0"/>
            </a:camera>
            <a:lightRig rig="legacyFlat4" dir="t"/>
          </a:scene3d>
          <a:sp3d extrusionH="12430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14774" name="Freeform 54"/>
          <p:cNvSpPr>
            <a:spLocks/>
          </p:cNvSpPr>
          <p:nvPr/>
        </p:nvSpPr>
        <p:spPr bwMode="auto">
          <a:xfrm>
            <a:off x="4681538" y="2897188"/>
            <a:ext cx="919162" cy="157162"/>
          </a:xfrm>
          <a:custGeom>
            <a:avLst/>
            <a:gdLst>
              <a:gd name="T0" fmla="*/ 1362 w 1362"/>
              <a:gd name="T1" fmla="*/ 170 h 226"/>
              <a:gd name="T2" fmla="*/ 1114 w 1362"/>
              <a:gd name="T3" fmla="*/ 210 h 226"/>
              <a:gd name="T4" fmla="*/ 882 w 1362"/>
              <a:gd name="T5" fmla="*/ 202 h 226"/>
              <a:gd name="T6" fmla="*/ 330 w 1362"/>
              <a:gd name="T7" fmla="*/ 64 h 226"/>
              <a:gd name="T8" fmla="*/ 0 w 1362"/>
              <a:gd name="T9" fmla="*/ 0 h 226"/>
            </a:gdLst>
            <a:ahLst/>
            <a:cxnLst>
              <a:cxn ang="0">
                <a:pos x="T0" y="T1"/>
              </a:cxn>
              <a:cxn ang="0">
                <a:pos x="T2" y="T3"/>
              </a:cxn>
              <a:cxn ang="0">
                <a:pos x="T4" y="T5"/>
              </a:cxn>
              <a:cxn ang="0">
                <a:pos x="T6" y="T7"/>
              </a:cxn>
              <a:cxn ang="0">
                <a:pos x="T8" y="T9"/>
              </a:cxn>
            </a:cxnLst>
            <a:rect l="0" t="0" r="r" b="b"/>
            <a:pathLst>
              <a:path w="1362" h="226">
                <a:moveTo>
                  <a:pt x="1362" y="170"/>
                </a:moveTo>
                <a:cubicBezTo>
                  <a:pt x="1277" y="187"/>
                  <a:pt x="1193" y="204"/>
                  <a:pt x="1114" y="210"/>
                </a:cubicBezTo>
                <a:cubicBezTo>
                  <a:pt x="1034" y="215"/>
                  <a:pt x="1012" y="226"/>
                  <a:pt x="882" y="202"/>
                </a:cubicBezTo>
                <a:cubicBezTo>
                  <a:pt x="751" y="177"/>
                  <a:pt x="476" y="97"/>
                  <a:pt x="330" y="64"/>
                </a:cubicBezTo>
                <a:cubicBezTo>
                  <a:pt x="183" y="30"/>
                  <a:pt x="68" y="13"/>
                  <a:pt x="0"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75" name="Freeform 55"/>
          <p:cNvSpPr>
            <a:spLocks/>
          </p:cNvSpPr>
          <p:nvPr/>
        </p:nvSpPr>
        <p:spPr bwMode="auto">
          <a:xfrm>
            <a:off x="4800600" y="3071813"/>
            <a:ext cx="846138" cy="46037"/>
          </a:xfrm>
          <a:custGeom>
            <a:avLst/>
            <a:gdLst>
              <a:gd name="T0" fmla="*/ 1248 w 1248"/>
              <a:gd name="T1" fmla="*/ 0 h 66"/>
              <a:gd name="T2" fmla="*/ 1000 w 1248"/>
              <a:gd name="T3" fmla="*/ 40 h 66"/>
              <a:gd name="T4" fmla="*/ 768 w 1248"/>
              <a:gd name="T5" fmla="*/ 32 h 66"/>
              <a:gd name="T6" fmla="*/ 264 w 1248"/>
              <a:gd name="T7" fmla="*/ 64 h 66"/>
              <a:gd name="T8" fmla="*/ 0 w 1248"/>
              <a:gd name="T9" fmla="*/ 48 h 66"/>
            </a:gdLst>
            <a:ahLst/>
            <a:cxnLst>
              <a:cxn ang="0">
                <a:pos x="T0" y="T1"/>
              </a:cxn>
              <a:cxn ang="0">
                <a:pos x="T2" y="T3"/>
              </a:cxn>
              <a:cxn ang="0">
                <a:pos x="T4" y="T5"/>
              </a:cxn>
              <a:cxn ang="0">
                <a:pos x="T6" y="T7"/>
              </a:cxn>
              <a:cxn ang="0">
                <a:pos x="T8" y="T9"/>
              </a:cxn>
            </a:cxnLst>
            <a:rect l="0" t="0" r="r" b="b"/>
            <a:pathLst>
              <a:path w="1248" h="66">
                <a:moveTo>
                  <a:pt x="1248" y="0"/>
                </a:moveTo>
                <a:cubicBezTo>
                  <a:pt x="1163" y="17"/>
                  <a:pt x="1079" y="34"/>
                  <a:pt x="1000" y="40"/>
                </a:cubicBezTo>
                <a:cubicBezTo>
                  <a:pt x="920" y="45"/>
                  <a:pt x="890" y="28"/>
                  <a:pt x="768" y="32"/>
                </a:cubicBezTo>
                <a:cubicBezTo>
                  <a:pt x="645" y="36"/>
                  <a:pt x="392" y="61"/>
                  <a:pt x="264" y="64"/>
                </a:cubicBezTo>
                <a:cubicBezTo>
                  <a:pt x="136" y="66"/>
                  <a:pt x="55" y="51"/>
                  <a:pt x="0" y="4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76" name="Freeform 56"/>
          <p:cNvSpPr>
            <a:spLocks/>
          </p:cNvSpPr>
          <p:nvPr/>
        </p:nvSpPr>
        <p:spPr bwMode="auto">
          <a:xfrm>
            <a:off x="4953000" y="3138488"/>
            <a:ext cx="757238" cy="265112"/>
          </a:xfrm>
          <a:custGeom>
            <a:avLst/>
            <a:gdLst>
              <a:gd name="T0" fmla="*/ 1120 w 1120"/>
              <a:gd name="T1" fmla="*/ 0 h 382"/>
              <a:gd name="T2" fmla="*/ 872 w 1120"/>
              <a:gd name="T3" fmla="*/ 40 h 382"/>
              <a:gd name="T4" fmla="*/ 632 w 1120"/>
              <a:gd name="T5" fmla="*/ 91 h 382"/>
              <a:gd name="T6" fmla="*/ 144 w 1120"/>
              <a:gd name="T7" fmla="*/ 336 h 382"/>
              <a:gd name="T8" fmla="*/ 0 w 1120"/>
              <a:gd name="T9" fmla="*/ 368 h 382"/>
            </a:gdLst>
            <a:ahLst/>
            <a:cxnLst>
              <a:cxn ang="0">
                <a:pos x="T0" y="T1"/>
              </a:cxn>
              <a:cxn ang="0">
                <a:pos x="T2" y="T3"/>
              </a:cxn>
              <a:cxn ang="0">
                <a:pos x="T4" y="T5"/>
              </a:cxn>
              <a:cxn ang="0">
                <a:pos x="T6" y="T7"/>
              </a:cxn>
              <a:cxn ang="0">
                <a:pos x="T8" y="T9"/>
              </a:cxn>
            </a:cxnLst>
            <a:rect l="0" t="0" r="r" b="b"/>
            <a:pathLst>
              <a:path w="1120" h="382">
                <a:moveTo>
                  <a:pt x="1120" y="0"/>
                </a:moveTo>
                <a:cubicBezTo>
                  <a:pt x="1035" y="17"/>
                  <a:pt x="953" y="24"/>
                  <a:pt x="872" y="40"/>
                </a:cubicBezTo>
                <a:cubicBezTo>
                  <a:pt x="790" y="55"/>
                  <a:pt x="753" y="41"/>
                  <a:pt x="632" y="91"/>
                </a:cubicBezTo>
                <a:cubicBezTo>
                  <a:pt x="510" y="140"/>
                  <a:pt x="249" y="289"/>
                  <a:pt x="144" y="336"/>
                </a:cubicBezTo>
                <a:cubicBezTo>
                  <a:pt x="38" y="382"/>
                  <a:pt x="30" y="361"/>
                  <a:pt x="0" y="36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77" name="Freeform 57"/>
          <p:cNvSpPr>
            <a:spLocks/>
          </p:cNvSpPr>
          <p:nvPr/>
        </p:nvSpPr>
        <p:spPr bwMode="auto">
          <a:xfrm>
            <a:off x="5065713" y="3200400"/>
            <a:ext cx="709612" cy="468313"/>
          </a:xfrm>
          <a:custGeom>
            <a:avLst/>
            <a:gdLst>
              <a:gd name="T0" fmla="*/ 1048 w 1048"/>
              <a:gd name="T1" fmla="*/ 6 h 670"/>
              <a:gd name="T2" fmla="*/ 800 w 1048"/>
              <a:gd name="T3" fmla="*/ 46 h 670"/>
              <a:gd name="T4" fmla="*/ 568 w 1048"/>
              <a:gd name="T5" fmla="*/ 278 h 670"/>
              <a:gd name="T6" fmla="*/ 280 w 1048"/>
              <a:gd name="T7" fmla="*/ 558 h 670"/>
              <a:gd name="T8" fmla="*/ 0 w 1048"/>
              <a:gd name="T9" fmla="*/ 670 h 670"/>
            </a:gdLst>
            <a:ahLst/>
            <a:cxnLst>
              <a:cxn ang="0">
                <a:pos x="T0" y="T1"/>
              </a:cxn>
              <a:cxn ang="0">
                <a:pos x="T2" y="T3"/>
              </a:cxn>
              <a:cxn ang="0">
                <a:pos x="T4" y="T5"/>
              </a:cxn>
              <a:cxn ang="0">
                <a:pos x="T6" y="T7"/>
              </a:cxn>
              <a:cxn ang="0">
                <a:pos x="T8" y="T9"/>
              </a:cxn>
            </a:cxnLst>
            <a:rect l="0" t="0" r="r" b="b"/>
            <a:pathLst>
              <a:path w="1048" h="670">
                <a:moveTo>
                  <a:pt x="1048" y="6"/>
                </a:moveTo>
                <a:cubicBezTo>
                  <a:pt x="963" y="23"/>
                  <a:pt x="879" y="0"/>
                  <a:pt x="800" y="46"/>
                </a:cubicBezTo>
                <a:cubicBezTo>
                  <a:pt x="720" y="91"/>
                  <a:pt x="654" y="192"/>
                  <a:pt x="568" y="278"/>
                </a:cubicBezTo>
                <a:cubicBezTo>
                  <a:pt x="481" y="363"/>
                  <a:pt x="374" y="492"/>
                  <a:pt x="280" y="558"/>
                </a:cubicBezTo>
                <a:cubicBezTo>
                  <a:pt x="185" y="623"/>
                  <a:pt x="58" y="646"/>
                  <a:pt x="0" y="67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78" name="Freeform 58"/>
          <p:cNvSpPr>
            <a:spLocks/>
          </p:cNvSpPr>
          <p:nvPr/>
        </p:nvSpPr>
        <p:spPr bwMode="auto">
          <a:xfrm>
            <a:off x="4779963" y="3906838"/>
            <a:ext cx="392112" cy="173037"/>
          </a:xfrm>
          <a:custGeom>
            <a:avLst/>
            <a:gdLst>
              <a:gd name="T0" fmla="*/ 0 w 579"/>
              <a:gd name="T1" fmla="*/ 248 h 248"/>
              <a:gd name="T2" fmla="*/ 312 w 579"/>
              <a:gd name="T3" fmla="*/ 80 h 248"/>
              <a:gd name="T4" fmla="*/ 579 w 579"/>
              <a:gd name="T5" fmla="*/ 0 h 248"/>
            </a:gdLst>
            <a:ahLst/>
            <a:cxnLst>
              <a:cxn ang="0">
                <a:pos x="T0" y="T1"/>
              </a:cxn>
              <a:cxn ang="0">
                <a:pos x="T2" y="T3"/>
              </a:cxn>
              <a:cxn ang="0">
                <a:pos x="T4" y="T5"/>
              </a:cxn>
            </a:cxnLst>
            <a:rect l="0" t="0" r="r" b="b"/>
            <a:pathLst>
              <a:path w="579" h="248">
                <a:moveTo>
                  <a:pt x="0" y="248"/>
                </a:moveTo>
                <a:cubicBezTo>
                  <a:pt x="104" y="179"/>
                  <a:pt x="215" y="121"/>
                  <a:pt x="312" y="80"/>
                </a:cubicBezTo>
                <a:cubicBezTo>
                  <a:pt x="408" y="38"/>
                  <a:pt x="523" y="16"/>
                  <a:pt x="579"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79" name="Freeform 59"/>
          <p:cNvSpPr>
            <a:spLocks/>
          </p:cNvSpPr>
          <p:nvPr/>
        </p:nvSpPr>
        <p:spPr bwMode="auto">
          <a:xfrm>
            <a:off x="5172075" y="3240088"/>
            <a:ext cx="668338" cy="660400"/>
          </a:xfrm>
          <a:custGeom>
            <a:avLst/>
            <a:gdLst>
              <a:gd name="T0" fmla="*/ 989 w 989"/>
              <a:gd name="T1" fmla="*/ 47 h 949"/>
              <a:gd name="T2" fmla="*/ 741 w 989"/>
              <a:gd name="T3" fmla="*/ 87 h 949"/>
              <a:gd name="T4" fmla="*/ 395 w 989"/>
              <a:gd name="T5" fmla="*/ 565 h 949"/>
              <a:gd name="T6" fmla="*/ 224 w 989"/>
              <a:gd name="T7" fmla="*/ 799 h 949"/>
              <a:gd name="T8" fmla="*/ 0 w 989"/>
              <a:gd name="T9" fmla="*/ 949 h 949"/>
            </a:gdLst>
            <a:ahLst/>
            <a:cxnLst>
              <a:cxn ang="0">
                <a:pos x="T0" y="T1"/>
              </a:cxn>
              <a:cxn ang="0">
                <a:pos x="T2" y="T3"/>
              </a:cxn>
              <a:cxn ang="0">
                <a:pos x="T4" y="T5"/>
              </a:cxn>
              <a:cxn ang="0">
                <a:pos x="T6" y="T7"/>
              </a:cxn>
              <a:cxn ang="0">
                <a:pos x="T8" y="T9"/>
              </a:cxn>
            </a:cxnLst>
            <a:rect l="0" t="0" r="r" b="b"/>
            <a:pathLst>
              <a:path w="989" h="949">
                <a:moveTo>
                  <a:pt x="989" y="47"/>
                </a:moveTo>
                <a:cubicBezTo>
                  <a:pt x="904" y="64"/>
                  <a:pt x="840" y="0"/>
                  <a:pt x="741" y="87"/>
                </a:cubicBezTo>
                <a:cubicBezTo>
                  <a:pt x="642" y="173"/>
                  <a:pt x="481" y="446"/>
                  <a:pt x="395" y="565"/>
                </a:cubicBezTo>
                <a:cubicBezTo>
                  <a:pt x="308" y="683"/>
                  <a:pt x="289" y="735"/>
                  <a:pt x="224" y="799"/>
                </a:cubicBezTo>
                <a:cubicBezTo>
                  <a:pt x="158" y="863"/>
                  <a:pt x="46" y="917"/>
                  <a:pt x="0" y="949"/>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80" name="Freeform 60"/>
          <p:cNvSpPr>
            <a:spLocks/>
          </p:cNvSpPr>
          <p:nvPr/>
        </p:nvSpPr>
        <p:spPr bwMode="auto">
          <a:xfrm>
            <a:off x="4897438" y="3282950"/>
            <a:ext cx="1001712" cy="1062038"/>
          </a:xfrm>
          <a:custGeom>
            <a:avLst/>
            <a:gdLst>
              <a:gd name="T0" fmla="*/ 1482 w 1482"/>
              <a:gd name="T1" fmla="*/ 90 h 1528"/>
              <a:gd name="T2" fmla="*/ 1234 w 1482"/>
              <a:gd name="T3" fmla="*/ 130 h 1528"/>
              <a:gd name="T4" fmla="*/ 970 w 1482"/>
              <a:gd name="T5" fmla="*/ 866 h 1528"/>
              <a:gd name="T6" fmla="*/ 704 w 1482"/>
              <a:gd name="T7" fmla="*/ 1186 h 1528"/>
              <a:gd name="T8" fmla="*/ 0 w 1482"/>
              <a:gd name="T9" fmla="*/ 1528 h 1528"/>
            </a:gdLst>
            <a:ahLst/>
            <a:cxnLst>
              <a:cxn ang="0">
                <a:pos x="T0" y="T1"/>
              </a:cxn>
              <a:cxn ang="0">
                <a:pos x="T2" y="T3"/>
              </a:cxn>
              <a:cxn ang="0">
                <a:pos x="T4" y="T5"/>
              </a:cxn>
              <a:cxn ang="0">
                <a:pos x="T6" y="T7"/>
              </a:cxn>
              <a:cxn ang="0">
                <a:pos x="T8" y="T9"/>
              </a:cxn>
            </a:cxnLst>
            <a:rect l="0" t="0" r="r" b="b"/>
            <a:pathLst>
              <a:path w="1482" h="1528">
                <a:moveTo>
                  <a:pt x="1482" y="90"/>
                </a:moveTo>
                <a:cubicBezTo>
                  <a:pt x="1397" y="107"/>
                  <a:pt x="1319" y="0"/>
                  <a:pt x="1234" y="130"/>
                </a:cubicBezTo>
                <a:cubicBezTo>
                  <a:pt x="1148" y="259"/>
                  <a:pt x="1058" y="690"/>
                  <a:pt x="970" y="866"/>
                </a:cubicBezTo>
                <a:cubicBezTo>
                  <a:pt x="881" y="1041"/>
                  <a:pt x="865" y="1075"/>
                  <a:pt x="704" y="1186"/>
                </a:cubicBezTo>
                <a:cubicBezTo>
                  <a:pt x="542" y="1296"/>
                  <a:pt x="146" y="1456"/>
                  <a:pt x="0" y="1528"/>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81" name="Freeform 61"/>
          <p:cNvSpPr>
            <a:spLocks/>
          </p:cNvSpPr>
          <p:nvPr/>
        </p:nvSpPr>
        <p:spPr bwMode="auto">
          <a:xfrm>
            <a:off x="5632450" y="3419475"/>
            <a:ext cx="403225" cy="1912938"/>
          </a:xfrm>
          <a:custGeom>
            <a:avLst/>
            <a:gdLst>
              <a:gd name="T0" fmla="*/ 594 w 594"/>
              <a:gd name="T1" fmla="*/ 78 h 2750"/>
              <a:gd name="T2" fmla="*/ 386 w 594"/>
              <a:gd name="T3" fmla="*/ 318 h 2750"/>
              <a:gd name="T4" fmla="*/ 386 w 594"/>
              <a:gd name="T5" fmla="*/ 1982 h 2750"/>
              <a:gd name="T6" fmla="*/ 234 w 594"/>
              <a:gd name="T7" fmla="*/ 2548 h 2750"/>
              <a:gd name="T8" fmla="*/ 0 w 594"/>
              <a:gd name="T9" fmla="*/ 2750 h 2750"/>
            </a:gdLst>
            <a:ahLst/>
            <a:cxnLst>
              <a:cxn ang="0">
                <a:pos x="T0" y="T1"/>
              </a:cxn>
              <a:cxn ang="0">
                <a:pos x="T2" y="T3"/>
              </a:cxn>
              <a:cxn ang="0">
                <a:pos x="T4" y="T5"/>
              </a:cxn>
              <a:cxn ang="0">
                <a:pos x="T6" y="T7"/>
              </a:cxn>
              <a:cxn ang="0">
                <a:pos x="T8" y="T9"/>
              </a:cxn>
            </a:cxnLst>
            <a:rect l="0" t="0" r="r" b="b"/>
            <a:pathLst>
              <a:path w="594" h="2750">
                <a:moveTo>
                  <a:pt x="594" y="78"/>
                </a:moveTo>
                <a:cubicBezTo>
                  <a:pt x="559" y="117"/>
                  <a:pt x="420" y="0"/>
                  <a:pt x="386" y="318"/>
                </a:cubicBezTo>
                <a:cubicBezTo>
                  <a:pt x="351" y="635"/>
                  <a:pt x="411" y="1610"/>
                  <a:pt x="386" y="1982"/>
                </a:cubicBezTo>
                <a:cubicBezTo>
                  <a:pt x="360" y="2353"/>
                  <a:pt x="298" y="2420"/>
                  <a:pt x="234" y="2548"/>
                </a:cubicBezTo>
                <a:cubicBezTo>
                  <a:pt x="169" y="2675"/>
                  <a:pt x="48" y="2708"/>
                  <a:pt x="0" y="275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4782" name="Group 62"/>
          <p:cNvGrpSpPr>
            <a:grpSpLocks/>
          </p:cNvGrpSpPr>
          <p:nvPr/>
        </p:nvGrpSpPr>
        <p:grpSpPr bwMode="auto">
          <a:xfrm>
            <a:off x="2338388" y="4479925"/>
            <a:ext cx="488950" cy="168275"/>
            <a:chOff x="5184" y="13728"/>
            <a:chExt cx="720" cy="240"/>
          </a:xfrm>
        </p:grpSpPr>
        <p:sp>
          <p:nvSpPr>
            <p:cNvPr id="414783" name="Line 63"/>
            <p:cNvSpPr>
              <a:spLocks noChangeShapeType="1"/>
            </p:cNvSpPr>
            <p:nvPr/>
          </p:nvSpPr>
          <p:spPr bwMode="auto">
            <a:xfrm>
              <a:off x="5184" y="13968"/>
              <a:ext cx="24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84" name="Line 64"/>
            <p:cNvSpPr>
              <a:spLocks noChangeShapeType="1"/>
            </p:cNvSpPr>
            <p:nvPr/>
          </p:nvSpPr>
          <p:spPr bwMode="auto">
            <a:xfrm>
              <a:off x="5664" y="13968"/>
              <a:ext cx="24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85" name="Line 65"/>
            <p:cNvSpPr>
              <a:spLocks noChangeShapeType="1"/>
            </p:cNvSpPr>
            <p:nvPr/>
          </p:nvSpPr>
          <p:spPr bwMode="auto">
            <a:xfrm>
              <a:off x="5424" y="13728"/>
              <a:ext cx="24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86" name="Line 66"/>
            <p:cNvSpPr>
              <a:spLocks noChangeShapeType="1"/>
            </p:cNvSpPr>
            <p:nvPr/>
          </p:nvSpPr>
          <p:spPr bwMode="auto">
            <a:xfrm rot="5400000">
              <a:off x="5304" y="13848"/>
              <a:ext cx="24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87" name="Line 67"/>
            <p:cNvSpPr>
              <a:spLocks noChangeShapeType="1"/>
            </p:cNvSpPr>
            <p:nvPr/>
          </p:nvSpPr>
          <p:spPr bwMode="auto">
            <a:xfrm rot="5400000">
              <a:off x="5544" y="13848"/>
              <a:ext cx="24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4788" name="AutoShape 68"/>
          <p:cNvSpPr>
            <a:spLocks/>
          </p:cNvSpPr>
          <p:nvPr/>
        </p:nvSpPr>
        <p:spPr bwMode="auto">
          <a:xfrm rot="-1375402">
            <a:off x="3192463" y="3230563"/>
            <a:ext cx="504825" cy="2794000"/>
          </a:xfrm>
          <a:prstGeom prst="leftBrace">
            <a:avLst>
              <a:gd name="adj1" fmla="val 46122"/>
              <a:gd name="adj2" fmla="val 50000"/>
            </a:avLst>
          </a:pr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89" name="Text Box 69"/>
          <p:cNvSpPr txBox="1">
            <a:spLocks noChangeArrowheads="1"/>
          </p:cNvSpPr>
          <p:nvPr/>
        </p:nvSpPr>
        <p:spPr bwMode="auto">
          <a:xfrm>
            <a:off x="5481638" y="2098675"/>
            <a:ext cx="21097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400" b="1">
                <a:solidFill>
                  <a:srgbClr val="00CC00"/>
                </a:solidFill>
                <a:latin typeface="Times" pitchFamily="18" charset="0"/>
              </a:rPr>
              <a:t>Train of N single photons</a:t>
            </a:r>
          </a:p>
          <a:p>
            <a:pPr algn="ctr" eaLnBrk="0" hangingPunct="0"/>
            <a:r>
              <a:rPr lang="en-US" altLang="en-US" sz="1400" b="1">
                <a:solidFill>
                  <a:srgbClr val="00CC00"/>
                </a:solidFill>
                <a:latin typeface="Times" pitchFamily="18" charset="0"/>
              </a:rPr>
              <a:t>On demand</a:t>
            </a:r>
            <a:endParaRPr lang="en-US" altLang="en-US" sz="1400">
              <a:latin typeface="Times" pitchFamily="18" charset="0"/>
            </a:endParaRPr>
          </a:p>
        </p:txBody>
      </p:sp>
      <p:sp>
        <p:nvSpPr>
          <p:cNvPr id="414790" name="Text Box 70"/>
          <p:cNvSpPr txBox="1">
            <a:spLocks noChangeArrowheads="1"/>
          </p:cNvSpPr>
          <p:nvPr/>
        </p:nvSpPr>
        <p:spPr bwMode="auto">
          <a:xfrm>
            <a:off x="1838552" y="4925335"/>
            <a:ext cx="1557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dirty="0">
                <a:latin typeface="Times" pitchFamily="18" charset="0"/>
              </a:rPr>
              <a:t>Pulsed Pump Laser</a:t>
            </a:r>
          </a:p>
        </p:txBody>
      </p:sp>
      <p:sp>
        <p:nvSpPr>
          <p:cNvPr id="414791" name="Text Box 71"/>
          <p:cNvSpPr txBox="1">
            <a:spLocks noChangeArrowheads="1"/>
          </p:cNvSpPr>
          <p:nvPr/>
        </p:nvSpPr>
        <p:spPr bwMode="auto">
          <a:xfrm>
            <a:off x="6403975" y="3557588"/>
            <a:ext cx="1663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200" dirty="0" smtClean="0">
                <a:latin typeface="Times" pitchFamily="18" charset="0"/>
              </a:rPr>
              <a:t>Optical Cross Connects </a:t>
            </a:r>
          </a:p>
          <a:p>
            <a:pPr algn="ctr" eaLnBrk="0" hangingPunct="0"/>
            <a:r>
              <a:rPr lang="en-US" altLang="en-US" sz="1200" dirty="0" smtClean="0">
                <a:latin typeface="Times" pitchFamily="18" charset="0"/>
              </a:rPr>
              <a:t>&amp; Delays</a:t>
            </a:r>
            <a:endParaRPr lang="en-US" altLang="en-US" sz="1200" dirty="0">
              <a:latin typeface="Times" pitchFamily="18" charset="0"/>
            </a:endParaRPr>
          </a:p>
        </p:txBody>
      </p:sp>
      <p:sp>
        <p:nvSpPr>
          <p:cNvPr id="414792" name="Freeform 72"/>
          <p:cNvSpPr>
            <a:spLocks/>
          </p:cNvSpPr>
          <p:nvPr/>
        </p:nvSpPr>
        <p:spPr bwMode="auto">
          <a:xfrm>
            <a:off x="5694363" y="3498850"/>
            <a:ext cx="744537" cy="1254125"/>
          </a:xfrm>
          <a:custGeom>
            <a:avLst/>
            <a:gdLst>
              <a:gd name="T0" fmla="*/ 0 w 1101"/>
              <a:gd name="T1" fmla="*/ 1802 h 1802"/>
              <a:gd name="T2" fmla="*/ 587 w 1101"/>
              <a:gd name="T3" fmla="*/ 1482 h 1802"/>
              <a:gd name="T4" fmla="*/ 902 w 1101"/>
              <a:gd name="T5" fmla="*/ 906 h 1802"/>
              <a:gd name="T6" fmla="*/ 1094 w 1101"/>
              <a:gd name="T7" fmla="*/ 256 h 1802"/>
              <a:gd name="T8" fmla="*/ 859 w 1101"/>
              <a:gd name="T9" fmla="*/ 0 h 1802"/>
            </a:gdLst>
            <a:ahLst/>
            <a:cxnLst>
              <a:cxn ang="0">
                <a:pos x="T0" y="T1"/>
              </a:cxn>
              <a:cxn ang="0">
                <a:pos x="T2" y="T3"/>
              </a:cxn>
              <a:cxn ang="0">
                <a:pos x="T4" y="T5"/>
              </a:cxn>
              <a:cxn ang="0">
                <a:pos x="T6" y="T7"/>
              </a:cxn>
              <a:cxn ang="0">
                <a:pos x="T8" y="T9"/>
              </a:cxn>
            </a:cxnLst>
            <a:rect l="0" t="0" r="r" b="b"/>
            <a:pathLst>
              <a:path w="1101" h="1802">
                <a:moveTo>
                  <a:pt x="0" y="1802"/>
                </a:moveTo>
                <a:cubicBezTo>
                  <a:pt x="234" y="1719"/>
                  <a:pt x="436" y="1631"/>
                  <a:pt x="587" y="1482"/>
                </a:cubicBezTo>
                <a:cubicBezTo>
                  <a:pt x="737" y="1332"/>
                  <a:pt x="817" y="1110"/>
                  <a:pt x="902" y="906"/>
                </a:cubicBezTo>
                <a:cubicBezTo>
                  <a:pt x="986" y="701"/>
                  <a:pt x="1101" y="406"/>
                  <a:pt x="1094" y="256"/>
                </a:cubicBezTo>
                <a:cubicBezTo>
                  <a:pt x="1086" y="105"/>
                  <a:pt x="907" y="53"/>
                  <a:pt x="859"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93" name="Line 73"/>
          <p:cNvSpPr>
            <a:spLocks noChangeShapeType="1"/>
          </p:cNvSpPr>
          <p:nvPr/>
        </p:nvSpPr>
        <p:spPr bwMode="auto">
          <a:xfrm>
            <a:off x="4892675" y="4483100"/>
            <a:ext cx="2936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94" name="Line 74"/>
          <p:cNvSpPr>
            <a:spLocks noChangeShapeType="1"/>
          </p:cNvSpPr>
          <p:nvPr/>
        </p:nvSpPr>
        <p:spPr bwMode="auto">
          <a:xfrm>
            <a:off x="4879975" y="4687888"/>
            <a:ext cx="130175" cy="650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95" name="Line 75"/>
          <p:cNvSpPr>
            <a:spLocks noChangeShapeType="1"/>
          </p:cNvSpPr>
          <p:nvPr/>
        </p:nvSpPr>
        <p:spPr bwMode="auto">
          <a:xfrm>
            <a:off x="5010150" y="4756150"/>
            <a:ext cx="292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96" name="AutoShape 76"/>
          <p:cNvSpPr>
            <a:spLocks noChangeArrowheads="1"/>
          </p:cNvSpPr>
          <p:nvPr/>
        </p:nvSpPr>
        <p:spPr bwMode="auto">
          <a:xfrm rot="1489985">
            <a:off x="5386388" y="5945188"/>
            <a:ext cx="128587" cy="201612"/>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97" name="Line 77"/>
          <p:cNvSpPr>
            <a:spLocks noChangeShapeType="1"/>
          </p:cNvSpPr>
          <p:nvPr/>
        </p:nvSpPr>
        <p:spPr bwMode="auto">
          <a:xfrm>
            <a:off x="5507038" y="6075363"/>
            <a:ext cx="130175" cy="650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a:solidFill>
                  <a:schemeClr val="tx1"/>
                </a:solidFill>
              </a:ln>
            </a:endParaRPr>
          </a:p>
        </p:txBody>
      </p:sp>
      <p:sp>
        <p:nvSpPr>
          <p:cNvPr id="414798" name="Line 78"/>
          <p:cNvSpPr>
            <a:spLocks noChangeShapeType="1"/>
          </p:cNvSpPr>
          <p:nvPr/>
        </p:nvSpPr>
        <p:spPr bwMode="auto">
          <a:xfrm>
            <a:off x="5637213" y="6145213"/>
            <a:ext cx="292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n>
                <a:solidFill>
                  <a:schemeClr val="tx1"/>
                </a:solidFill>
              </a:ln>
            </a:endParaRPr>
          </a:p>
        </p:txBody>
      </p:sp>
      <p:sp>
        <p:nvSpPr>
          <p:cNvPr id="414799" name="AutoShape 79"/>
          <p:cNvSpPr>
            <a:spLocks noChangeArrowheads="1"/>
          </p:cNvSpPr>
          <p:nvPr/>
        </p:nvSpPr>
        <p:spPr bwMode="auto">
          <a:xfrm rot="1489985">
            <a:off x="4879975" y="4833938"/>
            <a:ext cx="130175" cy="200025"/>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00" name="Line 80"/>
          <p:cNvSpPr>
            <a:spLocks noChangeShapeType="1"/>
          </p:cNvSpPr>
          <p:nvPr/>
        </p:nvSpPr>
        <p:spPr bwMode="auto">
          <a:xfrm>
            <a:off x="5002213" y="4964113"/>
            <a:ext cx="130175" cy="66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01" name="Line 81"/>
          <p:cNvSpPr>
            <a:spLocks noChangeShapeType="1"/>
          </p:cNvSpPr>
          <p:nvPr/>
        </p:nvSpPr>
        <p:spPr bwMode="auto">
          <a:xfrm>
            <a:off x="5132388" y="5032375"/>
            <a:ext cx="292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02" name="AutoShape 82"/>
          <p:cNvSpPr>
            <a:spLocks/>
          </p:cNvSpPr>
          <p:nvPr/>
        </p:nvSpPr>
        <p:spPr bwMode="auto">
          <a:xfrm rot="-1370838">
            <a:off x="5429250" y="3395663"/>
            <a:ext cx="246063" cy="2835275"/>
          </a:xfrm>
          <a:prstGeom prst="rightBrace">
            <a:avLst>
              <a:gd name="adj1" fmla="val 9602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4803" name="Group 83"/>
          <p:cNvGrpSpPr>
            <a:grpSpLocks/>
          </p:cNvGrpSpPr>
          <p:nvPr/>
        </p:nvGrpSpPr>
        <p:grpSpPr bwMode="auto">
          <a:xfrm>
            <a:off x="6027738" y="2525713"/>
            <a:ext cx="2001837" cy="506412"/>
            <a:chOff x="20286" y="14935"/>
            <a:chExt cx="2960" cy="728"/>
          </a:xfrm>
        </p:grpSpPr>
        <p:grpSp>
          <p:nvGrpSpPr>
            <p:cNvPr id="414804" name="Group 84"/>
            <p:cNvGrpSpPr>
              <a:grpSpLocks/>
            </p:cNvGrpSpPr>
            <p:nvPr/>
          </p:nvGrpSpPr>
          <p:grpSpPr bwMode="auto">
            <a:xfrm>
              <a:off x="20286" y="14935"/>
              <a:ext cx="2960" cy="728"/>
              <a:chOff x="7832" y="14240"/>
              <a:chExt cx="2960" cy="728"/>
            </a:xfrm>
          </p:grpSpPr>
          <p:grpSp>
            <p:nvGrpSpPr>
              <p:cNvPr id="414805" name="Group 85"/>
              <p:cNvGrpSpPr>
                <a:grpSpLocks/>
              </p:cNvGrpSpPr>
              <p:nvPr/>
            </p:nvGrpSpPr>
            <p:grpSpPr bwMode="auto">
              <a:xfrm>
                <a:off x="7912" y="14536"/>
                <a:ext cx="400" cy="136"/>
                <a:chOff x="5184" y="13728"/>
                <a:chExt cx="720" cy="240"/>
              </a:xfrm>
            </p:grpSpPr>
            <p:sp>
              <p:nvSpPr>
                <p:cNvPr id="414806" name="Line 86"/>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07" name="Line 87"/>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08" name="Line 88"/>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09" name="Line 89"/>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10" name="Line 90"/>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4811" name="Group 91"/>
              <p:cNvGrpSpPr>
                <a:grpSpLocks/>
              </p:cNvGrpSpPr>
              <p:nvPr/>
            </p:nvGrpSpPr>
            <p:grpSpPr bwMode="auto">
              <a:xfrm>
                <a:off x="8629" y="14536"/>
                <a:ext cx="400" cy="136"/>
                <a:chOff x="5184" y="13728"/>
                <a:chExt cx="720" cy="240"/>
              </a:xfrm>
            </p:grpSpPr>
            <p:sp>
              <p:nvSpPr>
                <p:cNvPr id="414812" name="Line 92"/>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13" name="Line 93"/>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14" name="Line 94"/>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15" name="Line 95"/>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16" name="Line 96"/>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4817" name="Group 97"/>
              <p:cNvGrpSpPr>
                <a:grpSpLocks/>
              </p:cNvGrpSpPr>
              <p:nvPr/>
            </p:nvGrpSpPr>
            <p:grpSpPr bwMode="auto">
              <a:xfrm>
                <a:off x="8988" y="14536"/>
                <a:ext cx="400" cy="136"/>
                <a:chOff x="5184" y="13728"/>
                <a:chExt cx="720" cy="240"/>
              </a:xfrm>
            </p:grpSpPr>
            <p:sp>
              <p:nvSpPr>
                <p:cNvPr id="414818" name="Line 98"/>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19" name="Line 99"/>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20" name="Line 100"/>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21" name="Line 101"/>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22" name="Line 102"/>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4823" name="Group 103"/>
              <p:cNvGrpSpPr>
                <a:grpSpLocks/>
              </p:cNvGrpSpPr>
              <p:nvPr/>
            </p:nvGrpSpPr>
            <p:grpSpPr bwMode="auto">
              <a:xfrm>
                <a:off x="9346" y="14536"/>
                <a:ext cx="400" cy="136"/>
                <a:chOff x="5184" y="13728"/>
                <a:chExt cx="720" cy="240"/>
              </a:xfrm>
            </p:grpSpPr>
            <p:sp>
              <p:nvSpPr>
                <p:cNvPr id="414824" name="Line 104"/>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25" name="Line 105"/>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26" name="Line 106"/>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27" name="Line 107"/>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28" name="Line 108"/>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4829" name="Group 109"/>
              <p:cNvGrpSpPr>
                <a:grpSpLocks/>
              </p:cNvGrpSpPr>
              <p:nvPr/>
            </p:nvGrpSpPr>
            <p:grpSpPr bwMode="auto">
              <a:xfrm>
                <a:off x="9704" y="14536"/>
                <a:ext cx="400" cy="136"/>
                <a:chOff x="5184" y="13728"/>
                <a:chExt cx="720" cy="240"/>
              </a:xfrm>
            </p:grpSpPr>
            <p:sp>
              <p:nvSpPr>
                <p:cNvPr id="414830" name="Line 110"/>
                <p:cNvSpPr>
                  <a:spLocks noChangeShapeType="1"/>
                </p:cNvSpPr>
                <p:nvPr/>
              </p:nvSpPr>
              <p:spPr bwMode="auto">
                <a:xfrm>
                  <a:off x="518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31" name="Line 111"/>
                <p:cNvSpPr>
                  <a:spLocks noChangeShapeType="1"/>
                </p:cNvSpPr>
                <p:nvPr/>
              </p:nvSpPr>
              <p:spPr bwMode="auto">
                <a:xfrm>
                  <a:off x="5664" y="1396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32" name="Line 112"/>
                <p:cNvSpPr>
                  <a:spLocks noChangeShapeType="1"/>
                </p:cNvSpPr>
                <p:nvPr/>
              </p:nvSpPr>
              <p:spPr bwMode="auto">
                <a:xfrm>
                  <a:off x="5424" y="1372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33" name="Line 113"/>
                <p:cNvSpPr>
                  <a:spLocks noChangeShapeType="1"/>
                </p:cNvSpPr>
                <p:nvPr/>
              </p:nvSpPr>
              <p:spPr bwMode="auto">
                <a:xfrm rot="5400000">
                  <a:off x="530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34" name="Line 114"/>
                <p:cNvSpPr>
                  <a:spLocks noChangeShapeType="1"/>
                </p:cNvSpPr>
                <p:nvPr/>
              </p:nvSpPr>
              <p:spPr bwMode="auto">
                <a:xfrm rot="5400000">
                  <a:off x="5544" y="13848"/>
                  <a:ext cx="24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4835" name="Oval 115"/>
              <p:cNvSpPr>
                <a:spLocks noChangeArrowheads="1"/>
              </p:cNvSpPr>
              <p:nvPr/>
            </p:nvSpPr>
            <p:spPr bwMode="auto">
              <a:xfrm>
                <a:off x="8328" y="14592"/>
                <a:ext cx="64" cy="64"/>
              </a:xfrm>
              <a:prstGeom prst="ellipse">
                <a:avLst/>
              </a:prstGeom>
              <a:solidFill>
                <a:schemeClr val="accent1"/>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36" name="Oval 116"/>
              <p:cNvSpPr>
                <a:spLocks noChangeArrowheads="1"/>
              </p:cNvSpPr>
              <p:nvPr/>
            </p:nvSpPr>
            <p:spPr bwMode="auto">
              <a:xfrm>
                <a:off x="8432" y="14592"/>
                <a:ext cx="64" cy="64"/>
              </a:xfrm>
              <a:prstGeom prst="ellipse">
                <a:avLst/>
              </a:prstGeom>
              <a:solidFill>
                <a:schemeClr val="accent1"/>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37" name="Oval 117"/>
              <p:cNvSpPr>
                <a:spLocks noChangeArrowheads="1"/>
              </p:cNvSpPr>
              <p:nvPr/>
            </p:nvSpPr>
            <p:spPr bwMode="auto">
              <a:xfrm>
                <a:off x="8536" y="14592"/>
                <a:ext cx="64" cy="64"/>
              </a:xfrm>
              <a:prstGeom prst="ellipse">
                <a:avLst/>
              </a:prstGeom>
              <a:solidFill>
                <a:schemeClr val="accent1"/>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38" name="AutoShape 118"/>
              <p:cNvSpPr>
                <a:spLocks noChangeArrowheads="1"/>
              </p:cNvSpPr>
              <p:nvPr/>
            </p:nvSpPr>
            <p:spPr bwMode="auto">
              <a:xfrm>
                <a:off x="7832" y="14240"/>
                <a:ext cx="2960" cy="728"/>
              </a:xfrm>
              <a:prstGeom prst="rightArrow">
                <a:avLst>
                  <a:gd name="adj1" fmla="val 50000"/>
                  <a:gd name="adj2" fmla="val 101648"/>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900">
                  <a:solidFill>
                    <a:srgbClr val="00CC00"/>
                  </a:solidFill>
                  <a:latin typeface="Times" pitchFamily="18" charset="0"/>
                </a:endParaRPr>
              </a:p>
            </p:txBody>
          </p:sp>
        </p:grpSp>
        <p:sp>
          <p:nvSpPr>
            <p:cNvPr id="414839" name="Rectangle 119"/>
            <p:cNvSpPr>
              <a:spLocks noChangeArrowheads="1"/>
            </p:cNvSpPr>
            <p:nvPr/>
          </p:nvSpPr>
          <p:spPr bwMode="auto">
            <a:xfrm>
              <a:off x="2050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40" name="Rectangle 120"/>
            <p:cNvSpPr>
              <a:spLocks noChangeArrowheads="1"/>
            </p:cNvSpPr>
            <p:nvPr/>
          </p:nvSpPr>
          <p:spPr bwMode="auto">
            <a:xfrm>
              <a:off x="2122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41" name="Rectangle 121"/>
            <p:cNvSpPr>
              <a:spLocks noChangeArrowheads="1"/>
            </p:cNvSpPr>
            <p:nvPr/>
          </p:nvSpPr>
          <p:spPr bwMode="auto">
            <a:xfrm>
              <a:off x="2194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42" name="Rectangle 122"/>
            <p:cNvSpPr>
              <a:spLocks noChangeArrowheads="1"/>
            </p:cNvSpPr>
            <p:nvPr/>
          </p:nvSpPr>
          <p:spPr bwMode="auto">
            <a:xfrm>
              <a:off x="2158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43" name="Rectangle 123"/>
            <p:cNvSpPr>
              <a:spLocks noChangeArrowheads="1"/>
            </p:cNvSpPr>
            <p:nvPr/>
          </p:nvSpPr>
          <p:spPr bwMode="auto">
            <a:xfrm>
              <a:off x="22302" y="15239"/>
              <a:ext cx="120" cy="128"/>
            </a:xfrm>
            <a:prstGeom prst="rect">
              <a:avLst/>
            </a:prstGeom>
            <a:solidFill>
              <a:srgbClr val="00CC00"/>
            </a:soli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4844" name="Line 124"/>
          <p:cNvSpPr>
            <a:spLocks noChangeShapeType="1"/>
          </p:cNvSpPr>
          <p:nvPr/>
        </p:nvSpPr>
        <p:spPr bwMode="auto">
          <a:xfrm rot="12573621" flipV="1">
            <a:off x="6143625" y="3484563"/>
            <a:ext cx="209550" cy="0"/>
          </a:xfrm>
          <a:prstGeom prst="line">
            <a:avLst/>
          </a:prstGeom>
          <a:noFill/>
          <a:ln w="381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4845" name="Group 125"/>
          <p:cNvGrpSpPr>
            <a:grpSpLocks/>
          </p:cNvGrpSpPr>
          <p:nvPr/>
        </p:nvGrpSpPr>
        <p:grpSpPr bwMode="auto">
          <a:xfrm>
            <a:off x="4922838" y="4106863"/>
            <a:ext cx="276225" cy="60325"/>
            <a:chOff x="8376" y="15384"/>
            <a:chExt cx="576" cy="192"/>
          </a:xfrm>
        </p:grpSpPr>
        <p:sp>
          <p:nvSpPr>
            <p:cNvPr id="414846" name="Line 126"/>
            <p:cNvSpPr>
              <a:spLocks noChangeShapeType="1"/>
            </p:cNvSpPr>
            <p:nvPr/>
          </p:nvSpPr>
          <p:spPr bwMode="auto">
            <a:xfrm>
              <a:off x="8376" y="1557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47" name="Line 127"/>
            <p:cNvSpPr>
              <a:spLocks noChangeShapeType="1"/>
            </p:cNvSpPr>
            <p:nvPr/>
          </p:nvSpPr>
          <p:spPr bwMode="auto">
            <a:xfrm>
              <a:off x="8760" y="1557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48" name="Line 128"/>
            <p:cNvSpPr>
              <a:spLocks noChangeShapeType="1"/>
            </p:cNvSpPr>
            <p:nvPr/>
          </p:nvSpPr>
          <p:spPr bwMode="auto">
            <a:xfrm>
              <a:off x="8568" y="15384"/>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49" name="Line 129"/>
            <p:cNvSpPr>
              <a:spLocks noChangeShapeType="1"/>
            </p:cNvSpPr>
            <p:nvPr/>
          </p:nvSpPr>
          <p:spPr bwMode="auto">
            <a:xfrm rot="5400000">
              <a:off x="8472" y="1548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50" name="Line 130"/>
            <p:cNvSpPr>
              <a:spLocks noChangeShapeType="1"/>
            </p:cNvSpPr>
            <p:nvPr/>
          </p:nvSpPr>
          <p:spPr bwMode="auto">
            <a:xfrm rot="5400000">
              <a:off x="8664" y="1548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4851" name="Freeform 131"/>
          <p:cNvSpPr>
            <a:spLocks/>
          </p:cNvSpPr>
          <p:nvPr/>
        </p:nvSpPr>
        <p:spPr bwMode="auto">
          <a:xfrm>
            <a:off x="6038850" y="3027363"/>
            <a:ext cx="517525" cy="60325"/>
          </a:xfrm>
          <a:custGeom>
            <a:avLst/>
            <a:gdLst>
              <a:gd name="T0" fmla="*/ 0 w 768"/>
              <a:gd name="T1" fmla="*/ 88 h 88"/>
              <a:gd name="T2" fmla="*/ 406 w 768"/>
              <a:gd name="T3" fmla="*/ 13 h 88"/>
              <a:gd name="T4" fmla="*/ 587 w 768"/>
              <a:gd name="T5" fmla="*/ 13 h 88"/>
              <a:gd name="T6" fmla="*/ 768 w 768"/>
              <a:gd name="T7" fmla="*/ 3 h 88"/>
            </a:gdLst>
            <a:ahLst/>
            <a:cxnLst>
              <a:cxn ang="0">
                <a:pos x="T0" y="T1"/>
              </a:cxn>
              <a:cxn ang="0">
                <a:pos x="T2" y="T3"/>
              </a:cxn>
              <a:cxn ang="0">
                <a:pos x="T4" y="T5"/>
              </a:cxn>
              <a:cxn ang="0">
                <a:pos x="T6" y="T7"/>
              </a:cxn>
            </a:cxnLst>
            <a:rect l="0" t="0" r="r" b="b"/>
            <a:pathLst>
              <a:path w="768" h="88">
                <a:moveTo>
                  <a:pt x="0" y="88"/>
                </a:moveTo>
                <a:cubicBezTo>
                  <a:pt x="67" y="75"/>
                  <a:pt x="308" y="25"/>
                  <a:pt x="406" y="13"/>
                </a:cubicBezTo>
                <a:cubicBezTo>
                  <a:pt x="503" y="0"/>
                  <a:pt x="526" y="14"/>
                  <a:pt x="587" y="13"/>
                </a:cubicBezTo>
                <a:cubicBezTo>
                  <a:pt x="647" y="11"/>
                  <a:pt x="730" y="5"/>
                  <a:pt x="768" y="3"/>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52" name="Line 132"/>
          <p:cNvSpPr>
            <a:spLocks noChangeShapeType="1"/>
          </p:cNvSpPr>
          <p:nvPr/>
        </p:nvSpPr>
        <p:spPr bwMode="auto">
          <a:xfrm flipV="1">
            <a:off x="6434138" y="3028950"/>
            <a:ext cx="217487" cy="15875"/>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53" name="Line 133"/>
          <p:cNvSpPr>
            <a:spLocks noChangeShapeType="1"/>
          </p:cNvSpPr>
          <p:nvPr/>
        </p:nvSpPr>
        <p:spPr bwMode="auto">
          <a:xfrm>
            <a:off x="2233613" y="4787900"/>
            <a:ext cx="863600"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54" name="Text Box 134"/>
          <p:cNvSpPr txBox="1">
            <a:spLocks noChangeArrowheads="1"/>
          </p:cNvSpPr>
          <p:nvPr/>
        </p:nvSpPr>
        <p:spPr bwMode="auto">
          <a:xfrm>
            <a:off x="392113" y="149225"/>
            <a:ext cx="89566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4400" dirty="0">
                <a:solidFill>
                  <a:schemeClr val="bg2"/>
                </a:solidFill>
                <a:latin typeface="Times" pitchFamily="18" charset="0"/>
              </a:rPr>
              <a:t>Toward a </a:t>
            </a:r>
            <a:r>
              <a:rPr lang="en-US" altLang="en-US" sz="4400" dirty="0" smtClean="0">
                <a:solidFill>
                  <a:schemeClr val="bg2"/>
                </a:solidFill>
                <a:latin typeface="Times" pitchFamily="18" charset="0"/>
              </a:rPr>
              <a:t>True Single-Photon Source</a:t>
            </a:r>
            <a:r>
              <a:rPr lang="en-US" altLang="en-US" sz="4400" dirty="0">
                <a:solidFill>
                  <a:schemeClr val="bg2"/>
                </a:solidFill>
                <a:latin typeface="Times" pitchFamily="18" charset="0"/>
              </a:rPr>
              <a:t>:</a:t>
            </a:r>
          </a:p>
          <a:p>
            <a:pPr eaLnBrk="0" hangingPunct="0"/>
            <a:r>
              <a:rPr lang="en-US" altLang="en-US" sz="3600" dirty="0">
                <a:solidFill>
                  <a:schemeClr val="bg2"/>
                </a:solidFill>
                <a:latin typeface="Times" pitchFamily="18" charset="0"/>
              </a:rPr>
              <a:t>  Multiplexed  PDC </a:t>
            </a:r>
          </a:p>
          <a:p>
            <a:pPr eaLnBrk="0" hangingPunct="0"/>
            <a:r>
              <a:rPr lang="en-US" altLang="en-US" sz="3600" dirty="0">
                <a:solidFill>
                  <a:schemeClr val="bg2"/>
                </a:solidFill>
                <a:latin typeface="Times" pitchFamily="18" charset="0"/>
              </a:rPr>
              <a:t>  Separates</a:t>
            </a:r>
          </a:p>
          <a:p>
            <a:pPr eaLnBrk="0" hangingPunct="0"/>
            <a:r>
              <a:rPr lang="en-US" altLang="en-US" sz="3600" dirty="0">
                <a:solidFill>
                  <a:schemeClr val="bg2"/>
                </a:solidFill>
                <a:latin typeface="Times" pitchFamily="18" charset="0"/>
              </a:rPr>
              <a:t>    P</a:t>
            </a:r>
            <a:r>
              <a:rPr lang="en-US" altLang="en-US" sz="3600" baseline="-25000" dirty="0">
                <a:solidFill>
                  <a:schemeClr val="bg2"/>
                </a:solidFill>
                <a:latin typeface="Times" pitchFamily="18" charset="0"/>
              </a:rPr>
              <a:t>1</a:t>
            </a:r>
            <a:r>
              <a:rPr lang="en-US" altLang="en-US" sz="3600" dirty="0">
                <a:solidFill>
                  <a:schemeClr val="bg2"/>
                </a:solidFill>
                <a:latin typeface="Times" pitchFamily="18" charset="0"/>
              </a:rPr>
              <a:t> from P</a:t>
            </a:r>
            <a:r>
              <a:rPr lang="en-US" altLang="en-US" sz="3600" baseline="-25000" dirty="0">
                <a:solidFill>
                  <a:schemeClr val="bg2"/>
                </a:solidFill>
                <a:latin typeface="Times" pitchFamily="18" charset="0"/>
              </a:rPr>
              <a:t>&gt;1</a:t>
            </a:r>
            <a:endParaRPr lang="en-US" altLang="en-US" sz="3600" dirty="0">
              <a:solidFill>
                <a:schemeClr val="bg2"/>
              </a:solidFill>
              <a:latin typeface="Times" pitchFamily="18" charset="0"/>
            </a:endParaRPr>
          </a:p>
        </p:txBody>
      </p:sp>
      <p:grpSp>
        <p:nvGrpSpPr>
          <p:cNvPr id="414855" name="Group 135"/>
          <p:cNvGrpSpPr>
            <a:grpSpLocks/>
          </p:cNvGrpSpPr>
          <p:nvPr/>
        </p:nvGrpSpPr>
        <p:grpSpPr bwMode="auto">
          <a:xfrm>
            <a:off x="5141913" y="4903788"/>
            <a:ext cx="276225" cy="63500"/>
            <a:chOff x="8376" y="15384"/>
            <a:chExt cx="576" cy="192"/>
          </a:xfrm>
        </p:grpSpPr>
        <p:sp>
          <p:nvSpPr>
            <p:cNvPr id="414856" name="Line 136"/>
            <p:cNvSpPr>
              <a:spLocks noChangeShapeType="1"/>
            </p:cNvSpPr>
            <p:nvPr/>
          </p:nvSpPr>
          <p:spPr bwMode="auto">
            <a:xfrm>
              <a:off x="8376" y="1557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57" name="Line 137"/>
            <p:cNvSpPr>
              <a:spLocks noChangeShapeType="1"/>
            </p:cNvSpPr>
            <p:nvPr/>
          </p:nvSpPr>
          <p:spPr bwMode="auto">
            <a:xfrm>
              <a:off x="8760" y="1557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58" name="Line 138"/>
            <p:cNvSpPr>
              <a:spLocks noChangeShapeType="1"/>
            </p:cNvSpPr>
            <p:nvPr/>
          </p:nvSpPr>
          <p:spPr bwMode="auto">
            <a:xfrm>
              <a:off x="8568" y="15384"/>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59" name="Line 139"/>
            <p:cNvSpPr>
              <a:spLocks noChangeShapeType="1"/>
            </p:cNvSpPr>
            <p:nvPr/>
          </p:nvSpPr>
          <p:spPr bwMode="auto">
            <a:xfrm rot="5400000">
              <a:off x="8472" y="1548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860" name="Line 140"/>
            <p:cNvSpPr>
              <a:spLocks noChangeShapeType="1"/>
            </p:cNvSpPr>
            <p:nvPr/>
          </p:nvSpPr>
          <p:spPr bwMode="auto">
            <a:xfrm rot="5400000">
              <a:off x="8664" y="1548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15205" name="Picture 485"/>
          <p:cNvPicPr>
            <a:picLocks noChangeAspect="1" noChangeArrowheads="1"/>
          </p:cNvPicPr>
          <p:nvPr/>
        </p:nvPicPr>
        <p:blipFill>
          <a:blip r:embed="rId3" cstate="print">
            <a:extLst>
              <a:ext uri="{28A0092B-C50C-407E-A947-70E740481C1C}">
                <a14:useLocalDpi xmlns:a14="http://schemas.microsoft.com/office/drawing/2010/main" val="0"/>
              </a:ext>
            </a:extLst>
          </a:blip>
          <a:srcRect l="47285" t="9007"/>
          <a:stretch>
            <a:fillRect/>
          </a:stretch>
        </p:blipFill>
        <p:spPr bwMode="auto">
          <a:xfrm>
            <a:off x="0" y="4889500"/>
            <a:ext cx="2124075"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 name="Text Box 71"/>
          <p:cNvSpPr txBox="1">
            <a:spLocks noChangeArrowheads="1"/>
          </p:cNvSpPr>
          <p:nvPr/>
        </p:nvSpPr>
        <p:spPr bwMode="auto">
          <a:xfrm>
            <a:off x="6159500" y="4423878"/>
            <a:ext cx="16257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200" dirty="0" smtClean="0">
                <a:latin typeface="Times" pitchFamily="18" charset="0"/>
              </a:rPr>
              <a:t>Which one information</a:t>
            </a:r>
            <a:endParaRPr lang="en-US" altLang="en-US" sz="1200" dirty="0">
              <a:latin typeface="Times"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990600" y="762000"/>
            <a:ext cx="8153400" cy="0"/>
          </a:xfrm>
          <a:prstGeom prst="line">
            <a:avLst/>
          </a:prstGeom>
          <a:noFill/>
          <a:ln w="98425">
            <a:solidFill>
              <a:srgbClr val="800000"/>
            </a:solidFill>
            <a:round/>
            <a:headEnd/>
            <a:tailEnd/>
          </a:ln>
          <a:effectLst/>
        </p:spPr>
        <p:txBody>
          <a:bodyPr/>
          <a:lstStyle/>
          <a:p>
            <a:endParaRPr lang="en-US"/>
          </a:p>
        </p:txBody>
      </p:sp>
      <p:sp>
        <p:nvSpPr>
          <p:cNvPr id="36868" name="Text Box 4"/>
          <p:cNvSpPr txBox="1">
            <a:spLocks noChangeArrowheads="1"/>
          </p:cNvSpPr>
          <p:nvPr/>
        </p:nvSpPr>
        <p:spPr bwMode="auto">
          <a:xfrm>
            <a:off x="838200" y="304800"/>
            <a:ext cx="75438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36870" name="Text Box 6"/>
          <p:cNvSpPr txBox="1">
            <a:spLocks noChangeArrowheads="1"/>
          </p:cNvSpPr>
          <p:nvPr/>
        </p:nvSpPr>
        <p:spPr bwMode="auto">
          <a:xfrm>
            <a:off x="3411538" y="77788"/>
            <a:ext cx="1389062" cy="549275"/>
          </a:xfrm>
          <a:prstGeom prst="rect">
            <a:avLst/>
          </a:prstGeom>
          <a:noFill/>
          <a:ln w="9525">
            <a:noFill/>
            <a:miter lim="800000"/>
            <a:headEnd/>
            <a:tailEnd/>
          </a:ln>
          <a:effectLst/>
        </p:spPr>
        <p:txBody>
          <a:bodyPr wrap="none">
            <a:spAutoFit/>
          </a:bodyPr>
          <a:lstStyle/>
          <a:p>
            <a:r>
              <a:rPr lang="en-US" sz="3000" dirty="0">
                <a:solidFill>
                  <a:srgbClr val="800000"/>
                </a:solidFill>
              </a:rPr>
              <a:t>Outline</a:t>
            </a:r>
          </a:p>
        </p:txBody>
      </p:sp>
      <p:sp>
        <p:nvSpPr>
          <p:cNvPr id="36871" name="Text Box 7"/>
          <p:cNvSpPr txBox="1">
            <a:spLocks noChangeArrowheads="1"/>
          </p:cNvSpPr>
          <p:nvPr/>
        </p:nvSpPr>
        <p:spPr bwMode="auto">
          <a:xfrm>
            <a:off x="277813" y="969963"/>
            <a:ext cx="8534400" cy="5632311"/>
          </a:xfrm>
          <a:prstGeom prst="rect">
            <a:avLst/>
          </a:prstGeom>
          <a:noFill/>
          <a:ln w="9525">
            <a:noFill/>
            <a:miter lim="800000"/>
            <a:headEnd/>
            <a:tailEnd/>
          </a:ln>
          <a:effectLst/>
        </p:spPr>
        <p:txBody>
          <a:bodyPr>
            <a:spAutoFit/>
          </a:bodyPr>
          <a:lstStyle/>
          <a:p>
            <a:pPr marL="342900" indent="-342900">
              <a:buFont typeface="Arial" pitchFamily="34" charset="0"/>
              <a:buChar char="•"/>
            </a:pPr>
            <a:r>
              <a:rPr lang="en-US" sz="2000" dirty="0" smtClean="0">
                <a:solidFill>
                  <a:schemeClr val="bg1">
                    <a:lumMod val="75000"/>
                  </a:schemeClr>
                </a:solidFill>
              </a:rPr>
              <a:t>Overview of Single-Photon Detector &amp; Source Technology</a:t>
            </a:r>
          </a:p>
          <a:p>
            <a:pPr marL="342900" indent="-342900">
              <a:buFont typeface="Arial" pitchFamily="34" charset="0"/>
              <a:buChar char="•"/>
            </a:pPr>
            <a:endParaRPr lang="en-US" sz="2000" dirty="0"/>
          </a:p>
          <a:p>
            <a:pPr marL="342900" indent="-342900">
              <a:buFont typeface="Arial" pitchFamily="34" charset="0"/>
              <a:buChar char="•"/>
            </a:pPr>
            <a:r>
              <a:rPr lang="en-US" sz="2000" dirty="0" smtClean="0"/>
              <a:t>Applications with Single-Photon Technology</a:t>
            </a:r>
          </a:p>
          <a:p>
            <a:r>
              <a:rPr lang="en-US" sz="2000" dirty="0" smtClean="0"/>
              <a:t>	stuff only possible with single-photon tools</a:t>
            </a:r>
          </a:p>
          <a:p>
            <a:r>
              <a:rPr lang="en-US" sz="2000" dirty="0" smtClean="0"/>
              <a:t>	accuracy only possible with single-photon tools</a:t>
            </a:r>
          </a:p>
          <a:p>
            <a:endParaRPr lang="en-US" sz="2000" dirty="0"/>
          </a:p>
          <a:p>
            <a:pPr marL="800100" lvl="1" indent="-342900">
              <a:buFont typeface="Arial" pitchFamily="34" charset="0"/>
              <a:buChar char="•"/>
            </a:pPr>
            <a:r>
              <a:rPr lang="en-US" sz="2000" dirty="0" smtClean="0"/>
              <a:t>Quantum Information</a:t>
            </a:r>
          </a:p>
          <a:p>
            <a:pPr marL="1257300" lvl="2" indent="-342900">
              <a:buFont typeface="Arial" pitchFamily="34" charset="0"/>
              <a:buChar char="•"/>
            </a:pPr>
            <a:r>
              <a:rPr lang="en-US" sz="2000" dirty="0" smtClean="0"/>
              <a:t>Quantum cryptography</a:t>
            </a:r>
          </a:p>
          <a:p>
            <a:pPr marL="1257300" lvl="2" indent="-342900">
              <a:buFont typeface="Arial" pitchFamily="34" charset="0"/>
              <a:buChar char="•"/>
            </a:pPr>
            <a:r>
              <a:rPr lang="en-US" sz="2000" dirty="0" smtClean="0"/>
              <a:t>Quantum computation</a:t>
            </a:r>
          </a:p>
          <a:p>
            <a:pPr marL="1257300" lvl="2" indent="-342900">
              <a:buFont typeface="Arial" pitchFamily="34" charset="0"/>
              <a:buChar char="•"/>
            </a:pPr>
            <a:endParaRPr lang="en-US" sz="2000" dirty="0" smtClean="0"/>
          </a:p>
          <a:p>
            <a:pPr marL="800100" lvl="1" indent="-342900">
              <a:buFont typeface="Arial" pitchFamily="34" charset="0"/>
              <a:buChar char="•"/>
            </a:pPr>
            <a:r>
              <a:rPr lang="en-US" sz="2000" dirty="0" smtClean="0">
                <a:solidFill>
                  <a:schemeClr val="bg1">
                    <a:lumMod val="75000"/>
                  </a:schemeClr>
                </a:solidFill>
              </a:rPr>
              <a:t>Metrology</a:t>
            </a:r>
          </a:p>
          <a:p>
            <a:pPr marL="1257300" lvl="2" indent="-342900">
              <a:buFont typeface="Arial" pitchFamily="34" charset="0"/>
              <a:buChar char="•"/>
            </a:pPr>
            <a:r>
              <a:rPr lang="en-US" sz="2000" dirty="0" smtClean="0">
                <a:solidFill>
                  <a:schemeClr val="bg1">
                    <a:lumMod val="75000"/>
                  </a:schemeClr>
                </a:solidFill>
              </a:rPr>
              <a:t>Radiometric measurements</a:t>
            </a:r>
          </a:p>
          <a:p>
            <a:pPr marL="1714500" lvl="3" indent="-342900">
              <a:buFont typeface="Arial" pitchFamily="34" charset="0"/>
              <a:buChar char="•"/>
            </a:pPr>
            <a:r>
              <a:rPr lang="en-US" sz="2000" dirty="0" smtClean="0">
                <a:solidFill>
                  <a:schemeClr val="bg1">
                    <a:lumMod val="75000"/>
                  </a:schemeClr>
                </a:solidFill>
              </a:rPr>
              <a:t>Sources, detectors, sources by detectors, detectors by sources by detectors </a:t>
            </a:r>
          </a:p>
          <a:p>
            <a:pPr marL="1257300" lvl="2" indent="-342900">
              <a:buFont typeface="Arial" pitchFamily="34" charset="0"/>
              <a:buChar char="•"/>
            </a:pPr>
            <a:r>
              <a:rPr lang="en-US" sz="2000" dirty="0">
                <a:solidFill>
                  <a:schemeClr val="bg1">
                    <a:lumMod val="75000"/>
                  </a:schemeClr>
                </a:solidFill>
              </a:rPr>
              <a:t>Position measurements</a:t>
            </a:r>
            <a:endParaRPr lang="en-US" sz="2000" dirty="0" smtClean="0">
              <a:solidFill>
                <a:schemeClr val="bg1">
                  <a:lumMod val="75000"/>
                </a:schemeClr>
              </a:solidFill>
            </a:endParaRPr>
          </a:p>
          <a:p>
            <a:pPr marL="800100" lvl="1" indent="-342900">
              <a:lnSpc>
                <a:spcPct val="150000"/>
              </a:lnSpc>
              <a:buFont typeface="Arial" pitchFamily="34" charset="0"/>
              <a:buChar char="•"/>
            </a:pPr>
            <a:r>
              <a:rPr lang="en-US" sz="2000" dirty="0" smtClean="0">
                <a:solidFill>
                  <a:schemeClr val="bg1">
                    <a:lumMod val="75000"/>
                  </a:schemeClr>
                </a:solidFill>
              </a:rPr>
              <a:t>Fundamental tests</a:t>
            </a:r>
          </a:p>
          <a:p>
            <a:pPr marL="800100" lvl="1" indent="-342900">
              <a:lnSpc>
                <a:spcPct val="150000"/>
              </a:lnSpc>
              <a:buFont typeface="Arial" pitchFamily="34" charset="0"/>
              <a:buChar char="•"/>
            </a:pPr>
            <a:r>
              <a:rPr lang="en-US" sz="2000" dirty="0" smtClean="0">
                <a:solidFill>
                  <a:schemeClr val="bg1">
                    <a:lumMod val="75000"/>
                  </a:schemeClr>
                </a:solidFill>
              </a:rPr>
              <a:t>Future</a:t>
            </a:r>
          </a:p>
        </p:txBody>
      </p:sp>
    </p:spTree>
    <p:extLst>
      <p:ext uri="{BB962C8B-B14F-4D97-AF65-F5344CB8AC3E}">
        <p14:creationId xmlns:p14="http://schemas.microsoft.com/office/powerpoint/2010/main" val="2368214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990600" y="762000"/>
            <a:ext cx="8153400" cy="0"/>
          </a:xfrm>
          <a:prstGeom prst="line">
            <a:avLst/>
          </a:prstGeom>
          <a:noFill/>
          <a:ln w="98425">
            <a:solidFill>
              <a:srgbClr val="800000"/>
            </a:solidFill>
            <a:round/>
            <a:headEnd/>
            <a:tailEnd/>
          </a:ln>
          <a:effectLst/>
        </p:spPr>
        <p:txBody>
          <a:bodyPr/>
          <a:lstStyle/>
          <a:p>
            <a:endParaRPr lang="en-US"/>
          </a:p>
        </p:txBody>
      </p:sp>
      <p:sp>
        <p:nvSpPr>
          <p:cNvPr id="36868" name="Text Box 4"/>
          <p:cNvSpPr txBox="1">
            <a:spLocks noChangeArrowheads="1"/>
          </p:cNvSpPr>
          <p:nvPr/>
        </p:nvSpPr>
        <p:spPr bwMode="auto">
          <a:xfrm>
            <a:off x="838200" y="304800"/>
            <a:ext cx="75438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36870" name="Text Box 6"/>
          <p:cNvSpPr txBox="1">
            <a:spLocks noChangeArrowheads="1"/>
          </p:cNvSpPr>
          <p:nvPr/>
        </p:nvSpPr>
        <p:spPr bwMode="auto">
          <a:xfrm>
            <a:off x="3411538" y="77788"/>
            <a:ext cx="1389062" cy="549275"/>
          </a:xfrm>
          <a:prstGeom prst="rect">
            <a:avLst/>
          </a:prstGeom>
          <a:noFill/>
          <a:ln w="9525">
            <a:noFill/>
            <a:miter lim="800000"/>
            <a:headEnd/>
            <a:tailEnd/>
          </a:ln>
          <a:effectLst/>
        </p:spPr>
        <p:txBody>
          <a:bodyPr wrap="none">
            <a:spAutoFit/>
          </a:bodyPr>
          <a:lstStyle/>
          <a:p>
            <a:r>
              <a:rPr lang="en-US" sz="3000" dirty="0">
                <a:solidFill>
                  <a:srgbClr val="800000"/>
                </a:solidFill>
              </a:rPr>
              <a:t>Outline</a:t>
            </a:r>
          </a:p>
        </p:txBody>
      </p:sp>
      <p:sp>
        <p:nvSpPr>
          <p:cNvPr id="36871" name="Text Box 7"/>
          <p:cNvSpPr txBox="1">
            <a:spLocks noChangeArrowheads="1"/>
          </p:cNvSpPr>
          <p:nvPr/>
        </p:nvSpPr>
        <p:spPr bwMode="auto">
          <a:xfrm>
            <a:off x="277813" y="969963"/>
            <a:ext cx="8534400" cy="5632311"/>
          </a:xfrm>
          <a:prstGeom prst="rect">
            <a:avLst/>
          </a:prstGeom>
          <a:noFill/>
          <a:ln w="9525">
            <a:noFill/>
            <a:miter lim="800000"/>
            <a:headEnd/>
            <a:tailEnd/>
          </a:ln>
          <a:effectLst/>
        </p:spPr>
        <p:txBody>
          <a:bodyPr>
            <a:spAutoFit/>
          </a:bodyPr>
          <a:lstStyle/>
          <a:p>
            <a:pPr marL="342900" indent="-342900">
              <a:buFont typeface="Arial" pitchFamily="34" charset="0"/>
              <a:buChar char="•"/>
            </a:pPr>
            <a:r>
              <a:rPr lang="en-US" sz="2000" dirty="0" smtClean="0"/>
              <a:t>Overview of Single-Photon Detector &amp; Source Technology</a:t>
            </a:r>
          </a:p>
          <a:p>
            <a:pPr marL="342900" indent="-342900">
              <a:buFont typeface="Arial" pitchFamily="34" charset="0"/>
              <a:buChar char="•"/>
            </a:pPr>
            <a:endParaRPr lang="en-US" sz="2000" dirty="0"/>
          </a:p>
          <a:p>
            <a:pPr marL="342900" indent="-342900">
              <a:buFont typeface="Arial" pitchFamily="34" charset="0"/>
              <a:buChar char="•"/>
            </a:pPr>
            <a:r>
              <a:rPr lang="en-US" sz="2000" dirty="0" smtClean="0"/>
              <a:t>Applications </a:t>
            </a:r>
            <a:r>
              <a:rPr lang="en-US" sz="2000" dirty="0" smtClean="0"/>
              <a:t>of Single-Photon </a:t>
            </a:r>
            <a:r>
              <a:rPr lang="en-US" sz="2000" dirty="0" smtClean="0"/>
              <a:t>Technology</a:t>
            </a:r>
          </a:p>
          <a:p>
            <a:r>
              <a:rPr lang="en-US" sz="2000" dirty="0" smtClean="0"/>
              <a:t>	stuff only possible with single-photon tools</a:t>
            </a:r>
          </a:p>
          <a:p>
            <a:r>
              <a:rPr lang="en-US" sz="2000" dirty="0" smtClean="0"/>
              <a:t>	accuracy only possible with single-photon tools</a:t>
            </a:r>
          </a:p>
          <a:p>
            <a:endParaRPr lang="en-US" sz="2000" dirty="0"/>
          </a:p>
          <a:p>
            <a:pPr marL="800100" lvl="1" indent="-342900">
              <a:buFont typeface="Arial" pitchFamily="34" charset="0"/>
              <a:buChar char="•"/>
            </a:pPr>
            <a:r>
              <a:rPr lang="en-US" sz="2000" dirty="0" smtClean="0"/>
              <a:t>Quantum Information</a:t>
            </a:r>
          </a:p>
          <a:p>
            <a:pPr marL="1257300" lvl="2" indent="-342900">
              <a:buFont typeface="Arial" pitchFamily="34" charset="0"/>
              <a:buChar char="•"/>
            </a:pPr>
            <a:r>
              <a:rPr lang="en-US" sz="2000" dirty="0" smtClean="0"/>
              <a:t>Quantum cryptography</a:t>
            </a:r>
          </a:p>
          <a:p>
            <a:pPr marL="1257300" lvl="2" indent="-342900">
              <a:buFont typeface="Arial" pitchFamily="34" charset="0"/>
              <a:buChar char="•"/>
            </a:pPr>
            <a:r>
              <a:rPr lang="en-US" sz="2000" dirty="0" smtClean="0"/>
              <a:t>Quantum computation</a:t>
            </a:r>
          </a:p>
          <a:p>
            <a:pPr marL="1257300" lvl="2" indent="-342900">
              <a:buFont typeface="Arial" pitchFamily="34" charset="0"/>
              <a:buChar char="•"/>
            </a:pPr>
            <a:endParaRPr lang="en-US" sz="2000" dirty="0" smtClean="0"/>
          </a:p>
          <a:p>
            <a:pPr marL="800100" lvl="1" indent="-342900">
              <a:buFont typeface="Arial" pitchFamily="34" charset="0"/>
              <a:buChar char="•"/>
            </a:pPr>
            <a:r>
              <a:rPr lang="en-US" sz="2000" dirty="0" smtClean="0"/>
              <a:t>Metrology</a:t>
            </a:r>
          </a:p>
          <a:p>
            <a:pPr marL="1257300" lvl="2" indent="-342900">
              <a:buFont typeface="Arial" pitchFamily="34" charset="0"/>
              <a:buChar char="•"/>
            </a:pPr>
            <a:r>
              <a:rPr lang="en-US" sz="2000" dirty="0" smtClean="0"/>
              <a:t>Radiometric </a:t>
            </a:r>
            <a:r>
              <a:rPr lang="en-US" sz="2000" dirty="0" smtClean="0"/>
              <a:t>measurements of</a:t>
            </a:r>
            <a:endParaRPr lang="en-US" sz="2000" dirty="0" smtClean="0"/>
          </a:p>
          <a:p>
            <a:pPr marL="1714500" lvl="3" indent="-342900">
              <a:buFont typeface="Arial" pitchFamily="34" charset="0"/>
              <a:buChar char="•"/>
            </a:pPr>
            <a:r>
              <a:rPr lang="en-US" sz="2000" dirty="0" smtClean="0"/>
              <a:t>sources</a:t>
            </a:r>
            <a:r>
              <a:rPr lang="en-US" sz="2000" dirty="0" smtClean="0"/>
              <a:t>, detectors, sources by detectors, detectors by sources by detectors </a:t>
            </a:r>
          </a:p>
          <a:p>
            <a:pPr marL="1257300" lvl="2" indent="-342900">
              <a:buFont typeface="Arial" pitchFamily="34" charset="0"/>
              <a:buChar char="•"/>
            </a:pPr>
            <a:r>
              <a:rPr lang="en-US" sz="2000" dirty="0"/>
              <a:t>Position measurements</a:t>
            </a:r>
            <a:endParaRPr lang="en-US" sz="2000" dirty="0" smtClean="0"/>
          </a:p>
          <a:p>
            <a:pPr marL="800100" lvl="1" indent="-342900">
              <a:lnSpc>
                <a:spcPct val="150000"/>
              </a:lnSpc>
              <a:buFont typeface="Arial" pitchFamily="34" charset="0"/>
              <a:buChar char="•"/>
            </a:pPr>
            <a:r>
              <a:rPr lang="en-US" sz="2000" dirty="0" smtClean="0"/>
              <a:t>Fundamental </a:t>
            </a:r>
            <a:r>
              <a:rPr lang="en-US" sz="2000" dirty="0" smtClean="0"/>
              <a:t>test</a:t>
            </a:r>
            <a:endParaRPr lang="en-US" sz="2000" dirty="0" smtClean="0"/>
          </a:p>
          <a:p>
            <a:pPr marL="800100" lvl="1" indent="-342900">
              <a:lnSpc>
                <a:spcPct val="150000"/>
              </a:lnSpc>
              <a:buFont typeface="Arial" pitchFamily="34" charset="0"/>
              <a:buChar char="•"/>
            </a:pPr>
            <a:r>
              <a:rPr lang="en-US" sz="2000" dirty="0" smtClean="0"/>
              <a:t>Future</a:t>
            </a:r>
          </a:p>
        </p:txBody>
      </p:sp>
    </p:spTree>
    <p:extLst>
      <p:ext uri="{BB962C8B-B14F-4D97-AF65-F5344CB8AC3E}">
        <p14:creationId xmlns:p14="http://schemas.microsoft.com/office/powerpoint/2010/main" val="2627570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ctrTitle"/>
          </p:nvPr>
        </p:nvSpPr>
        <p:spPr>
          <a:xfrm>
            <a:off x="304800" y="0"/>
            <a:ext cx="7772400" cy="1470025"/>
          </a:xfrm>
        </p:spPr>
        <p:txBody>
          <a:bodyPr/>
          <a:lstStyle/>
          <a:p>
            <a:pPr algn="l"/>
            <a:r>
              <a:rPr lang="en-US"/>
              <a:t>Why the interest?</a:t>
            </a:r>
          </a:p>
        </p:txBody>
      </p:sp>
      <p:sp>
        <p:nvSpPr>
          <p:cNvPr id="185347" name="Rectangle 3"/>
          <p:cNvSpPr>
            <a:spLocks noGrp="1" noChangeArrowheads="1"/>
          </p:cNvSpPr>
          <p:nvPr>
            <p:ph type="subTitle" idx="1"/>
          </p:nvPr>
        </p:nvSpPr>
        <p:spPr>
          <a:xfrm>
            <a:off x="2819400" y="1066800"/>
            <a:ext cx="6324600" cy="838200"/>
          </a:xfrm>
        </p:spPr>
        <p:txBody>
          <a:bodyPr/>
          <a:lstStyle/>
          <a:p>
            <a:r>
              <a:rPr lang="en-US" sz="4400" i="1"/>
              <a:t>Quantum Information</a:t>
            </a:r>
          </a:p>
        </p:txBody>
      </p:sp>
      <p:sp>
        <p:nvSpPr>
          <p:cNvPr id="185348" name="Text Box 4"/>
          <p:cNvSpPr txBox="1">
            <a:spLocks noChangeArrowheads="1"/>
          </p:cNvSpPr>
          <p:nvPr/>
        </p:nvSpPr>
        <p:spPr bwMode="auto">
          <a:xfrm>
            <a:off x="381000" y="2057400"/>
            <a:ext cx="800893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8925" indent="-288925">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lnSpc>
                <a:spcPct val="90000"/>
              </a:lnSpc>
              <a:spcBef>
                <a:spcPct val="20000"/>
              </a:spcBef>
            </a:pPr>
            <a:r>
              <a:rPr lang="en-US" sz="2400" b="1" u="sng">
                <a:solidFill>
                  <a:srgbClr val="FF0000"/>
                </a:solidFill>
                <a:latin typeface="Times New Roman" pitchFamily="18" charset="0"/>
              </a:rPr>
              <a:t>A convergence of two of the 20</a:t>
            </a:r>
            <a:r>
              <a:rPr lang="en-US" sz="2400" b="1" u="sng" baseline="30000">
                <a:solidFill>
                  <a:srgbClr val="FF0000"/>
                </a:solidFill>
                <a:latin typeface="Times New Roman" pitchFamily="18" charset="0"/>
              </a:rPr>
              <a:t>th</a:t>
            </a:r>
            <a:r>
              <a:rPr lang="en-US" sz="2400" b="1" u="sng">
                <a:solidFill>
                  <a:srgbClr val="FF0000"/>
                </a:solidFill>
                <a:latin typeface="Times New Roman" pitchFamily="18" charset="0"/>
              </a:rPr>
              <a:t> Century’s great revolutions</a:t>
            </a:r>
            <a:endParaRPr lang="en-US" sz="2400" u="sng">
              <a:solidFill>
                <a:srgbClr val="FF0000"/>
              </a:solidFill>
              <a:latin typeface="Times New Roman" pitchFamily="18" charset="0"/>
            </a:endParaRPr>
          </a:p>
        </p:txBody>
      </p:sp>
      <p:grpSp>
        <p:nvGrpSpPr>
          <p:cNvPr id="185349" name="Group 5"/>
          <p:cNvGrpSpPr>
            <a:grpSpLocks/>
          </p:cNvGrpSpPr>
          <p:nvPr/>
        </p:nvGrpSpPr>
        <p:grpSpPr bwMode="auto">
          <a:xfrm>
            <a:off x="457200" y="2667000"/>
            <a:ext cx="7696200" cy="1066800"/>
            <a:chOff x="144" y="1085"/>
            <a:chExt cx="5520" cy="1200"/>
          </a:xfrm>
        </p:grpSpPr>
        <p:sp>
          <p:nvSpPr>
            <p:cNvPr id="185350" name="Oval 6"/>
            <p:cNvSpPr>
              <a:spLocks noChangeArrowheads="1"/>
            </p:cNvSpPr>
            <p:nvPr/>
          </p:nvSpPr>
          <p:spPr bwMode="auto">
            <a:xfrm>
              <a:off x="144" y="1085"/>
              <a:ext cx="5520" cy="1200"/>
            </a:xfrm>
            <a:prstGeom prst="ellipse">
              <a:avLst/>
            </a:prstGeom>
            <a:solidFill>
              <a:schemeClr val="folHlink"/>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1" name="Oval 7"/>
            <p:cNvSpPr>
              <a:spLocks noChangeArrowheads="1"/>
            </p:cNvSpPr>
            <p:nvPr/>
          </p:nvSpPr>
          <p:spPr bwMode="auto">
            <a:xfrm>
              <a:off x="2688" y="1213"/>
              <a:ext cx="2688" cy="912"/>
            </a:xfrm>
            <a:prstGeom prst="ellipse">
              <a:avLst/>
            </a:prstGeom>
            <a:solidFill>
              <a:schemeClr val="accent1"/>
            </a:soli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1400" b="1">
                  <a:solidFill>
                    <a:schemeClr val="accent2"/>
                  </a:solidFill>
                  <a:latin typeface="Times New Roman" pitchFamily="18" charset="0"/>
                </a:rPr>
                <a:t>Information</a:t>
              </a:r>
              <a:endParaRPr lang="en-US" sz="1200" b="1">
                <a:solidFill>
                  <a:schemeClr val="accent2"/>
                </a:solidFill>
                <a:latin typeface="Times New Roman" pitchFamily="18" charset="0"/>
              </a:endParaRPr>
            </a:p>
            <a:p>
              <a:pPr algn="ctr" eaLnBrk="0" hangingPunct="0"/>
              <a:r>
                <a:rPr lang="en-US" sz="1200" b="1">
                  <a:solidFill>
                    <a:schemeClr val="accent2"/>
                  </a:solidFill>
                  <a:latin typeface="Times New Roman" pitchFamily="18" charset="0"/>
                </a:rPr>
                <a:t>(i.e. books, data, pictures)</a:t>
              </a:r>
            </a:p>
            <a:p>
              <a:pPr algn="ctr" eaLnBrk="0" hangingPunct="0"/>
              <a:r>
                <a:rPr lang="en-US" sz="1000" b="1">
                  <a:latin typeface="Times New Roman" pitchFamily="18" charset="0"/>
                </a:rPr>
                <a:t>More abstract</a:t>
              </a:r>
            </a:p>
            <a:p>
              <a:pPr algn="ctr" eaLnBrk="0" hangingPunct="0"/>
              <a:r>
                <a:rPr lang="en-US" sz="1000" b="1">
                  <a:latin typeface="Times New Roman" pitchFamily="18" charset="0"/>
                </a:rPr>
                <a:t>Not necessarily material</a:t>
              </a:r>
              <a:endParaRPr lang="en-US" sz="1200" b="1">
                <a:latin typeface="Times New Roman" pitchFamily="18" charset="0"/>
              </a:endParaRPr>
            </a:p>
          </p:txBody>
        </p:sp>
        <p:sp>
          <p:nvSpPr>
            <p:cNvPr id="185352" name="Oval 8"/>
            <p:cNvSpPr>
              <a:spLocks noChangeArrowheads="1"/>
            </p:cNvSpPr>
            <p:nvPr/>
          </p:nvSpPr>
          <p:spPr bwMode="auto">
            <a:xfrm>
              <a:off x="384" y="1213"/>
              <a:ext cx="2688" cy="912"/>
            </a:xfrm>
            <a:prstGeom prst="ellipse">
              <a:avLst/>
            </a:prstGeom>
            <a:solidFill>
              <a:schemeClr val="accent1"/>
            </a:soli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sz="1400" b="1">
                  <a:solidFill>
                    <a:schemeClr val="accent2"/>
                  </a:solidFill>
                  <a:latin typeface="Times New Roman" pitchFamily="18" charset="0"/>
                </a:rPr>
                <a:t>Quantum Mechanics</a:t>
              </a:r>
              <a:endParaRPr lang="en-US" sz="1200" b="1">
                <a:solidFill>
                  <a:schemeClr val="accent2"/>
                </a:solidFill>
                <a:latin typeface="Times New Roman" pitchFamily="18" charset="0"/>
              </a:endParaRPr>
            </a:p>
            <a:p>
              <a:pPr algn="ctr" eaLnBrk="0" hangingPunct="0"/>
              <a:r>
                <a:rPr lang="en-US" sz="1200" b="1">
                  <a:solidFill>
                    <a:schemeClr val="accent2"/>
                  </a:solidFill>
                  <a:latin typeface="Times New Roman" pitchFamily="18" charset="0"/>
                </a:rPr>
                <a:t>(i.e. atoms, photons, molecules)</a:t>
              </a:r>
            </a:p>
            <a:p>
              <a:pPr algn="ctr" eaLnBrk="0" hangingPunct="0"/>
              <a:r>
                <a:rPr lang="en-US" sz="1200" b="1">
                  <a:latin typeface="Times New Roman" pitchFamily="18" charset="0"/>
                </a:rPr>
                <a:t>“Matter”</a:t>
              </a:r>
              <a:endParaRPr lang="en-US" sz="1400" b="1">
                <a:latin typeface="Times New Roman" pitchFamily="18" charset="0"/>
              </a:endParaRPr>
            </a:p>
          </p:txBody>
        </p:sp>
      </p:grpSp>
      <p:sp>
        <p:nvSpPr>
          <p:cNvPr id="185353" name="Rectangle 9"/>
          <p:cNvSpPr>
            <a:spLocks noChangeArrowheads="1"/>
          </p:cNvSpPr>
          <p:nvPr/>
        </p:nvSpPr>
        <p:spPr bwMode="auto">
          <a:xfrm>
            <a:off x="76200" y="373380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lnSpc>
                <a:spcPct val="110000"/>
              </a:lnSpc>
              <a:buFontTx/>
              <a:buChar char="•"/>
            </a:pPr>
            <a:r>
              <a:rPr lang="en-US" altLang="en-US" sz="2400" b="1">
                <a:solidFill>
                  <a:schemeClr val="accent2"/>
                </a:solidFill>
                <a:latin typeface="Times" pitchFamily="18" charset="0"/>
              </a:rPr>
              <a:t>Quantum Information- </a:t>
            </a:r>
            <a:r>
              <a:rPr lang="en-US" altLang="en-US" sz="2400" b="1">
                <a:solidFill>
                  <a:schemeClr val="tx2"/>
                </a:solidFill>
                <a:latin typeface="Times" pitchFamily="18" charset="0"/>
              </a:rPr>
              <a:t>via the Superposition Principle:</a:t>
            </a:r>
          </a:p>
          <a:p>
            <a:pPr marL="342900" indent="-342900" eaLnBrk="0" hangingPunct="0">
              <a:lnSpc>
                <a:spcPct val="110000"/>
              </a:lnSpc>
            </a:pPr>
            <a:r>
              <a:rPr lang="en-US" altLang="en-US" sz="2400" b="1">
                <a:solidFill>
                  <a:schemeClr val="tx2"/>
                </a:solidFill>
                <a:latin typeface="Times" pitchFamily="18" charset="0"/>
              </a:rPr>
              <a:t>		one N</a:t>
            </a:r>
            <a:r>
              <a:rPr lang="en-US" altLang="en-US" sz="2400" b="1">
                <a:latin typeface="Times" pitchFamily="18" charset="0"/>
              </a:rPr>
              <a:t>-qubit register can store </a:t>
            </a:r>
            <a:r>
              <a:rPr lang="en-US" altLang="en-US" sz="2400" b="1" u="sng">
                <a:latin typeface="Times" pitchFamily="18" charset="0"/>
              </a:rPr>
              <a:t>all</a:t>
            </a:r>
            <a:r>
              <a:rPr lang="en-US" altLang="en-US" sz="2400" b="1">
                <a:latin typeface="Times" pitchFamily="18" charset="0"/>
              </a:rPr>
              <a:t> 2</a:t>
            </a:r>
            <a:r>
              <a:rPr lang="en-US" altLang="en-US" sz="2400" b="1" baseline="30000">
                <a:latin typeface="Times" pitchFamily="18" charset="0"/>
              </a:rPr>
              <a:t>N</a:t>
            </a:r>
            <a:r>
              <a:rPr lang="en-US" altLang="en-US" sz="2400" b="1">
                <a:latin typeface="Times" pitchFamily="18" charset="0"/>
              </a:rPr>
              <a:t> numbers!</a:t>
            </a:r>
            <a:endParaRPr lang="en-US" altLang="en-US" sz="2000" b="1">
              <a:latin typeface="Times" pitchFamily="18" charset="0"/>
              <a:sym typeface="Symbol" pitchFamily="18" charset="2"/>
            </a:endParaRPr>
          </a:p>
        </p:txBody>
      </p:sp>
      <p:sp>
        <p:nvSpPr>
          <p:cNvPr id="185354" name="Text Box 10"/>
          <p:cNvSpPr txBox="1">
            <a:spLocks noChangeArrowheads="1"/>
          </p:cNvSpPr>
          <p:nvPr/>
        </p:nvSpPr>
        <p:spPr bwMode="auto">
          <a:xfrm>
            <a:off x="304800" y="4572000"/>
            <a:ext cx="812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b="1">
                <a:solidFill>
                  <a:srgbClr val="FF0000"/>
                </a:solidFill>
                <a:latin typeface="Times" pitchFamily="18" charset="0"/>
              </a:rPr>
              <a:t>300 Qbits  =  10</a:t>
            </a:r>
            <a:r>
              <a:rPr lang="en-US" sz="2400" b="1" baseline="30000">
                <a:solidFill>
                  <a:srgbClr val="FF0000"/>
                </a:solidFill>
                <a:latin typeface="Times" pitchFamily="18" charset="0"/>
              </a:rPr>
              <a:t>90    </a:t>
            </a:r>
            <a:r>
              <a:rPr lang="en-US" sz="3200" b="1">
                <a:solidFill>
                  <a:srgbClr val="FF0000"/>
                </a:solidFill>
                <a:latin typeface="Times" pitchFamily="18" charset="0"/>
              </a:rPr>
              <a:t>-  </a:t>
            </a:r>
            <a:r>
              <a:rPr lang="en-US" sz="2400" b="1">
                <a:solidFill>
                  <a:srgbClr val="FF0000"/>
                </a:solidFill>
                <a:latin typeface="Times" pitchFamily="18" charset="0"/>
              </a:rPr>
              <a:t>more than all the atoms in the universe!</a:t>
            </a:r>
          </a:p>
        </p:txBody>
      </p:sp>
      <p:sp>
        <p:nvSpPr>
          <p:cNvPr id="185355" name="Text Box 11"/>
          <p:cNvSpPr txBox="1">
            <a:spLocks noChangeArrowheads="1"/>
          </p:cNvSpPr>
          <p:nvPr/>
        </p:nvSpPr>
        <p:spPr bwMode="auto">
          <a:xfrm>
            <a:off x="533400" y="5153025"/>
            <a:ext cx="8077200"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8925" indent="-288925">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spcBef>
                <a:spcPct val="20000"/>
              </a:spcBef>
              <a:buFont typeface="Wingdings" pitchFamily="2" charset="2"/>
              <a:buChar char="Ø"/>
            </a:pPr>
            <a:r>
              <a:rPr lang="en-US" sz="2400" b="1">
                <a:latin typeface="Times New Roman" pitchFamily="18" charset="0"/>
              </a:rPr>
              <a:t>A </a:t>
            </a:r>
            <a:r>
              <a:rPr lang="en-US" sz="2400" b="1">
                <a:solidFill>
                  <a:srgbClr val="FF0000"/>
                </a:solidFill>
                <a:latin typeface="Times New Roman" pitchFamily="18" charset="0"/>
              </a:rPr>
              <a:t>quantum computer</a:t>
            </a:r>
            <a:r>
              <a:rPr lang="en-US" sz="2400" b="1">
                <a:latin typeface="Times New Roman" pitchFamily="18" charset="0"/>
              </a:rPr>
              <a:t> if it existed could break all present-        day public key encryption systems</a:t>
            </a:r>
          </a:p>
          <a:p>
            <a:pPr eaLnBrk="0" hangingPunct="0">
              <a:spcBef>
                <a:spcPct val="20000"/>
              </a:spcBef>
              <a:buFont typeface="Wingdings" pitchFamily="2" charset="2"/>
              <a:buChar char="Ø"/>
            </a:pPr>
            <a:r>
              <a:rPr lang="en-US" sz="2400" b="1">
                <a:solidFill>
                  <a:srgbClr val="FF0000"/>
                </a:solidFill>
                <a:latin typeface="Times New Roman" pitchFamily="18" charset="0"/>
              </a:rPr>
              <a:t>Quantum encryption</a:t>
            </a:r>
            <a:r>
              <a:rPr lang="en-US" sz="2400" b="1">
                <a:latin typeface="Times New Roman" pitchFamily="18" charset="0"/>
              </a:rPr>
              <a:t> can defeat any computational attack</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635000" y="38100"/>
            <a:ext cx="7772400" cy="1143000"/>
          </a:xfrm>
        </p:spPr>
        <p:txBody>
          <a:bodyPr/>
          <a:lstStyle/>
          <a:p>
            <a:r>
              <a:rPr lang="en-US" altLang="en-US"/>
              <a:t>Scaling of Quantum Information</a:t>
            </a:r>
          </a:p>
        </p:txBody>
      </p:sp>
      <p:sp>
        <p:nvSpPr>
          <p:cNvPr id="436227" name="Rectangle 3"/>
          <p:cNvSpPr>
            <a:spLocks noGrp="1" noChangeArrowheads="1"/>
          </p:cNvSpPr>
          <p:nvPr>
            <p:ph type="body" idx="1"/>
          </p:nvPr>
        </p:nvSpPr>
        <p:spPr>
          <a:xfrm>
            <a:off x="736600" y="1308100"/>
            <a:ext cx="7772400" cy="836613"/>
          </a:xfrm>
        </p:spPr>
        <p:txBody>
          <a:bodyPr/>
          <a:lstStyle/>
          <a:p>
            <a:pPr marL="338138" indent="-338138">
              <a:lnSpc>
                <a:spcPct val="110000"/>
              </a:lnSpc>
              <a:spcBef>
                <a:spcPct val="0"/>
              </a:spcBef>
            </a:pPr>
            <a:r>
              <a:rPr lang="en-US" altLang="en-US" sz="2400" b="1" u="sng">
                <a:solidFill>
                  <a:schemeClr val="accent2"/>
                </a:solidFill>
              </a:rPr>
              <a:t>Classically</a:t>
            </a:r>
            <a:r>
              <a:rPr lang="en-US" altLang="en-US" sz="2400"/>
              <a:t>, information stored in a bit register: a 3-bit register stores one number, from 0 – 7.</a:t>
            </a:r>
          </a:p>
        </p:txBody>
      </p:sp>
      <p:grpSp>
        <p:nvGrpSpPr>
          <p:cNvPr id="436228" name="Group 4"/>
          <p:cNvGrpSpPr>
            <a:grpSpLocks/>
          </p:cNvGrpSpPr>
          <p:nvPr/>
        </p:nvGrpSpPr>
        <p:grpSpPr bwMode="auto">
          <a:xfrm>
            <a:off x="6715125" y="1765300"/>
            <a:ext cx="879475" cy="381000"/>
            <a:chOff x="3046" y="1174"/>
            <a:chExt cx="554" cy="240"/>
          </a:xfrm>
        </p:grpSpPr>
        <p:sp>
          <p:nvSpPr>
            <p:cNvPr id="436229" name="Rectangle 5"/>
            <p:cNvSpPr>
              <a:spLocks noChangeArrowheads="1"/>
            </p:cNvSpPr>
            <p:nvPr/>
          </p:nvSpPr>
          <p:spPr bwMode="auto">
            <a:xfrm>
              <a:off x="3423" y="1174"/>
              <a:ext cx="17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30" name="Rectangle 6"/>
            <p:cNvSpPr>
              <a:spLocks noChangeArrowheads="1"/>
            </p:cNvSpPr>
            <p:nvPr/>
          </p:nvSpPr>
          <p:spPr bwMode="auto">
            <a:xfrm>
              <a:off x="3226" y="1174"/>
              <a:ext cx="19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1</a:t>
              </a:r>
            </a:p>
          </p:txBody>
        </p:sp>
        <p:sp>
          <p:nvSpPr>
            <p:cNvPr id="436231" name="Rectangle 7"/>
            <p:cNvSpPr>
              <a:spLocks noChangeArrowheads="1"/>
            </p:cNvSpPr>
            <p:nvPr/>
          </p:nvSpPr>
          <p:spPr bwMode="auto">
            <a:xfrm>
              <a:off x="3046" y="1174"/>
              <a:ext cx="180"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32" name="Line 8"/>
            <p:cNvSpPr>
              <a:spLocks noChangeShapeType="1"/>
            </p:cNvSpPr>
            <p:nvPr/>
          </p:nvSpPr>
          <p:spPr bwMode="auto">
            <a:xfrm>
              <a:off x="3046" y="1174"/>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33" name="Line 9"/>
            <p:cNvSpPr>
              <a:spLocks noChangeShapeType="1"/>
            </p:cNvSpPr>
            <p:nvPr/>
          </p:nvSpPr>
          <p:spPr bwMode="auto">
            <a:xfrm>
              <a:off x="3226" y="1174"/>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34" name="Line 10"/>
            <p:cNvSpPr>
              <a:spLocks noChangeShapeType="1"/>
            </p:cNvSpPr>
            <p:nvPr/>
          </p:nvSpPr>
          <p:spPr bwMode="auto">
            <a:xfrm>
              <a:off x="3423" y="1174"/>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35" name="Line 11"/>
            <p:cNvSpPr>
              <a:spLocks noChangeShapeType="1"/>
            </p:cNvSpPr>
            <p:nvPr/>
          </p:nvSpPr>
          <p:spPr bwMode="auto">
            <a:xfrm>
              <a:off x="3600" y="1174"/>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36" name="Line 12"/>
            <p:cNvSpPr>
              <a:spLocks noChangeShapeType="1"/>
            </p:cNvSpPr>
            <p:nvPr/>
          </p:nvSpPr>
          <p:spPr bwMode="auto">
            <a:xfrm>
              <a:off x="3046" y="1174"/>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37" name="Line 13"/>
            <p:cNvSpPr>
              <a:spLocks noChangeShapeType="1"/>
            </p:cNvSpPr>
            <p:nvPr/>
          </p:nvSpPr>
          <p:spPr bwMode="auto">
            <a:xfrm>
              <a:off x="3046" y="1414"/>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6238" name="Group 14"/>
          <p:cNvGrpSpPr>
            <a:grpSpLocks/>
          </p:cNvGrpSpPr>
          <p:nvPr/>
        </p:nvGrpSpPr>
        <p:grpSpPr bwMode="auto">
          <a:xfrm>
            <a:off x="523875" y="3263900"/>
            <a:ext cx="8401050" cy="1447800"/>
            <a:chOff x="330" y="1488"/>
            <a:chExt cx="5292" cy="912"/>
          </a:xfrm>
        </p:grpSpPr>
        <p:sp>
          <p:nvSpPr>
            <p:cNvPr id="436239" name="Rectangle 15"/>
            <p:cNvSpPr>
              <a:spLocks noChangeArrowheads="1"/>
            </p:cNvSpPr>
            <p:nvPr/>
          </p:nvSpPr>
          <p:spPr bwMode="auto">
            <a:xfrm>
              <a:off x="432" y="1488"/>
              <a:ext cx="5040"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lnSpc>
                  <a:spcPct val="110000"/>
                </a:lnSpc>
                <a:buFontTx/>
                <a:buChar char="•"/>
              </a:pPr>
              <a:r>
                <a:rPr lang="en-US" altLang="en-US" sz="2400" b="1" u="sng">
                  <a:solidFill>
                    <a:schemeClr val="accent2"/>
                  </a:solidFill>
                  <a:latin typeface="Times" pitchFamily="18" charset="0"/>
                </a:rPr>
                <a:t>Quantum mechanically</a:t>
              </a:r>
              <a:r>
                <a:rPr lang="en-US" altLang="en-US" sz="2400" b="1">
                  <a:solidFill>
                    <a:schemeClr val="tx2"/>
                  </a:solidFill>
                  <a:latin typeface="Times" pitchFamily="18" charset="0"/>
                </a:rPr>
                <a:t>, </a:t>
              </a:r>
              <a:r>
                <a:rPr lang="en-US" altLang="en-US" sz="2400" b="1">
                  <a:latin typeface="Times" pitchFamily="18" charset="0"/>
                </a:rPr>
                <a:t>a 3-qubit register can store </a:t>
              </a:r>
              <a:r>
                <a:rPr lang="en-US" altLang="en-US" sz="2400" b="1" u="sng">
                  <a:latin typeface="Times" pitchFamily="18" charset="0"/>
                </a:rPr>
                <a:t>all</a:t>
              </a:r>
              <a:r>
                <a:rPr lang="en-US" altLang="en-US" sz="2400" b="1">
                  <a:latin typeface="Times" pitchFamily="18" charset="0"/>
                </a:rPr>
                <a:t> of these numbers in an arbitrary superposition:</a:t>
              </a:r>
              <a:endParaRPr lang="en-US" altLang="en-US" sz="2000" b="1">
                <a:latin typeface="Times" pitchFamily="18" charset="0"/>
                <a:sym typeface="Symbol" pitchFamily="18" charset="2"/>
              </a:endParaRPr>
            </a:p>
          </p:txBody>
        </p:sp>
        <p:graphicFrame>
          <p:nvGraphicFramePr>
            <p:cNvPr id="436240" name="Object 16"/>
            <p:cNvGraphicFramePr>
              <a:graphicFrameLocks noChangeAspect="1"/>
            </p:cNvGraphicFramePr>
            <p:nvPr/>
          </p:nvGraphicFramePr>
          <p:xfrm>
            <a:off x="330" y="2140"/>
            <a:ext cx="5292" cy="260"/>
          </p:xfrm>
          <a:graphic>
            <a:graphicData uri="http://schemas.openxmlformats.org/presentationml/2006/ole">
              <mc:AlternateContent xmlns:mc="http://schemas.openxmlformats.org/markup-compatibility/2006">
                <mc:Choice xmlns:v="urn:schemas-microsoft-com:vml" Requires="v">
                  <p:oleObj spid="_x0000_s436359" name="Equation" r:id="rId3" imgW="8737560" imgH="431640" progId="Equation.DSMT4">
                    <p:embed/>
                  </p:oleObj>
                </mc:Choice>
                <mc:Fallback>
                  <p:oleObj name="Equation" r:id="rId3" imgW="8737560" imgH="431640" progId="Equation.DSMT4">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 y="2140"/>
                          <a:ext cx="5292" cy="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36241" name="Rectangle 17"/>
          <p:cNvSpPr>
            <a:spLocks noChangeArrowheads="1"/>
          </p:cNvSpPr>
          <p:nvPr/>
        </p:nvSpPr>
        <p:spPr bwMode="auto">
          <a:xfrm>
            <a:off x="685800" y="4851400"/>
            <a:ext cx="8001000" cy="1219200"/>
          </a:xfrm>
          <a:prstGeom prst="rect">
            <a:avLst/>
          </a:prstGeom>
          <a:solidFill>
            <a:schemeClr val="accent1"/>
          </a:solidFill>
          <a:ln w="254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10000"/>
              </a:spcBef>
              <a:buFontTx/>
              <a:buChar char="•"/>
            </a:pPr>
            <a:r>
              <a:rPr lang="en-US" altLang="en-US" sz="2400" b="1" u="sng">
                <a:solidFill>
                  <a:schemeClr val="tx2"/>
                </a:solidFill>
                <a:latin typeface="Times" pitchFamily="18" charset="0"/>
              </a:rPr>
              <a:t>Result</a:t>
            </a:r>
            <a:r>
              <a:rPr lang="en-US" altLang="en-US" sz="2400" b="1">
                <a:solidFill>
                  <a:schemeClr val="tx2"/>
                </a:solidFill>
                <a:latin typeface="Times" pitchFamily="18" charset="0"/>
              </a:rPr>
              <a:t>:</a:t>
            </a:r>
            <a:endParaRPr lang="en-US" altLang="en-US" sz="2000" b="1">
              <a:latin typeface="Times" pitchFamily="18" charset="0"/>
            </a:endParaRPr>
          </a:p>
          <a:p>
            <a:pPr marL="742950" lvl="1" indent="-285750" eaLnBrk="0" hangingPunct="0">
              <a:lnSpc>
                <a:spcPct val="90000"/>
              </a:lnSpc>
              <a:spcBef>
                <a:spcPct val="10000"/>
              </a:spcBef>
              <a:buFontTx/>
              <a:buChar char="–"/>
            </a:pPr>
            <a:r>
              <a:rPr lang="en-US" altLang="en-US" sz="2400" b="1">
                <a:solidFill>
                  <a:schemeClr val="accent2"/>
                </a:solidFill>
                <a:latin typeface="Times" pitchFamily="18" charset="0"/>
              </a:rPr>
              <a:t>Classical:</a:t>
            </a:r>
            <a:r>
              <a:rPr lang="en-US" altLang="en-US" sz="2400" b="1">
                <a:latin typeface="Times" pitchFamily="18" charset="0"/>
              </a:rPr>
              <a:t>  one N-bit number</a:t>
            </a:r>
          </a:p>
          <a:p>
            <a:pPr marL="742950" lvl="1" indent="-285750" eaLnBrk="0" hangingPunct="0">
              <a:lnSpc>
                <a:spcPct val="90000"/>
              </a:lnSpc>
              <a:spcBef>
                <a:spcPct val="10000"/>
              </a:spcBef>
              <a:buFontTx/>
              <a:buChar char="–"/>
            </a:pPr>
            <a:r>
              <a:rPr lang="en-US" altLang="en-US" sz="2400" b="1">
                <a:solidFill>
                  <a:schemeClr val="accent2"/>
                </a:solidFill>
                <a:latin typeface="Times" pitchFamily="18" charset="0"/>
              </a:rPr>
              <a:t>Quantum:</a:t>
            </a:r>
            <a:r>
              <a:rPr lang="en-US" altLang="en-US" sz="2400" b="1">
                <a:latin typeface="Times" pitchFamily="18" charset="0"/>
              </a:rPr>
              <a:t>  2</a:t>
            </a:r>
            <a:r>
              <a:rPr lang="en-US" altLang="en-US" sz="2400" b="1" baseline="30000">
                <a:latin typeface="Times" pitchFamily="18" charset="0"/>
              </a:rPr>
              <a:t>N</a:t>
            </a:r>
            <a:r>
              <a:rPr lang="en-US" altLang="en-US" sz="2400" b="1">
                <a:latin typeface="Times" pitchFamily="18" charset="0"/>
              </a:rPr>
              <a:t> (all possible) N-bit numbers</a:t>
            </a:r>
          </a:p>
        </p:txBody>
      </p:sp>
      <p:grpSp>
        <p:nvGrpSpPr>
          <p:cNvPr id="436242" name="Group 18"/>
          <p:cNvGrpSpPr>
            <a:grpSpLocks/>
          </p:cNvGrpSpPr>
          <p:nvPr/>
        </p:nvGrpSpPr>
        <p:grpSpPr bwMode="auto">
          <a:xfrm>
            <a:off x="2644775" y="2654300"/>
            <a:ext cx="1012825" cy="727075"/>
            <a:chOff x="1666" y="1606"/>
            <a:chExt cx="638" cy="458"/>
          </a:xfrm>
        </p:grpSpPr>
        <p:sp>
          <p:nvSpPr>
            <p:cNvPr id="436243" name="Text Box 19"/>
            <p:cNvSpPr txBox="1">
              <a:spLocks noChangeArrowheads="1"/>
            </p:cNvSpPr>
            <p:nvPr/>
          </p:nvSpPr>
          <p:spPr bwMode="auto">
            <a:xfrm>
              <a:off x="2028" y="1776"/>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b="1">
                  <a:latin typeface="Times New Roman" pitchFamily="18" charset="0"/>
                </a:rPr>
                <a:t>2</a:t>
              </a:r>
              <a:r>
                <a:rPr lang="en-US" sz="2400" b="1" baseline="30000">
                  <a:latin typeface="Times New Roman" pitchFamily="18" charset="0"/>
                </a:rPr>
                <a:t>0</a:t>
              </a:r>
              <a:endParaRPr lang="en-US" sz="2400" b="1">
                <a:latin typeface="Times New Roman" pitchFamily="18" charset="0"/>
              </a:endParaRPr>
            </a:p>
          </p:txBody>
        </p:sp>
        <p:cxnSp>
          <p:nvCxnSpPr>
            <p:cNvPr id="436244" name="AutoShape 20"/>
            <p:cNvCxnSpPr>
              <a:cxnSpLocks noChangeShapeType="1"/>
              <a:stCxn id="436243" idx="1"/>
            </p:cNvCxnSpPr>
            <p:nvPr/>
          </p:nvCxnSpPr>
          <p:spPr bwMode="auto">
            <a:xfrm rot="10800000">
              <a:off x="1666" y="1606"/>
              <a:ext cx="362" cy="314"/>
            </a:xfrm>
            <a:prstGeom prst="curvedConnector2">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6245" name="Group 21"/>
          <p:cNvGrpSpPr>
            <a:grpSpLocks/>
          </p:cNvGrpSpPr>
          <p:nvPr/>
        </p:nvGrpSpPr>
        <p:grpSpPr bwMode="auto">
          <a:xfrm>
            <a:off x="2174875" y="2654300"/>
            <a:ext cx="438150" cy="803275"/>
            <a:chOff x="1370" y="1606"/>
            <a:chExt cx="276" cy="506"/>
          </a:xfrm>
        </p:grpSpPr>
        <p:sp>
          <p:nvSpPr>
            <p:cNvPr id="436246" name="Text Box 22"/>
            <p:cNvSpPr txBox="1">
              <a:spLocks noChangeArrowheads="1"/>
            </p:cNvSpPr>
            <p:nvPr/>
          </p:nvSpPr>
          <p:spPr bwMode="auto">
            <a:xfrm>
              <a:off x="1370" y="1824"/>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b="1">
                  <a:latin typeface="Times New Roman" pitchFamily="18" charset="0"/>
                </a:rPr>
                <a:t>2</a:t>
              </a:r>
              <a:r>
                <a:rPr lang="en-US" sz="2400" b="1" baseline="30000">
                  <a:latin typeface="Times New Roman" pitchFamily="18" charset="0"/>
                </a:rPr>
                <a:t>1</a:t>
              </a:r>
              <a:endParaRPr lang="en-US" sz="2400" b="1">
                <a:latin typeface="Times New Roman" pitchFamily="18" charset="0"/>
              </a:endParaRPr>
            </a:p>
          </p:txBody>
        </p:sp>
        <p:cxnSp>
          <p:nvCxnSpPr>
            <p:cNvPr id="436247" name="AutoShape 23"/>
            <p:cNvCxnSpPr>
              <a:cxnSpLocks noChangeShapeType="1"/>
              <a:stCxn id="436246" idx="0"/>
            </p:cNvCxnSpPr>
            <p:nvPr/>
          </p:nvCxnSpPr>
          <p:spPr bwMode="auto">
            <a:xfrm rot="5400000" flipH="1">
              <a:off x="1385" y="1700"/>
              <a:ext cx="218" cy="29"/>
            </a:xfrm>
            <a:prstGeom prst="curvedConnector3">
              <a:avLst>
                <a:gd name="adj1" fmla="val 50000"/>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6248" name="Group 24"/>
          <p:cNvGrpSpPr>
            <a:grpSpLocks/>
          </p:cNvGrpSpPr>
          <p:nvPr/>
        </p:nvGrpSpPr>
        <p:grpSpPr bwMode="auto">
          <a:xfrm>
            <a:off x="1447800" y="2654300"/>
            <a:ext cx="600075" cy="803275"/>
            <a:chOff x="912" y="1606"/>
            <a:chExt cx="378" cy="506"/>
          </a:xfrm>
        </p:grpSpPr>
        <p:sp>
          <p:nvSpPr>
            <p:cNvPr id="436249" name="Text Box 25"/>
            <p:cNvSpPr txBox="1">
              <a:spLocks noChangeArrowheads="1"/>
            </p:cNvSpPr>
            <p:nvPr/>
          </p:nvSpPr>
          <p:spPr bwMode="auto">
            <a:xfrm>
              <a:off x="912" y="1824"/>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b="1">
                  <a:latin typeface="Times New Roman" pitchFamily="18" charset="0"/>
                </a:rPr>
                <a:t>2</a:t>
              </a:r>
              <a:r>
                <a:rPr lang="en-US" sz="2400" b="1" baseline="30000">
                  <a:latin typeface="Times New Roman" pitchFamily="18" charset="0"/>
                </a:rPr>
                <a:t>2</a:t>
              </a:r>
              <a:endParaRPr lang="en-US" sz="2400" b="1">
                <a:latin typeface="Times New Roman" pitchFamily="18" charset="0"/>
              </a:endParaRPr>
            </a:p>
          </p:txBody>
        </p:sp>
        <p:cxnSp>
          <p:nvCxnSpPr>
            <p:cNvPr id="436250" name="AutoShape 26"/>
            <p:cNvCxnSpPr>
              <a:cxnSpLocks noChangeShapeType="1"/>
              <a:stCxn id="436249" idx="0"/>
            </p:cNvCxnSpPr>
            <p:nvPr/>
          </p:nvCxnSpPr>
          <p:spPr bwMode="auto">
            <a:xfrm rot="16200000">
              <a:off x="1061" y="1595"/>
              <a:ext cx="218" cy="240"/>
            </a:xfrm>
            <a:prstGeom prst="curvedConnector3">
              <a:avLst>
                <a:gd name="adj1" fmla="val 50000"/>
              </a:avLst>
            </a:prstGeom>
            <a:noFill/>
            <a:ln w="254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6251" name="Group 27"/>
          <p:cNvGrpSpPr>
            <a:grpSpLocks/>
          </p:cNvGrpSpPr>
          <p:nvPr/>
        </p:nvGrpSpPr>
        <p:grpSpPr bwMode="auto">
          <a:xfrm>
            <a:off x="1016000" y="2273300"/>
            <a:ext cx="7178675" cy="457200"/>
            <a:chOff x="640" y="1344"/>
            <a:chExt cx="4522" cy="288"/>
          </a:xfrm>
        </p:grpSpPr>
        <p:sp>
          <p:nvSpPr>
            <p:cNvPr id="436252" name="Rectangle 28"/>
            <p:cNvSpPr>
              <a:spLocks noChangeArrowheads="1"/>
            </p:cNvSpPr>
            <p:nvPr/>
          </p:nvSpPr>
          <p:spPr bwMode="auto">
            <a:xfrm>
              <a:off x="4985" y="1366"/>
              <a:ext cx="17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1</a:t>
              </a:r>
            </a:p>
          </p:txBody>
        </p:sp>
        <p:sp>
          <p:nvSpPr>
            <p:cNvPr id="436253" name="Rectangle 29"/>
            <p:cNvSpPr>
              <a:spLocks noChangeArrowheads="1"/>
            </p:cNvSpPr>
            <p:nvPr/>
          </p:nvSpPr>
          <p:spPr bwMode="auto">
            <a:xfrm>
              <a:off x="4788" y="1366"/>
              <a:ext cx="19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1</a:t>
              </a:r>
            </a:p>
          </p:txBody>
        </p:sp>
        <p:sp>
          <p:nvSpPr>
            <p:cNvPr id="436254" name="Rectangle 30"/>
            <p:cNvSpPr>
              <a:spLocks noChangeArrowheads="1"/>
            </p:cNvSpPr>
            <p:nvPr/>
          </p:nvSpPr>
          <p:spPr bwMode="auto">
            <a:xfrm>
              <a:off x="4608" y="1366"/>
              <a:ext cx="180"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1</a:t>
              </a:r>
            </a:p>
          </p:txBody>
        </p:sp>
        <p:sp>
          <p:nvSpPr>
            <p:cNvPr id="436255" name="Line 31"/>
            <p:cNvSpPr>
              <a:spLocks noChangeShapeType="1"/>
            </p:cNvSpPr>
            <p:nvPr/>
          </p:nvSpPr>
          <p:spPr bwMode="auto">
            <a:xfrm>
              <a:off x="4608"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56" name="Line 32"/>
            <p:cNvSpPr>
              <a:spLocks noChangeShapeType="1"/>
            </p:cNvSpPr>
            <p:nvPr/>
          </p:nvSpPr>
          <p:spPr bwMode="auto">
            <a:xfrm>
              <a:off x="4788"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57" name="Line 33"/>
            <p:cNvSpPr>
              <a:spLocks noChangeShapeType="1"/>
            </p:cNvSpPr>
            <p:nvPr/>
          </p:nvSpPr>
          <p:spPr bwMode="auto">
            <a:xfrm>
              <a:off x="4985"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58" name="Line 34"/>
            <p:cNvSpPr>
              <a:spLocks noChangeShapeType="1"/>
            </p:cNvSpPr>
            <p:nvPr/>
          </p:nvSpPr>
          <p:spPr bwMode="auto">
            <a:xfrm>
              <a:off x="5162"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59" name="Line 35"/>
            <p:cNvSpPr>
              <a:spLocks noChangeShapeType="1"/>
            </p:cNvSpPr>
            <p:nvPr/>
          </p:nvSpPr>
          <p:spPr bwMode="auto">
            <a:xfrm>
              <a:off x="4608" y="1366"/>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60" name="Line 36"/>
            <p:cNvSpPr>
              <a:spLocks noChangeShapeType="1"/>
            </p:cNvSpPr>
            <p:nvPr/>
          </p:nvSpPr>
          <p:spPr bwMode="auto">
            <a:xfrm>
              <a:off x="4608" y="1606"/>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61" name="Rectangle 37"/>
            <p:cNvSpPr>
              <a:spLocks noChangeArrowheads="1"/>
            </p:cNvSpPr>
            <p:nvPr/>
          </p:nvSpPr>
          <p:spPr bwMode="auto">
            <a:xfrm>
              <a:off x="1577" y="1366"/>
              <a:ext cx="17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62" name="Rectangle 38"/>
            <p:cNvSpPr>
              <a:spLocks noChangeArrowheads="1"/>
            </p:cNvSpPr>
            <p:nvPr/>
          </p:nvSpPr>
          <p:spPr bwMode="auto">
            <a:xfrm>
              <a:off x="1380" y="1366"/>
              <a:ext cx="19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63" name="Rectangle 39"/>
            <p:cNvSpPr>
              <a:spLocks noChangeArrowheads="1"/>
            </p:cNvSpPr>
            <p:nvPr/>
          </p:nvSpPr>
          <p:spPr bwMode="auto">
            <a:xfrm>
              <a:off x="1200" y="1366"/>
              <a:ext cx="180"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64" name="Line 40"/>
            <p:cNvSpPr>
              <a:spLocks noChangeShapeType="1"/>
            </p:cNvSpPr>
            <p:nvPr/>
          </p:nvSpPr>
          <p:spPr bwMode="auto">
            <a:xfrm>
              <a:off x="1200"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65" name="Line 41"/>
            <p:cNvSpPr>
              <a:spLocks noChangeShapeType="1"/>
            </p:cNvSpPr>
            <p:nvPr/>
          </p:nvSpPr>
          <p:spPr bwMode="auto">
            <a:xfrm>
              <a:off x="1380"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66" name="Line 42"/>
            <p:cNvSpPr>
              <a:spLocks noChangeShapeType="1"/>
            </p:cNvSpPr>
            <p:nvPr/>
          </p:nvSpPr>
          <p:spPr bwMode="auto">
            <a:xfrm>
              <a:off x="1577"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67" name="Line 43"/>
            <p:cNvSpPr>
              <a:spLocks noChangeShapeType="1"/>
            </p:cNvSpPr>
            <p:nvPr/>
          </p:nvSpPr>
          <p:spPr bwMode="auto">
            <a:xfrm>
              <a:off x="1754"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68" name="Line 44"/>
            <p:cNvSpPr>
              <a:spLocks noChangeShapeType="1"/>
            </p:cNvSpPr>
            <p:nvPr/>
          </p:nvSpPr>
          <p:spPr bwMode="auto">
            <a:xfrm>
              <a:off x="1200" y="1366"/>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69" name="Line 45"/>
            <p:cNvSpPr>
              <a:spLocks noChangeShapeType="1"/>
            </p:cNvSpPr>
            <p:nvPr/>
          </p:nvSpPr>
          <p:spPr bwMode="auto">
            <a:xfrm>
              <a:off x="1200" y="1606"/>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70" name="Rectangle 46"/>
            <p:cNvSpPr>
              <a:spLocks noChangeArrowheads="1"/>
            </p:cNvSpPr>
            <p:nvPr/>
          </p:nvSpPr>
          <p:spPr bwMode="auto">
            <a:xfrm>
              <a:off x="2297" y="1366"/>
              <a:ext cx="17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1</a:t>
              </a:r>
            </a:p>
          </p:txBody>
        </p:sp>
        <p:sp>
          <p:nvSpPr>
            <p:cNvPr id="436271" name="Rectangle 47"/>
            <p:cNvSpPr>
              <a:spLocks noChangeArrowheads="1"/>
            </p:cNvSpPr>
            <p:nvPr/>
          </p:nvSpPr>
          <p:spPr bwMode="auto">
            <a:xfrm>
              <a:off x="2100" y="1366"/>
              <a:ext cx="19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72" name="Rectangle 48"/>
            <p:cNvSpPr>
              <a:spLocks noChangeArrowheads="1"/>
            </p:cNvSpPr>
            <p:nvPr/>
          </p:nvSpPr>
          <p:spPr bwMode="auto">
            <a:xfrm>
              <a:off x="1920" y="1366"/>
              <a:ext cx="180"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73" name="Line 49"/>
            <p:cNvSpPr>
              <a:spLocks noChangeShapeType="1"/>
            </p:cNvSpPr>
            <p:nvPr/>
          </p:nvSpPr>
          <p:spPr bwMode="auto">
            <a:xfrm>
              <a:off x="1920"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74" name="Line 50"/>
            <p:cNvSpPr>
              <a:spLocks noChangeShapeType="1"/>
            </p:cNvSpPr>
            <p:nvPr/>
          </p:nvSpPr>
          <p:spPr bwMode="auto">
            <a:xfrm>
              <a:off x="2100"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75" name="Line 51"/>
            <p:cNvSpPr>
              <a:spLocks noChangeShapeType="1"/>
            </p:cNvSpPr>
            <p:nvPr/>
          </p:nvSpPr>
          <p:spPr bwMode="auto">
            <a:xfrm>
              <a:off x="2297"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76" name="Line 52"/>
            <p:cNvSpPr>
              <a:spLocks noChangeShapeType="1"/>
            </p:cNvSpPr>
            <p:nvPr/>
          </p:nvSpPr>
          <p:spPr bwMode="auto">
            <a:xfrm>
              <a:off x="2474"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77" name="Line 53"/>
            <p:cNvSpPr>
              <a:spLocks noChangeShapeType="1"/>
            </p:cNvSpPr>
            <p:nvPr/>
          </p:nvSpPr>
          <p:spPr bwMode="auto">
            <a:xfrm>
              <a:off x="1920" y="1366"/>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78" name="Line 54"/>
            <p:cNvSpPr>
              <a:spLocks noChangeShapeType="1"/>
            </p:cNvSpPr>
            <p:nvPr/>
          </p:nvSpPr>
          <p:spPr bwMode="auto">
            <a:xfrm>
              <a:off x="1920" y="1606"/>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79" name="Rectangle 55"/>
            <p:cNvSpPr>
              <a:spLocks noChangeArrowheads="1"/>
            </p:cNvSpPr>
            <p:nvPr/>
          </p:nvSpPr>
          <p:spPr bwMode="auto">
            <a:xfrm>
              <a:off x="3017" y="1366"/>
              <a:ext cx="17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80" name="Rectangle 56"/>
            <p:cNvSpPr>
              <a:spLocks noChangeArrowheads="1"/>
            </p:cNvSpPr>
            <p:nvPr/>
          </p:nvSpPr>
          <p:spPr bwMode="auto">
            <a:xfrm>
              <a:off x="2820" y="1366"/>
              <a:ext cx="19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1</a:t>
              </a:r>
            </a:p>
          </p:txBody>
        </p:sp>
        <p:sp>
          <p:nvSpPr>
            <p:cNvPr id="436281" name="Rectangle 57"/>
            <p:cNvSpPr>
              <a:spLocks noChangeArrowheads="1"/>
            </p:cNvSpPr>
            <p:nvPr/>
          </p:nvSpPr>
          <p:spPr bwMode="auto">
            <a:xfrm>
              <a:off x="2640" y="1366"/>
              <a:ext cx="180"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82" name="Line 58"/>
            <p:cNvSpPr>
              <a:spLocks noChangeShapeType="1"/>
            </p:cNvSpPr>
            <p:nvPr/>
          </p:nvSpPr>
          <p:spPr bwMode="auto">
            <a:xfrm>
              <a:off x="2640"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83" name="Line 59"/>
            <p:cNvSpPr>
              <a:spLocks noChangeShapeType="1"/>
            </p:cNvSpPr>
            <p:nvPr/>
          </p:nvSpPr>
          <p:spPr bwMode="auto">
            <a:xfrm>
              <a:off x="2820"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84" name="Line 60"/>
            <p:cNvSpPr>
              <a:spLocks noChangeShapeType="1"/>
            </p:cNvSpPr>
            <p:nvPr/>
          </p:nvSpPr>
          <p:spPr bwMode="auto">
            <a:xfrm>
              <a:off x="3017"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85" name="Line 61"/>
            <p:cNvSpPr>
              <a:spLocks noChangeShapeType="1"/>
            </p:cNvSpPr>
            <p:nvPr/>
          </p:nvSpPr>
          <p:spPr bwMode="auto">
            <a:xfrm>
              <a:off x="3194" y="1366"/>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86" name="Line 62"/>
            <p:cNvSpPr>
              <a:spLocks noChangeShapeType="1"/>
            </p:cNvSpPr>
            <p:nvPr/>
          </p:nvSpPr>
          <p:spPr bwMode="auto">
            <a:xfrm>
              <a:off x="2640" y="1366"/>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87" name="Line 63"/>
            <p:cNvSpPr>
              <a:spLocks noChangeShapeType="1"/>
            </p:cNvSpPr>
            <p:nvPr/>
          </p:nvSpPr>
          <p:spPr bwMode="auto">
            <a:xfrm>
              <a:off x="2640" y="1606"/>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88" name="Text Box 64"/>
            <p:cNvSpPr txBox="1">
              <a:spLocks noChangeArrowheads="1"/>
            </p:cNvSpPr>
            <p:nvPr/>
          </p:nvSpPr>
          <p:spPr bwMode="auto">
            <a:xfrm>
              <a:off x="640" y="1344"/>
              <a:ext cx="3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b="1" i="1">
                  <a:latin typeface="Times New Roman" pitchFamily="18" charset="0"/>
                </a:rPr>
                <a:t>e.g</a:t>
              </a:r>
              <a:r>
                <a:rPr lang="en-US" sz="2400" b="1">
                  <a:latin typeface="Times New Roman" pitchFamily="18" charset="0"/>
                </a:rPr>
                <a:t>.</a:t>
              </a:r>
            </a:p>
          </p:txBody>
        </p:sp>
        <p:sp>
          <p:nvSpPr>
            <p:cNvPr id="436289" name="Text Box 65"/>
            <p:cNvSpPr txBox="1">
              <a:spLocks noChangeArrowheads="1"/>
            </p:cNvSpPr>
            <p:nvPr/>
          </p:nvSpPr>
          <p:spPr bwMode="auto">
            <a:xfrm>
              <a:off x="4118" y="1344"/>
              <a:ext cx="3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b="1">
                  <a:latin typeface="Times New Roman" pitchFamily="18" charset="0"/>
                </a:rPr>
                <a:t>…</a:t>
              </a:r>
            </a:p>
          </p:txBody>
        </p:sp>
        <p:sp>
          <p:nvSpPr>
            <p:cNvPr id="436290" name="Rectangle 66"/>
            <p:cNvSpPr>
              <a:spLocks noChangeArrowheads="1"/>
            </p:cNvSpPr>
            <p:nvPr/>
          </p:nvSpPr>
          <p:spPr bwMode="auto">
            <a:xfrm>
              <a:off x="3737" y="1368"/>
              <a:ext cx="17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1</a:t>
              </a:r>
            </a:p>
          </p:txBody>
        </p:sp>
        <p:sp>
          <p:nvSpPr>
            <p:cNvPr id="436291" name="Rectangle 67"/>
            <p:cNvSpPr>
              <a:spLocks noChangeArrowheads="1"/>
            </p:cNvSpPr>
            <p:nvPr/>
          </p:nvSpPr>
          <p:spPr bwMode="auto">
            <a:xfrm>
              <a:off x="3540" y="1368"/>
              <a:ext cx="197"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1</a:t>
              </a:r>
            </a:p>
          </p:txBody>
        </p:sp>
        <p:sp>
          <p:nvSpPr>
            <p:cNvPr id="436292" name="Rectangle 68"/>
            <p:cNvSpPr>
              <a:spLocks noChangeArrowheads="1"/>
            </p:cNvSpPr>
            <p:nvPr/>
          </p:nvSpPr>
          <p:spPr bwMode="auto">
            <a:xfrm>
              <a:off x="3360" y="1368"/>
              <a:ext cx="180" cy="2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000">
                  <a:latin typeface="Times New Roman" pitchFamily="18" charset="0"/>
                </a:rPr>
                <a:t>0</a:t>
              </a:r>
            </a:p>
          </p:txBody>
        </p:sp>
        <p:sp>
          <p:nvSpPr>
            <p:cNvPr id="436293" name="Line 69"/>
            <p:cNvSpPr>
              <a:spLocks noChangeShapeType="1"/>
            </p:cNvSpPr>
            <p:nvPr/>
          </p:nvSpPr>
          <p:spPr bwMode="auto">
            <a:xfrm>
              <a:off x="3360" y="1368"/>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94" name="Line 70"/>
            <p:cNvSpPr>
              <a:spLocks noChangeShapeType="1"/>
            </p:cNvSpPr>
            <p:nvPr/>
          </p:nvSpPr>
          <p:spPr bwMode="auto">
            <a:xfrm>
              <a:off x="3540" y="1368"/>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95" name="Line 71"/>
            <p:cNvSpPr>
              <a:spLocks noChangeShapeType="1"/>
            </p:cNvSpPr>
            <p:nvPr/>
          </p:nvSpPr>
          <p:spPr bwMode="auto">
            <a:xfrm>
              <a:off x="3737" y="1368"/>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96" name="Line 72"/>
            <p:cNvSpPr>
              <a:spLocks noChangeShapeType="1"/>
            </p:cNvSpPr>
            <p:nvPr/>
          </p:nvSpPr>
          <p:spPr bwMode="auto">
            <a:xfrm>
              <a:off x="3914" y="1368"/>
              <a:ext cx="0" cy="24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97" name="Line 73"/>
            <p:cNvSpPr>
              <a:spLocks noChangeShapeType="1"/>
            </p:cNvSpPr>
            <p:nvPr/>
          </p:nvSpPr>
          <p:spPr bwMode="auto">
            <a:xfrm>
              <a:off x="3360" y="1368"/>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298" name="Line 74"/>
            <p:cNvSpPr>
              <a:spLocks noChangeShapeType="1"/>
            </p:cNvSpPr>
            <p:nvPr/>
          </p:nvSpPr>
          <p:spPr bwMode="auto">
            <a:xfrm>
              <a:off x="3360" y="1608"/>
              <a:ext cx="554"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6299" name="Text Box 75"/>
          <p:cNvSpPr txBox="1">
            <a:spLocks noChangeArrowheads="1"/>
          </p:cNvSpPr>
          <p:nvPr/>
        </p:nvSpPr>
        <p:spPr bwMode="auto">
          <a:xfrm>
            <a:off x="619125" y="6126163"/>
            <a:ext cx="8128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b="1">
                <a:solidFill>
                  <a:srgbClr val="FF0000"/>
                </a:solidFill>
                <a:latin typeface="Times" pitchFamily="18" charset="0"/>
              </a:rPr>
              <a:t>300 Qbits  =  10</a:t>
            </a:r>
            <a:r>
              <a:rPr lang="en-US" sz="2400" b="1" baseline="30000">
                <a:solidFill>
                  <a:srgbClr val="FF0000"/>
                </a:solidFill>
                <a:latin typeface="Times" pitchFamily="18" charset="0"/>
              </a:rPr>
              <a:t>90    </a:t>
            </a:r>
            <a:r>
              <a:rPr lang="en-US" sz="3200" b="1">
                <a:solidFill>
                  <a:srgbClr val="FF0000"/>
                </a:solidFill>
                <a:latin typeface="Times" pitchFamily="18" charset="0"/>
              </a:rPr>
              <a:t>-  </a:t>
            </a:r>
            <a:r>
              <a:rPr lang="en-US" sz="2400" b="1">
                <a:solidFill>
                  <a:srgbClr val="FF0000"/>
                </a:solidFill>
                <a:latin typeface="Times" pitchFamily="18" charset="0"/>
              </a:rPr>
              <a:t>more than all the atoms in the universe!</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51"/>
                                        </p:tgtEl>
                                        <p:attrNameLst>
                                          <p:attrName>style.visibility</p:attrName>
                                        </p:attrNameLst>
                                      </p:cBhvr>
                                      <p:to>
                                        <p:strVal val="visible"/>
                                      </p:to>
                                    </p:set>
                                    <p:animEffect transition="in" filter="dissolve">
                                      <p:cBhvr>
                                        <p:cTn id="7" dur="500"/>
                                        <p:tgtEl>
                                          <p:spTgt spid="436251"/>
                                        </p:tgtEl>
                                      </p:cBhvr>
                                    </p:animEffect>
                                  </p:childTnLst>
                                </p:cTn>
                              </p:par>
                              <p:par>
                                <p:cTn id="8" presetID="9" presetClass="entr" presetSubtype="0" fill="hold" nodeType="withEffect">
                                  <p:stCondLst>
                                    <p:cond delay="0"/>
                                  </p:stCondLst>
                                  <p:childTnLst>
                                    <p:set>
                                      <p:cBhvr>
                                        <p:cTn id="9" dur="1" fill="hold">
                                          <p:stCondLst>
                                            <p:cond delay="0"/>
                                          </p:stCondLst>
                                        </p:cTn>
                                        <p:tgtEl>
                                          <p:spTgt spid="436242"/>
                                        </p:tgtEl>
                                        <p:attrNameLst>
                                          <p:attrName>style.visibility</p:attrName>
                                        </p:attrNameLst>
                                      </p:cBhvr>
                                      <p:to>
                                        <p:strVal val="visible"/>
                                      </p:to>
                                    </p:set>
                                    <p:animEffect transition="in" filter="dissolve">
                                      <p:cBhvr>
                                        <p:cTn id="10" dur="500"/>
                                        <p:tgtEl>
                                          <p:spTgt spid="436242"/>
                                        </p:tgtEl>
                                      </p:cBhvr>
                                    </p:animEffect>
                                  </p:childTnLst>
                                </p:cTn>
                              </p:par>
                              <p:par>
                                <p:cTn id="11" presetID="9" presetClass="entr" presetSubtype="0" fill="hold" nodeType="withEffect">
                                  <p:stCondLst>
                                    <p:cond delay="0"/>
                                  </p:stCondLst>
                                  <p:childTnLst>
                                    <p:set>
                                      <p:cBhvr>
                                        <p:cTn id="12" dur="1" fill="hold">
                                          <p:stCondLst>
                                            <p:cond delay="0"/>
                                          </p:stCondLst>
                                        </p:cTn>
                                        <p:tgtEl>
                                          <p:spTgt spid="436245"/>
                                        </p:tgtEl>
                                        <p:attrNameLst>
                                          <p:attrName>style.visibility</p:attrName>
                                        </p:attrNameLst>
                                      </p:cBhvr>
                                      <p:to>
                                        <p:strVal val="visible"/>
                                      </p:to>
                                    </p:set>
                                    <p:animEffect transition="in" filter="dissolve">
                                      <p:cBhvr>
                                        <p:cTn id="13" dur="500"/>
                                        <p:tgtEl>
                                          <p:spTgt spid="436245"/>
                                        </p:tgtEl>
                                      </p:cBhvr>
                                    </p:animEffect>
                                  </p:childTnLst>
                                </p:cTn>
                              </p:par>
                              <p:par>
                                <p:cTn id="14" presetID="9" presetClass="entr" presetSubtype="0" fill="hold" nodeType="withEffect">
                                  <p:stCondLst>
                                    <p:cond delay="0"/>
                                  </p:stCondLst>
                                  <p:childTnLst>
                                    <p:set>
                                      <p:cBhvr>
                                        <p:cTn id="15" dur="1" fill="hold">
                                          <p:stCondLst>
                                            <p:cond delay="0"/>
                                          </p:stCondLst>
                                        </p:cTn>
                                        <p:tgtEl>
                                          <p:spTgt spid="436248"/>
                                        </p:tgtEl>
                                        <p:attrNameLst>
                                          <p:attrName>style.visibility</p:attrName>
                                        </p:attrNameLst>
                                      </p:cBhvr>
                                      <p:to>
                                        <p:strVal val="visible"/>
                                      </p:to>
                                    </p:set>
                                    <p:animEffect transition="in" filter="dissolve">
                                      <p:cBhvr>
                                        <p:cTn id="16" dur="500"/>
                                        <p:tgtEl>
                                          <p:spTgt spid="4362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436238"/>
                                        </p:tgtEl>
                                        <p:attrNameLst>
                                          <p:attrName>style.visibility</p:attrName>
                                        </p:attrNameLst>
                                      </p:cBhvr>
                                      <p:to>
                                        <p:strVal val="visible"/>
                                      </p:to>
                                    </p:set>
                                    <p:animEffect transition="in" filter="dissolve">
                                      <p:cBhvr>
                                        <p:cTn id="21" dur="500"/>
                                        <p:tgtEl>
                                          <p:spTgt spid="4362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36241"/>
                                        </p:tgtEl>
                                        <p:attrNameLst>
                                          <p:attrName>style.visibility</p:attrName>
                                        </p:attrNameLst>
                                      </p:cBhvr>
                                      <p:to>
                                        <p:strVal val="visible"/>
                                      </p:to>
                                    </p:set>
                                    <p:animEffect transition="in" filter="dissolve">
                                      <p:cBhvr>
                                        <p:cTn id="26" dur="500"/>
                                        <p:tgtEl>
                                          <p:spTgt spid="43624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6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41" grpId="0" animBg="1" autoUpdateAnimBg="0"/>
      <p:bldP spid="43629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7250" name="Group 2"/>
          <p:cNvGrpSpPr>
            <a:grpSpLocks/>
          </p:cNvGrpSpPr>
          <p:nvPr/>
        </p:nvGrpSpPr>
        <p:grpSpPr bwMode="auto">
          <a:xfrm>
            <a:off x="38100" y="-88900"/>
            <a:ext cx="9613900" cy="850900"/>
            <a:chOff x="24" y="-56"/>
            <a:chExt cx="6056" cy="536"/>
          </a:xfrm>
        </p:grpSpPr>
        <p:sp>
          <p:nvSpPr>
            <p:cNvPr id="437251" name="Text Box 3"/>
            <p:cNvSpPr txBox="1">
              <a:spLocks noChangeArrowheads="1"/>
            </p:cNvSpPr>
            <p:nvPr/>
          </p:nvSpPr>
          <p:spPr bwMode="auto">
            <a:xfrm>
              <a:off x="24" y="-56"/>
              <a:ext cx="30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3600">
                  <a:solidFill>
                    <a:srgbClr val="FF0000"/>
                  </a:solidFill>
                  <a:latin typeface="Times" pitchFamily="18" charset="0"/>
                </a:rPr>
                <a:t>Quantum Cryptography– </a:t>
              </a:r>
              <a:endParaRPr lang="en-US" sz="2800">
                <a:solidFill>
                  <a:srgbClr val="FF0000"/>
                </a:solidFill>
                <a:latin typeface="Times" pitchFamily="18" charset="0"/>
              </a:endParaRPr>
            </a:p>
          </p:txBody>
        </p:sp>
        <p:sp>
          <p:nvSpPr>
            <p:cNvPr id="437252" name="Text Box 4"/>
            <p:cNvSpPr txBox="1">
              <a:spLocks noChangeArrowheads="1"/>
            </p:cNvSpPr>
            <p:nvPr/>
          </p:nvSpPr>
          <p:spPr bwMode="auto">
            <a:xfrm>
              <a:off x="3110" y="-38"/>
              <a:ext cx="297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a:solidFill>
                    <a:srgbClr val="FF0000"/>
                  </a:solidFill>
                  <a:latin typeface="Times" pitchFamily="18" charset="0"/>
                </a:rPr>
                <a:t>Alice and Bob need </a:t>
              </a:r>
            </a:p>
            <a:p>
              <a:pPr eaLnBrk="0" hangingPunct="0"/>
              <a:r>
                <a:rPr lang="en-US" sz="2400">
                  <a:solidFill>
                    <a:srgbClr val="FF0000"/>
                  </a:solidFill>
                  <a:latin typeface="Times" pitchFamily="18" charset="0"/>
                </a:rPr>
                <a:t>	identical but random keys</a:t>
              </a:r>
            </a:p>
          </p:txBody>
        </p:sp>
      </p:grpSp>
      <p:sp>
        <p:nvSpPr>
          <p:cNvPr id="437253" name="Text Box 5"/>
          <p:cNvSpPr txBox="1">
            <a:spLocks noChangeArrowheads="1"/>
          </p:cNvSpPr>
          <p:nvPr/>
        </p:nvSpPr>
        <p:spPr bwMode="auto">
          <a:xfrm>
            <a:off x="0" y="4937125"/>
            <a:ext cx="2557463" cy="1920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28600" algn="l"/>
              </a:tabLst>
              <a:defRPr>
                <a:solidFill>
                  <a:schemeClr val="tx1"/>
                </a:solidFill>
                <a:latin typeface="Arial" charset="0"/>
              </a:defRPr>
            </a:lvl1pPr>
            <a:lvl2pPr>
              <a:tabLst>
                <a:tab pos="228600" algn="l"/>
              </a:tabLst>
              <a:defRPr>
                <a:solidFill>
                  <a:schemeClr val="tx1"/>
                </a:solidFill>
                <a:latin typeface="Arial" charset="0"/>
              </a:defRPr>
            </a:lvl2pPr>
            <a:lvl3pPr>
              <a:tabLst>
                <a:tab pos="228600" algn="l"/>
              </a:tabLst>
              <a:defRPr>
                <a:solidFill>
                  <a:schemeClr val="tx1"/>
                </a:solidFill>
                <a:latin typeface="Arial" charset="0"/>
              </a:defRPr>
            </a:lvl3pPr>
            <a:lvl4pPr>
              <a:tabLst>
                <a:tab pos="228600" algn="l"/>
              </a:tabLst>
              <a:defRPr>
                <a:solidFill>
                  <a:schemeClr val="tx1"/>
                </a:solidFill>
                <a:latin typeface="Arial" charset="0"/>
              </a:defRPr>
            </a:lvl4pPr>
            <a:lvl5pPr>
              <a:tabLst>
                <a:tab pos="228600" algn="l"/>
              </a:tabLst>
              <a:defRPr>
                <a:solidFill>
                  <a:schemeClr val="tx1"/>
                </a:solidFill>
                <a:latin typeface="Arial" charset="0"/>
              </a:defRPr>
            </a:lvl5pPr>
            <a:lvl6pPr fontAlgn="base">
              <a:spcBef>
                <a:spcPct val="0"/>
              </a:spcBef>
              <a:spcAft>
                <a:spcPct val="0"/>
              </a:spcAft>
              <a:tabLst>
                <a:tab pos="228600" algn="l"/>
              </a:tabLst>
              <a:defRPr>
                <a:solidFill>
                  <a:schemeClr val="tx1"/>
                </a:solidFill>
                <a:latin typeface="Arial" charset="0"/>
              </a:defRPr>
            </a:lvl6pPr>
            <a:lvl7pPr fontAlgn="base">
              <a:spcBef>
                <a:spcPct val="0"/>
              </a:spcBef>
              <a:spcAft>
                <a:spcPct val="0"/>
              </a:spcAft>
              <a:tabLst>
                <a:tab pos="228600" algn="l"/>
              </a:tabLst>
              <a:defRPr>
                <a:solidFill>
                  <a:schemeClr val="tx1"/>
                </a:solidFill>
                <a:latin typeface="Arial" charset="0"/>
              </a:defRPr>
            </a:lvl7pPr>
            <a:lvl8pPr fontAlgn="base">
              <a:spcBef>
                <a:spcPct val="0"/>
              </a:spcBef>
              <a:spcAft>
                <a:spcPct val="0"/>
              </a:spcAft>
              <a:tabLst>
                <a:tab pos="228600" algn="l"/>
              </a:tabLst>
              <a:defRPr>
                <a:solidFill>
                  <a:schemeClr val="tx1"/>
                </a:solidFill>
                <a:latin typeface="Arial" charset="0"/>
              </a:defRPr>
            </a:lvl8pPr>
            <a:lvl9pPr fontAlgn="base">
              <a:spcBef>
                <a:spcPct val="0"/>
              </a:spcBef>
              <a:spcAft>
                <a:spcPct val="0"/>
              </a:spcAft>
              <a:tabLst>
                <a:tab pos="228600" algn="l"/>
              </a:tabLst>
              <a:defRPr>
                <a:solidFill>
                  <a:schemeClr val="tx1"/>
                </a:solidFill>
                <a:latin typeface="Arial" charset="0"/>
              </a:defRPr>
            </a:lvl9pPr>
          </a:lstStyle>
          <a:p>
            <a:pPr eaLnBrk="0" hangingPunct="0"/>
            <a:r>
              <a:rPr lang="en-US" sz="2000">
                <a:latin typeface="Times" pitchFamily="18" charset="0"/>
              </a:rPr>
              <a:t>Physically Secure- 	Secrecy depends on 	Laws of </a:t>
            </a:r>
          </a:p>
          <a:p>
            <a:pPr eaLnBrk="0" hangingPunct="0"/>
            <a:r>
              <a:rPr lang="en-US" sz="2000">
                <a:latin typeface="Times" pitchFamily="18" charset="0"/>
              </a:rPr>
              <a:t> 	Quantum Mechanics 	not</a:t>
            </a:r>
          </a:p>
          <a:p>
            <a:pPr eaLnBrk="0" hangingPunct="0"/>
            <a:r>
              <a:rPr lang="en-US" sz="2000">
                <a:latin typeface="Times" pitchFamily="18" charset="0"/>
              </a:rPr>
              <a:t>	a hard calculation</a:t>
            </a:r>
          </a:p>
        </p:txBody>
      </p:sp>
      <p:grpSp>
        <p:nvGrpSpPr>
          <p:cNvPr id="437254" name="Group 6"/>
          <p:cNvGrpSpPr>
            <a:grpSpLocks/>
          </p:cNvGrpSpPr>
          <p:nvPr/>
        </p:nvGrpSpPr>
        <p:grpSpPr bwMode="auto">
          <a:xfrm>
            <a:off x="8267700" y="728663"/>
            <a:ext cx="923925" cy="885825"/>
            <a:chOff x="5289" y="459"/>
            <a:chExt cx="774" cy="918"/>
          </a:xfrm>
        </p:grpSpPr>
        <p:pic>
          <p:nvPicPr>
            <p:cNvPr id="437255" name="Picture 7" descr="2240353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 y="459"/>
              <a:ext cx="438" cy="666"/>
            </a:xfrm>
            <a:prstGeom prst="rect">
              <a:avLst/>
            </a:prstGeom>
            <a:noFill/>
            <a:extLst>
              <a:ext uri="{909E8E84-426E-40DD-AFC4-6F175D3DCCD1}">
                <a14:hiddenFill xmlns:a14="http://schemas.microsoft.com/office/drawing/2010/main">
                  <a:solidFill>
                    <a:srgbClr val="FFFFFF"/>
                  </a:solidFill>
                </a14:hiddenFill>
              </a:ext>
            </a:extLst>
          </p:spPr>
        </p:pic>
        <p:pic>
          <p:nvPicPr>
            <p:cNvPr id="437256" name="Picture 8" descr="dick_tracy_code_boo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35506">
              <a:off x="5481" y="795"/>
              <a:ext cx="390" cy="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7257" name="Group 9"/>
          <p:cNvGrpSpPr>
            <a:grpSpLocks/>
          </p:cNvGrpSpPr>
          <p:nvPr/>
        </p:nvGrpSpPr>
        <p:grpSpPr bwMode="auto">
          <a:xfrm>
            <a:off x="661988" y="685800"/>
            <a:ext cx="7518400" cy="6172200"/>
            <a:chOff x="480" y="432"/>
            <a:chExt cx="4736" cy="3888"/>
          </a:xfrm>
        </p:grpSpPr>
        <p:grpSp>
          <p:nvGrpSpPr>
            <p:cNvPr id="437258" name="Group 10"/>
            <p:cNvGrpSpPr>
              <a:grpSpLocks/>
            </p:cNvGrpSpPr>
            <p:nvPr/>
          </p:nvGrpSpPr>
          <p:grpSpPr bwMode="auto">
            <a:xfrm>
              <a:off x="480" y="432"/>
              <a:ext cx="4736" cy="3888"/>
              <a:chOff x="480" y="432"/>
              <a:chExt cx="4736" cy="3888"/>
            </a:xfrm>
          </p:grpSpPr>
          <p:grpSp>
            <p:nvGrpSpPr>
              <p:cNvPr id="437259" name="Group 11"/>
              <p:cNvGrpSpPr>
                <a:grpSpLocks/>
              </p:cNvGrpSpPr>
              <p:nvPr/>
            </p:nvGrpSpPr>
            <p:grpSpPr bwMode="auto">
              <a:xfrm>
                <a:off x="480" y="432"/>
                <a:ext cx="4736" cy="3888"/>
                <a:chOff x="480" y="432"/>
                <a:chExt cx="4736" cy="3888"/>
              </a:xfrm>
            </p:grpSpPr>
            <p:sp>
              <p:nvSpPr>
                <p:cNvPr id="437260" name="AutoShape 12"/>
                <p:cNvSpPr>
                  <a:spLocks noChangeAspect="1" noChangeArrowheads="1" noTextEdit="1"/>
                </p:cNvSpPr>
                <p:nvPr/>
              </p:nvSpPr>
              <p:spPr bwMode="auto">
                <a:xfrm>
                  <a:off x="480" y="472"/>
                  <a:ext cx="4640" cy="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437261" name="Group 13"/>
                <p:cNvGrpSpPr>
                  <a:grpSpLocks/>
                </p:cNvGrpSpPr>
                <p:nvPr/>
              </p:nvGrpSpPr>
              <p:grpSpPr bwMode="auto">
                <a:xfrm>
                  <a:off x="1824" y="952"/>
                  <a:ext cx="3000" cy="3312"/>
                  <a:chOff x="1824" y="952"/>
                  <a:chExt cx="3000" cy="3312"/>
                </a:xfrm>
              </p:grpSpPr>
              <p:sp>
                <p:nvSpPr>
                  <p:cNvPr id="437262" name="Freeform 14"/>
                  <p:cNvSpPr>
                    <a:spLocks/>
                  </p:cNvSpPr>
                  <p:nvPr/>
                </p:nvSpPr>
                <p:spPr bwMode="auto">
                  <a:xfrm>
                    <a:off x="1832" y="4104"/>
                    <a:ext cx="2800" cy="152"/>
                  </a:xfrm>
                  <a:custGeom>
                    <a:avLst/>
                    <a:gdLst>
                      <a:gd name="T0" fmla="*/ 1400 w 2800"/>
                      <a:gd name="T1" fmla="*/ 0 h 152"/>
                      <a:gd name="T2" fmla="*/ 2712 w 2800"/>
                      <a:gd name="T3" fmla="*/ 0 h 152"/>
                      <a:gd name="T4" fmla="*/ 2712 w 2800"/>
                      <a:gd name="T5" fmla="*/ 0 h 152"/>
                      <a:gd name="T6" fmla="*/ 2744 w 2800"/>
                      <a:gd name="T7" fmla="*/ 0 h 152"/>
                      <a:gd name="T8" fmla="*/ 2776 w 2800"/>
                      <a:gd name="T9" fmla="*/ 24 h 152"/>
                      <a:gd name="T10" fmla="*/ 2792 w 2800"/>
                      <a:gd name="T11" fmla="*/ 48 h 152"/>
                      <a:gd name="T12" fmla="*/ 2800 w 2800"/>
                      <a:gd name="T13" fmla="*/ 80 h 152"/>
                      <a:gd name="T14" fmla="*/ 2800 w 2800"/>
                      <a:gd name="T15" fmla="*/ 80 h 152"/>
                      <a:gd name="T16" fmla="*/ 2800 w 2800"/>
                      <a:gd name="T17" fmla="*/ 80 h 152"/>
                      <a:gd name="T18" fmla="*/ 2800 w 2800"/>
                      <a:gd name="T19" fmla="*/ 80 h 152"/>
                      <a:gd name="T20" fmla="*/ 2792 w 2800"/>
                      <a:gd name="T21" fmla="*/ 104 h 152"/>
                      <a:gd name="T22" fmla="*/ 2776 w 2800"/>
                      <a:gd name="T23" fmla="*/ 128 h 152"/>
                      <a:gd name="T24" fmla="*/ 2744 w 2800"/>
                      <a:gd name="T25" fmla="*/ 152 h 152"/>
                      <a:gd name="T26" fmla="*/ 2712 w 2800"/>
                      <a:gd name="T27" fmla="*/ 152 h 152"/>
                      <a:gd name="T28" fmla="*/ 2712 w 2800"/>
                      <a:gd name="T29" fmla="*/ 152 h 152"/>
                      <a:gd name="T30" fmla="*/ 88 w 2800"/>
                      <a:gd name="T31" fmla="*/ 152 h 152"/>
                      <a:gd name="T32" fmla="*/ 88 w 2800"/>
                      <a:gd name="T33" fmla="*/ 152 h 152"/>
                      <a:gd name="T34" fmla="*/ 56 w 2800"/>
                      <a:gd name="T35" fmla="*/ 152 h 152"/>
                      <a:gd name="T36" fmla="*/ 24 w 2800"/>
                      <a:gd name="T37" fmla="*/ 128 h 152"/>
                      <a:gd name="T38" fmla="*/ 8 w 2800"/>
                      <a:gd name="T39" fmla="*/ 104 h 152"/>
                      <a:gd name="T40" fmla="*/ 0 w 2800"/>
                      <a:gd name="T41" fmla="*/ 80 h 152"/>
                      <a:gd name="T42" fmla="*/ 0 w 2800"/>
                      <a:gd name="T43" fmla="*/ 80 h 152"/>
                      <a:gd name="T44" fmla="*/ 0 w 2800"/>
                      <a:gd name="T45" fmla="*/ 80 h 152"/>
                      <a:gd name="T46" fmla="*/ 0 w 2800"/>
                      <a:gd name="T47" fmla="*/ 80 h 152"/>
                      <a:gd name="T48" fmla="*/ 8 w 2800"/>
                      <a:gd name="T49" fmla="*/ 48 h 152"/>
                      <a:gd name="T50" fmla="*/ 24 w 2800"/>
                      <a:gd name="T51" fmla="*/ 24 h 152"/>
                      <a:gd name="T52" fmla="*/ 56 w 2800"/>
                      <a:gd name="T53" fmla="*/ 0 h 152"/>
                      <a:gd name="T54" fmla="*/ 88 w 2800"/>
                      <a:gd name="T55" fmla="*/ 0 h 152"/>
                      <a:gd name="T56" fmla="*/ 88 w 2800"/>
                      <a:gd name="T57" fmla="*/ 0 h 152"/>
                      <a:gd name="T58" fmla="*/ 1400 w 2800"/>
                      <a:gd name="T5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00" h="152">
                        <a:moveTo>
                          <a:pt x="1400" y="0"/>
                        </a:moveTo>
                        <a:lnTo>
                          <a:pt x="2712" y="0"/>
                        </a:lnTo>
                        <a:lnTo>
                          <a:pt x="2712" y="0"/>
                        </a:lnTo>
                        <a:lnTo>
                          <a:pt x="2744" y="0"/>
                        </a:lnTo>
                        <a:lnTo>
                          <a:pt x="2776" y="24"/>
                        </a:lnTo>
                        <a:lnTo>
                          <a:pt x="2792" y="48"/>
                        </a:lnTo>
                        <a:lnTo>
                          <a:pt x="2800" y="80"/>
                        </a:lnTo>
                        <a:lnTo>
                          <a:pt x="2800" y="80"/>
                        </a:lnTo>
                        <a:lnTo>
                          <a:pt x="2800" y="80"/>
                        </a:lnTo>
                        <a:lnTo>
                          <a:pt x="2800" y="80"/>
                        </a:lnTo>
                        <a:lnTo>
                          <a:pt x="2792" y="104"/>
                        </a:lnTo>
                        <a:lnTo>
                          <a:pt x="2776" y="128"/>
                        </a:lnTo>
                        <a:lnTo>
                          <a:pt x="2744" y="152"/>
                        </a:lnTo>
                        <a:lnTo>
                          <a:pt x="2712" y="152"/>
                        </a:lnTo>
                        <a:lnTo>
                          <a:pt x="2712" y="152"/>
                        </a:lnTo>
                        <a:lnTo>
                          <a:pt x="88" y="152"/>
                        </a:lnTo>
                        <a:lnTo>
                          <a:pt x="88" y="152"/>
                        </a:lnTo>
                        <a:lnTo>
                          <a:pt x="56" y="152"/>
                        </a:lnTo>
                        <a:lnTo>
                          <a:pt x="24" y="128"/>
                        </a:lnTo>
                        <a:lnTo>
                          <a:pt x="8" y="104"/>
                        </a:lnTo>
                        <a:lnTo>
                          <a:pt x="0" y="80"/>
                        </a:lnTo>
                        <a:lnTo>
                          <a:pt x="0" y="80"/>
                        </a:lnTo>
                        <a:lnTo>
                          <a:pt x="0" y="80"/>
                        </a:lnTo>
                        <a:lnTo>
                          <a:pt x="0" y="80"/>
                        </a:lnTo>
                        <a:lnTo>
                          <a:pt x="8" y="48"/>
                        </a:lnTo>
                        <a:lnTo>
                          <a:pt x="24" y="24"/>
                        </a:lnTo>
                        <a:lnTo>
                          <a:pt x="56" y="0"/>
                        </a:lnTo>
                        <a:lnTo>
                          <a:pt x="88" y="0"/>
                        </a:lnTo>
                        <a:lnTo>
                          <a:pt x="88" y="0"/>
                        </a:lnTo>
                        <a:lnTo>
                          <a:pt x="14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63" name="Rectangle 15"/>
                  <p:cNvSpPr>
                    <a:spLocks noChangeArrowheads="1"/>
                  </p:cNvSpPr>
                  <p:nvPr/>
                </p:nvSpPr>
                <p:spPr bwMode="auto">
                  <a:xfrm>
                    <a:off x="3232" y="4096"/>
                    <a:ext cx="1312"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264" name="Freeform 16"/>
                  <p:cNvSpPr>
                    <a:spLocks/>
                  </p:cNvSpPr>
                  <p:nvPr/>
                </p:nvSpPr>
                <p:spPr bwMode="auto">
                  <a:xfrm>
                    <a:off x="4544" y="4096"/>
                    <a:ext cx="40" cy="16"/>
                  </a:xfrm>
                  <a:custGeom>
                    <a:avLst/>
                    <a:gdLst>
                      <a:gd name="T0" fmla="*/ 0 w 40"/>
                      <a:gd name="T1" fmla="*/ 0 h 16"/>
                      <a:gd name="T2" fmla="*/ 0 w 40"/>
                      <a:gd name="T3" fmla="*/ 0 h 16"/>
                      <a:gd name="T4" fmla="*/ 40 w 40"/>
                      <a:gd name="T5" fmla="*/ 0 h 16"/>
                      <a:gd name="T6" fmla="*/ 32 w 40"/>
                      <a:gd name="T7" fmla="*/ 16 h 16"/>
                      <a:gd name="T8" fmla="*/ 0 w 40"/>
                      <a:gd name="T9" fmla="*/ 16 h 16"/>
                      <a:gd name="T10" fmla="*/ 0 w 40"/>
                      <a:gd name="T11" fmla="*/ 0 h 16"/>
                      <a:gd name="T12" fmla="*/ 0 w 4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0" h="16">
                        <a:moveTo>
                          <a:pt x="0" y="0"/>
                        </a:moveTo>
                        <a:lnTo>
                          <a:pt x="0" y="0"/>
                        </a:lnTo>
                        <a:lnTo>
                          <a:pt x="40" y="0"/>
                        </a:lnTo>
                        <a:lnTo>
                          <a:pt x="32" y="16"/>
                        </a:lnTo>
                        <a:lnTo>
                          <a:pt x="0" y="16"/>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65" name="Freeform 17"/>
                  <p:cNvSpPr>
                    <a:spLocks/>
                  </p:cNvSpPr>
                  <p:nvPr/>
                </p:nvSpPr>
                <p:spPr bwMode="auto">
                  <a:xfrm>
                    <a:off x="4576" y="4096"/>
                    <a:ext cx="32" cy="32"/>
                  </a:xfrm>
                  <a:custGeom>
                    <a:avLst/>
                    <a:gdLst>
                      <a:gd name="T0" fmla="*/ 8 w 32"/>
                      <a:gd name="T1" fmla="*/ 0 h 32"/>
                      <a:gd name="T2" fmla="*/ 8 w 32"/>
                      <a:gd name="T3" fmla="*/ 8 h 32"/>
                      <a:gd name="T4" fmla="*/ 32 w 32"/>
                      <a:gd name="T5" fmla="*/ 24 h 32"/>
                      <a:gd name="T6" fmla="*/ 24 w 32"/>
                      <a:gd name="T7" fmla="*/ 32 h 32"/>
                      <a:gd name="T8" fmla="*/ 0 w 32"/>
                      <a:gd name="T9" fmla="*/ 16 h 32"/>
                      <a:gd name="T10" fmla="*/ 8 w 32"/>
                      <a:gd name="T11" fmla="*/ 0 h 32"/>
                      <a:gd name="T12" fmla="*/ 8 w 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8" y="0"/>
                        </a:moveTo>
                        <a:lnTo>
                          <a:pt x="8" y="8"/>
                        </a:lnTo>
                        <a:lnTo>
                          <a:pt x="32" y="24"/>
                        </a:lnTo>
                        <a:lnTo>
                          <a:pt x="24" y="32"/>
                        </a:lnTo>
                        <a:lnTo>
                          <a:pt x="0" y="16"/>
                        </a:lnTo>
                        <a:lnTo>
                          <a:pt x="8"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66" name="Freeform 18"/>
                  <p:cNvSpPr>
                    <a:spLocks/>
                  </p:cNvSpPr>
                  <p:nvPr/>
                </p:nvSpPr>
                <p:spPr bwMode="auto">
                  <a:xfrm>
                    <a:off x="4600" y="4120"/>
                    <a:ext cx="32" cy="32"/>
                  </a:xfrm>
                  <a:custGeom>
                    <a:avLst/>
                    <a:gdLst>
                      <a:gd name="T0" fmla="*/ 8 w 32"/>
                      <a:gd name="T1" fmla="*/ 0 h 32"/>
                      <a:gd name="T2" fmla="*/ 16 w 32"/>
                      <a:gd name="T3" fmla="*/ 0 h 32"/>
                      <a:gd name="T4" fmla="*/ 32 w 32"/>
                      <a:gd name="T5" fmla="*/ 24 h 32"/>
                      <a:gd name="T6" fmla="*/ 16 w 32"/>
                      <a:gd name="T7" fmla="*/ 32 h 32"/>
                      <a:gd name="T8" fmla="*/ 0 w 32"/>
                      <a:gd name="T9" fmla="*/ 8 h 32"/>
                      <a:gd name="T10" fmla="*/ 8 w 32"/>
                      <a:gd name="T11" fmla="*/ 0 h 32"/>
                      <a:gd name="T12" fmla="*/ 8 w 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8" y="0"/>
                        </a:moveTo>
                        <a:lnTo>
                          <a:pt x="16" y="0"/>
                        </a:lnTo>
                        <a:lnTo>
                          <a:pt x="32" y="24"/>
                        </a:lnTo>
                        <a:lnTo>
                          <a:pt x="16" y="32"/>
                        </a:lnTo>
                        <a:lnTo>
                          <a:pt x="0" y="8"/>
                        </a:lnTo>
                        <a:lnTo>
                          <a:pt x="8"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67" name="Freeform 19"/>
                  <p:cNvSpPr>
                    <a:spLocks/>
                  </p:cNvSpPr>
                  <p:nvPr/>
                </p:nvSpPr>
                <p:spPr bwMode="auto">
                  <a:xfrm>
                    <a:off x="4616" y="4144"/>
                    <a:ext cx="24" cy="40"/>
                  </a:xfrm>
                  <a:custGeom>
                    <a:avLst/>
                    <a:gdLst>
                      <a:gd name="T0" fmla="*/ 16 w 24"/>
                      <a:gd name="T1" fmla="*/ 0 h 40"/>
                      <a:gd name="T2" fmla="*/ 16 w 24"/>
                      <a:gd name="T3" fmla="*/ 0 h 40"/>
                      <a:gd name="T4" fmla="*/ 24 w 24"/>
                      <a:gd name="T5" fmla="*/ 32 h 40"/>
                      <a:gd name="T6" fmla="*/ 8 w 24"/>
                      <a:gd name="T7" fmla="*/ 40 h 40"/>
                      <a:gd name="T8" fmla="*/ 0 w 24"/>
                      <a:gd name="T9" fmla="*/ 8 h 40"/>
                      <a:gd name="T10" fmla="*/ 16 w 24"/>
                      <a:gd name="T11" fmla="*/ 0 h 40"/>
                      <a:gd name="T12" fmla="*/ 16 w 24"/>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16" y="0"/>
                        </a:moveTo>
                        <a:lnTo>
                          <a:pt x="16" y="0"/>
                        </a:lnTo>
                        <a:lnTo>
                          <a:pt x="24" y="32"/>
                        </a:lnTo>
                        <a:lnTo>
                          <a:pt x="8" y="40"/>
                        </a:lnTo>
                        <a:lnTo>
                          <a:pt x="0" y="8"/>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68" name="Freeform 20"/>
                  <p:cNvSpPr>
                    <a:spLocks/>
                  </p:cNvSpPr>
                  <p:nvPr/>
                </p:nvSpPr>
                <p:spPr bwMode="auto">
                  <a:xfrm>
                    <a:off x="4616" y="4176"/>
                    <a:ext cx="24" cy="40"/>
                  </a:xfrm>
                  <a:custGeom>
                    <a:avLst/>
                    <a:gdLst>
                      <a:gd name="T0" fmla="*/ 24 w 24"/>
                      <a:gd name="T1" fmla="*/ 8 h 40"/>
                      <a:gd name="T2" fmla="*/ 24 w 24"/>
                      <a:gd name="T3" fmla="*/ 8 h 40"/>
                      <a:gd name="T4" fmla="*/ 16 w 24"/>
                      <a:gd name="T5" fmla="*/ 40 h 40"/>
                      <a:gd name="T6" fmla="*/ 0 w 24"/>
                      <a:gd name="T7" fmla="*/ 32 h 40"/>
                      <a:gd name="T8" fmla="*/ 8 w 24"/>
                      <a:gd name="T9" fmla="*/ 0 h 40"/>
                      <a:gd name="T10" fmla="*/ 24 w 24"/>
                      <a:gd name="T11" fmla="*/ 0 h 40"/>
                      <a:gd name="T12" fmla="*/ 24 w 24"/>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24" y="8"/>
                        </a:moveTo>
                        <a:lnTo>
                          <a:pt x="24" y="8"/>
                        </a:lnTo>
                        <a:lnTo>
                          <a:pt x="16" y="40"/>
                        </a:lnTo>
                        <a:lnTo>
                          <a:pt x="0" y="32"/>
                        </a:lnTo>
                        <a:lnTo>
                          <a:pt x="8" y="0"/>
                        </a:lnTo>
                        <a:lnTo>
                          <a:pt x="24" y="0"/>
                        </a:lnTo>
                        <a:lnTo>
                          <a:pt x="2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69" name="Freeform 21"/>
                  <p:cNvSpPr>
                    <a:spLocks/>
                  </p:cNvSpPr>
                  <p:nvPr/>
                </p:nvSpPr>
                <p:spPr bwMode="auto">
                  <a:xfrm>
                    <a:off x="4600" y="4208"/>
                    <a:ext cx="32" cy="32"/>
                  </a:xfrm>
                  <a:custGeom>
                    <a:avLst/>
                    <a:gdLst>
                      <a:gd name="T0" fmla="*/ 32 w 32"/>
                      <a:gd name="T1" fmla="*/ 8 h 32"/>
                      <a:gd name="T2" fmla="*/ 32 w 32"/>
                      <a:gd name="T3" fmla="*/ 8 h 32"/>
                      <a:gd name="T4" fmla="*/ 16 w 32"/>
                      <a:gd name="T5" fmla="*/ 32 h 32"/>
                      <a:gd name="T6" fmla="*/ 0 w 32"/>
                      <a:gd name="T7" fmla="*/ 24 h 32"/>
                      <a:gd name="T8" fmla="*/ 16 w 32"/>
                      <a:gd name="T9" fmla="*/ 0 h 32"/>
                      <a:gd name="T10" fmla="*/ 32 w 32"/>
                      <a:gd name="T11" fmla="*/ 8 h 32"/>
                      <a:gd name="T12" fmla="*/ 32 w 32"/>
                      <a:gd name="T13" fmla="*/ 8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8"/>
                        </a:moveTo>
                        <a:lnTo>
                          <a:pt x="32" y="8"/>
                        </a:lnTo>
                        <a:lnTo>
                          <a:pt x="16" y="32"/>
                        </a:lnTo>
                        <a:lnTo>
                          <a:pt x="0" y="24"/>
                        </a:lnTo>
                        <a:lnTo>
                          <a:pt x="16" y="0"/>
                        </a:lnTo>
                        <a:lnTo>
                          <a:pt x="32" y="8"/>
                        </a:lnTo>
                        <a:lnTo>
                          <a:pt x="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0" name="Freeform 22"/>
                  <p:cNvSpPr>
                    <a:spLocks/>
                  </p:cNvSpPr>
                  <p:nvPr/>
                </p:nvSpPr>
                <p:spPr bwMode="auto">
                  <a:xfrm>
                    <a:off x="4576" y="4232"/>
                    <a:ext cx="40" cy="24"/>
                  </a:xfrm>
                  <a:custGeom>
                    <a:avLst/>
                    <a:gdLst>
                      <a:gd name="T0" fmla="*/ 32 w 40"/>
                      <a:gd name="T1" fmla="*/ 8 h 24"/>
                      <a:gd name="T2" fmla="*/ 32 w 40"/>
                      <a:gd name="T3" fmla="*/ 8 h 24"/>
                      <a:gd name="T4" fmla="*/ 8 w 40"/>
                      <a:gd name="T5" fmla="*/ 24 h 24"/>
                      <a:gd name="T6" fmla="*/ 0 w 40"/>
                      <a:gd name="T7" fmla="*/ 16 h 24"/>
                      <a:gd name="T8" fmla="*/ 24 w 40"/>
                      <a:gd name="T9" fmla="*/ 0 h 24"/>
                      <a:gd name="T10" fmla="*/ 40 w 40"/>
                      <a:gd name="T11" fmla="*/ 8 h 24"/>
                      <a:gd name="T12" fmla="*/ 32 w 40"/>
                      <a:gd name="T13" fmla="*/ 8 h 24"/>
                    </a:gdLst>
                    <a:ahLst/>
                    <a:cxnLst>
                      <a:cxn ang="0">
                        <a:pos x="T0" y="T1"/>
                      </a:cxn>
                      <a:cxn ang="0">
                        <a:pos x="T2" y="T3"/>
                      </a:cxn>
                      <a:cxn ang="0">
                        <a:pos x="T4" y="T5"/>
                      </a:cxn>
                      <a:cxn ang="0">
                        <a:pos x="T6" y="T7"/>
                      </a:cxn>
                      <a:cxn ang="0">
                        <a:pos x="T8" y="T9"/>
                      </a:cxn>
                      <a:cxn ang="0">
                        <a:pos x="T10" y="T11"/>
                      </a:cxn>
                      <a:cxn ang="0">
                        <a:pos x="T12" y="T13"/>
                      </a:cxn>
                    </a:cxnLst>
                    <a:rect l="0" t="0" r="r" b="b"/>
                    <a:pathLst>
                      <a:path w="40" h="24">
                        <a:moveTo>
                          <a:pt x="32" y="8"/>
                        </a:moveTo>
                        <a:lnTo>
                          <a:pt x="32" y="8"/>
                        </a:lnTo>
                        <a:lnTo>
                          <a:pt x="8" y="24"/>
                        </a:lnTo>
                        <a:lnTo>
                          <a:pt x="0" y="16"/>
                        </a:lnTo>
                        <a:lnTo>
                          <a:pt x="24" y="0"/>
                        </a:lnTo>
                        <a:lnTo>
                          <a:pt x="40" y="8"/>
                        </a:lnTo>
                        <a:lnTo>
                          <a:pt x="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1" name="Freeform 23"/>
                  <p:cNvSpPr>
                    <a:spLocks/>
                  </p:cNvSpPr>
                  <p:nvPr/>
                </p:nvSpPr>
                <p:spPr bwMode="auto">
                  <a:xfrm>
                    <a:off x="4544" y="4248"/>
                    <a:ext cx="40" cy="16"/>
                  </a:xfrm>
                  <a:custGeom>
                    <a:avLst/>
                    <a:gdLst>
                      <a:gd name="T0" fmla="*/ 40 w 40"/>
                      <a:gd name="T1" fmla="*/ 16 h 16"/>
                      <a:gd name="T2" fmla="*/ 40 w 40"/>
                      <a:gd name="T3" fmla="*/ 16 h 16"/>
                      <a:gd name="T4" fmla="*/ 0 w 40"/>
                      <a:gd name="T5" fmla="*/ 16 h 16"/>
                      <a:gd name="T6" fmla="*/ 0 w 40"/>
                      <a:gd name="T7" fmla="*/ 0 h 16"/>
                      <a:gd name="T8" fmla="*/ 32 w 40"/>
                      <a:gd name="T9" fmla="*/ 0 h 16"/>
                      <a:gd name="T10" fmla="*/ 40 w 40"/>
                      <a:gd name="T11" fmla="*/ 8 h 16"/>
                      <a:gd name="T12" fmla="*/ 40 w 4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0" h="16">
                        <a:moveTo>
                          <a:pt x="40" y="16"/>
                        </a:moveTo>
                        <a:lnTo>
                          <a:pt x="40" y="16"/>
                        </a:lnTo>
                        <a:lnTo>
                          <a:pt x="0" y="16"/>
                        </a:lnTo>
                        <a:lnTo>
                          <a:pt x="0" y="0"/>
                        </a:lnTo>
                        <a:lnTo>
                          <a:pt x="32" y="0"/>
                        </a:lnTo>
                        <a:lnTo>
                          <a:pt x="40" y="8"/>
                        </a:lnTo>
                        <a:lnTo>
                          <a:pt x="4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2" name="Freeform 24"/>
                  <p:cNvSpPr>
                    <a:spLocks/>
                  </p:cNvSpPr>
                  <p:nvPr/>
                </p:nvSpPr>
                <p:spPr bwMode="auto">
                  <a:xfrm>
                    <a:off x="1920" y="4248"/>
                    <a:ext cx="2624" cy="16"/>
                  </a:xfrm>
                  <a:custGeom>
                    <a:avLst/>
                    <a:gdLst>
                      <a:gd name="T0" fmla="*/ 2624 w 2624"/>
                      <a:gd name="T1" fmla="*/ 16 h 16"/>
                      <a:gd name="T2" fmla="*/ 2624 w 2624"/>
                      <a:gd name="T3" fmla="*/ 16 h 16"/>
                      <a:gd name="T4" fmla="*/ 0 w 2624"/>
                      <a:gd name="T5" fmla="*/ 16 h 16"/>
                      <a:gd name="T6" fmla="*/ 0 w 2624"/>
                      <a:gd name="T7" fmla="*/ 0 h 16"/>
                      <a:gd name="T8" fmla="*/ 2624 w 2624"/>
                      <a:gd name="T9" fmla="*/ 0 h 16"/>
                      <a:gd name="T10" fmla="*/ 2624 w 2624"/>
                      <a:gd name="T11" fmla="*/ 16 h 16"/>
                      <a:gd name="T12" fmla="*/ 2624 w 262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624" h="16">
                        <a:moveTo>
                          <a:pt x="2624" y="16"/>
                        </a:moveTo>
                        <a:lnTo>
                          <a:pt x="2624" y="16"/>
                        </a:lnTo>
                        <a:lnTo>
                          <a:pt x="0" y="16"/>
                        </a:lnTo>
                        <a:lnTo>
                          <a:pt x="0" y="0"/>
                        </a:lnTo>
                        <a:lnTo>
                          <a:pt x="2624" y="0"/>
                        </a:lnTo>
                        <a:lnTo>
                          <a:pt x="2624" y="16"/>
                        </a:lnTo>
                        <a:lnTo>
                          <a:pt x="262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3" name="Freeform 25"/>
                  <p:cNvSpPr>
                    <a:spLocks/>
                  </p:cNvSpPr>
                  <p:nvPr/>
                </p:nvSpPr>
                <p:spPr bwMode="auto">
                  <a:xfrm>
                    <a:off x="1888" y="4248"/>
                    <a:ext cx="32" cy="16"/>
                  </a:xfrm>
                  <a:custGeom>
                    <a:avLst/>
                    <a:gdLst>
                      <a:gd name="T0" fmla="*/ 32 w 32"/>
                      <a:gd name="T1" fmla="*/ 16 h 16"/>
                      <a:gd name="T2" fmla="*/ 32 w 32"/>
                      <a:gd name="T3" fmla="*/ 16 h 16"/>
                      <a:gd name="T4" fmla="*/ 0 w 32"/>
                      <a:gd name="T5" fmla="*/ 16 h 16"/>
                      <a:gd name="T6" fmla="*/ 0 w 32"/>
                      <a:gd name="T7" fmla="*/ 0 h 16"/>
                      <a:gd name="T8" fmla="*/ 32 w 32"/>
                      <a:gd name="T9" fmla="*/ 0 h 16"/>
                      <a:gd name="T10" fmla="*/ 32 w 32"/>
                      <a:gd name="T11" fmla="*/ 16 h 16"/>
                      <a:gd name="T12" fmla="*/ 32 w 3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32" h="16">
                        <a:moveTo>
                          <a:pt x="32" y="16"/>
                        </a:moveTo>
                        <a:lnTo>
                          <a:pt x="32" y="16"/>
                        </a:lnTo>
                        <a:lnTo>
                          <a:pt x="0" y="16"/>
                        </a:lnTo>
                        <a:lnTo>
                          <a:pt x="0" y="0"/>
                        </a:lnTo>
                        <a:lnTo>
                          <a:pt x="32" y="0"/>
                        </a:lnTo>
                        <a:lnTo>
                          <a:pt x="32" y="16"/>
                        </a:lnTo>
                        <a:lnTo>
                          <a:pt x="3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4" name="Freeform 26"/>
                  <p:cNvSpPr>
                    <a:spLocks/>
                  </p:cNvSpPr>
                  <p:nvPr/>
                </p:nvSpPr>
                <p:spPr bwMode="auto">
                  <a:xfrm>
                    <a:off x="1856" y="4232"/>
                    <a:ext cx="32" cy="32"/>
                  </a:xfrm>
                  <a:custGeom>
                    <a:avLst/>
                    <a:gdLst>
                      <a:gd name="T0" fmla="*/ 32 w 32"/>
                      <a:gd name="T1" fmla="*/ 32 h 32"/>
                      <a:gd name="T2" fmla="*/ 24 w 32"/>
                      <a:gd name="T3" fmla="*/ 24 h 32"/>
                      <a:gd name="T4" fmla="*/ 0 w 32"/>
                      <a:gd name="T5" fmla="*/ 8 h 32"/>
                      <a:gd name="T6" fmla="*/ 8 w 32"/>
                      <a:gd name="T7" fmla="*/ 0 h 32"/>
                      <a:gd name="T8" fmla="*/ 32 w 32"/>
                      <a:gd name="T9" fmla="*/ 16 h 32"/>
                      <a:gd name="T10" fmla="*/ 32 w 32"/>
                      <a:gd name="T11" fmla="*/ 32 h 32"/>
                      <a:gd name="T12" fmla="*/ 32 w 3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2" y="32"/>
                        </a:moveTo>
                        <a:lnTo>
                          <a:pt x="24" y="24"/>
                        </a:lnTo>
                        <a:lnTo>
                          <a:pt x="0" y="8"/>
                        </a:lnTo>
                        <a:lnTo>
                          <a:pt x="8" y="0"/>
                        </a:lnTo>
                        <a:lnTo>
                          <a:pt x="32" y="16"/>
                        </a:lnTo>
                        <a:lnTo>
                          <a:pt x="32" y="32"/>
                        </a:lnTo>
                        <a:lnTo>
                          <a:pt x="3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5" name="Freeform 27"/>
                  <p:cNvSpPr>
                    <a:spLocks/>
                  </p:cNvSpPr>
                  <p:nvPr/>
                </p:nvSpPr>
                <p:spPr bwMode="auto">
                  <a:xfrm>
                    <a:off x="1832" y="4208"/>
                    <a:ext cx="32" cy="32"/>
                  </a:xfrm>
                  <a:custGeom>
                    <a:avLst/>
                    <a:gdLst>
                      <a:gd name="T0" fmla="*/ 24 w 32"/>
                      <a:gd name="T1" fmla="*/ 32 h 32"/>
                      <a:gd name="T2" fmla="*/ 24 w 32"/>
                      <a:gd name="T3" fmla="*/ 32 h 32"/>
                      <a:gd name="T4" fmla="*/ 0 w 32"/>
                      <a:gd name="T5" fmla="*/ 8 h 32"/>
                      <a:gd name="T6" fmla="*/ 16 w 32"/>
                      <a:gd name="T7" fmla="*/ 0 h 32"/>
                      <a:gd name="T8" fmla="*/ 32 w 32"/>
                      <a:gd name="T9" fmla="*/ 24 h 32"/>
                      <a:gd name="T10" fmla="*/ 24 w 32"/>
                      <a:gd name="T11" fmla="*/ 32 h 32"/>
                      <a:gd name="T12" fmla="*/ 24 w 3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24" y="32"/>
                        </a:moveTo>
                        <a:lnTo>
                          <a:pt x="24" y="32"/>
                        </a:lnTo>
                        <a:lnTo>
                          <a:pt x="0" y="8"/>
                        </a:lnTo>
                        <a:lnTo>
                          <a:pt x="16" y="0"/>
                        </a:lnTo>
                        <a:lnTo>
                          <a:pt x="32" y="24"/>
                        </a:lnTo>
                        <a:lnTo>
                          <a:pt x="24" y="32"/>
                        </a:lnTo>
                        <a:lnTo>
                          <a:pt x="2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6" name="Freeform 28"/>
                  <p:cNvSpPr>
                    <a:spLocks/>
                  </p:cNvSpPr>
                  <p:nvPr/>
                </p:nvSpPr>
                <p:spPr bwMode="auto">
                  <a:xfrm>
                    <a:off x="1824" y="4176"/>
                    <a:ext cx="24" cy="40"/>
                  </a:xfrm>
                  <a:custGeom>
                    <a:avLst/>
                    <a:gdLst>
                      <a:gd name="T0" fmla="*/ 8 w 24"/>
                      <a:gd name="T1" fmla="*/ 40 h 40"/>
                      <a:gd name="T2" fmla="*/ 8 w 24"/>
                      <a:gd name="T3" fmla="*/ 40 h 40"/>
                      <a:gd name="T4" fmla="*/ 0 w 24"/>
                      <a:gd name="T5" fmla="*/ 8 h 40"/>
                      <a:gd name="T6" fmla="*/ 16 w 24"/>
                      <a:gd name="T7" fmla="*/ 0 h 40"/>
                      <a:gd name="T8" fmla="*/ 24 w 24"/>
                      <a:gd name="T9" fmla="*/ 32 h 40"/>
                      <a:gd name="T10" fmla="*/ 8 w 24"/>
                      <a:gd name="T11" fmla="*/ 40 h 40"/>
                      <a:gd name="T12" fmla="*/ 8 w 2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8" y="40"/>
                        </a:moveTo>
                        <a:lnTo>
                          <a:pt x="8" y="40"/>
                        </a:lnTo>
                        <a:lnTo>
                          <a:pt x="0" y="8"/>
                        </a:lnTo>
                        <a:lnTo>
                          <a:pt x="16" y="0"/>
                        </a:lnTo>
                        <a:lnTo>
                          <a:pt x="24" y="32"/>
                        </a:lnTo>
                        <a:lnTo>
                          <a:pt x="8" y="40"/>
                        </a:lnTo>
                        <a:lnTo>
                          <a:pt x="8"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7" name="Freeform 29"/>
                  <p:cNvSpPr>
                    <a:spLocks/>
                  </p:cNvSpPr>
                  <p:nvPr/>
                </p:nvSpPr>
                <p:spPr bwMode="auto">
                  <a:xfrm>
                    <a:off x="1824" y="4144"/>
                    <a:ext cx="24" cy="40"/>
                  </a:xfrm>
                  <a:custGeom>
                    <a:avLst/>
                    <a:gdLst>
                      <a:gd name="T0" fmla="*/ 0 w 24"/>
                      <a:gd name="T1" fmla="*/ 40 h 40"/>
                      <a:gd name="T2" fmla="*/ 0 w 24"/>
                      <a:gd name="T3" fmla="*/ 32 h 40"/>
                      <a:gd name="T4" fmla="*/ 8 w 24"/>
                      <a:gd name="T5" fmla="*/ 0 h 40"/>
                      <a:gd name="T6" fmla="*/ 24 w 24"/>
                      <a:gd name="T7" fmla="*/ 8 h 40"/>
                      <a:gd name="T8" fmla="*/ 16 w 24"/>
                      <a:gd name="T9" fmla="*/ 40 h 40"/>
                      <a:gd name="T10" fmla="*/ 0 w 24"/>
                      <a:gd name="T11" fmla="*/ 40 h 40"/>
                      <a:gd name="T12" fmla="*/ 0 w 2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0" y="40"/>
                        </a:moveTo>
                        <a:lnTo>
                          <a:pt x="0" y="32"/>
                        </a:lnTo>
                        <a:lnTo>
                          <a:pt x="8" y="0"/>
                        </a:lnTo>
                        <a:lnTo>
                          <a:pt x="24" y="8"/>
                        </a:lnTo>
                        <a:lnTo>
                          <a:pt x="16" y="40"/>
                        </a:lnTo>
                        <a:lnTo>
                          <a:pt x="0" y="40"/>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8" name="Freeform 30"/>
                  <p:cNvSpPr>
                    <a:spLocks/>
                  </p:cNvSpPr>
                  <p:nvPr/>
                </p:nvSpPr>
                <p:spPr bwMode="auto">
                  <a:xfrm>
                    <a:off x="1832" y="4120"/>
                    <a:ext cx="32" cy="32"/>
                  </a:xfrm>
                  <a:custGeom>
                    <a:avLst/>
                    <a:gdLst>
                      <a:gd name="T0" fmla="*/ 0 w 32"/>
                      <a:gd name="T1" fmla="*/ 24 h 32"/>
                      <a:gd name="T2" fmla="*/ 0 w 32"/>
                      <a:gd name="T3" fmla="*/ 24 h 32"/>
                      <a:gd name="T4" fmla="*/ 24 w 32"/>
                      <a:gd name="T5" fmla="*/ 0 h 32"/>
                      <a:gd name="T6" fmla="*/ 32 w 32"/>
                      <a:gd name="T7" fmla="*/ 8 h 32"/>
                      <a:gd name="T8" fmla="*/ 16 w 32"/>
                      <a:gd name="T9" fmla="*/ 32 h 32"/>
                      <a:gd name="T10" fmla="*/ 0 w 32"/>
                      <a:gd name="T11" fmla="*/ 24 h 32"/>
                      <a:gd name="T12" fmla="*/ 0 w 32"/>
                      <a:gd name="T13" fmla="*/ 24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0" y="24"/>
                        </a:moveTo>
                        <a:lnTo>
                          <a:pt x="0" y="24"/>
                        </a:lnTo>
                        <a:lnTo>
                          <a:pt x="24" y="0"/>
                        </a:lnTo>
                        <a:lnTo>
                          <a:pt x="32" y="8"/>
                        </a:lnTo>
                        <a:lnTo>
                          <a:pt x="16" y="32"/>
                        </a:lnTo>
                        <a:lnTo>
                          <a:pt x="0"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79" name="Freeform 31"/>
                  <p:cNvSpPr>
                    <a:spLocks/>
                  </p:cNvSpPr>
                  <p:nvPr/>
                </p:nvSpPr>
                <p:spPr bwMode="auto">
                  <a:xfrm>
                    <a:off x="1856" y="4104"/>
                    <a:ext cx="32" cy="24"/>
                  </a:xfrm>
                  <a:custGeom>
                    <a:avLst/>
                    <a:gdLst>
                      <a:gd name="T0" fmla="*/ 0 w 32"/>
                      <a:gd name="T1" fmla="*/ 16 h 24"/>
                      <a:gd name="T2" fmla="*/ 0 w 32"/>
                      <a:gd name="T3" fmla="*/ 16 h 24"/>
                      <a:gd name="T4" fmla="*/ 24 w 32"/>
                      <a:gd name="T5" fmla="*/ 0 h 24"/>
                      <a:gd name="T6" fmla="*/ 32 w 32"/>
                      <a:gd name="T7" fmla="*/ 8 h 24"/>
                      <a:gd name="T8" fmla="*/ 8 w 32"/>
                      <a:gd name="T9" fmla="*/ 24 h 24"/>
                      <a:gd name="T10" fmla="*/ 0 w 32"/>
                      <a:gd name="T11" fmla="*/ 16 h 24"/>
                      <a:gd name="T12" fmla="*/ 0 w 32"/>
                      <a:gd name="T13" fmla="*/ 16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0" y="16"/>
                        </a:moveTo>
                        <a:lnTo>
                          <a:pt x="0" y="16"/>
                        </a:lnTo>
                        <a:lnTo>
                          <a:pt x="24" y="0"/>
                        </a:lnTo>
                        <a:lnTo>
                          <a:pt x="32" y="8"/>
                        </a:lnTo>
                        <a:lnTo>
                          <a:pt x="8" y="24"/>
                        </a:lnTo>
                        <a:lnTo>
                          <a:pt x="0"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80" name="Freeform 32"/>
                  <p:cNvSpPr>
                    <a:spLocks/>
                  </p:cNvSpPr>
                  <p:nvPr/>
                </p:nvSpPr>
                <p:spPr bwMode="auto">
                  <a:xfrm>
                    <a:off x="1880" y="4096"/>
                    <a:ext cx="40" cy="16"/>
                  </a:xfrm>
                  <a:custGeom>
                    <a:avLst/>
                    <a:gdLst>
                      <a:gd name="T0" fmla="*/ 8 w 40"/>
                      <a:gd name="T1" fmla="*/ 0 h 16"/>
                      <a:gd name="T2" fmla="*/ 8 w 40"/>
                      <a:gd name="T3" fmla="*/ 0 h 16"/>
                      <a:gd name="T4" fmla="*/ 40 w 40"/>
                      <a:gd name="T5" fmla="*/ 0 h 16"/>
                      <a:gd name="T6" fmla="*/ 40 w 40"/>
                      <a:gd name="T7" fmla="*/ 16 h 16"/>
                      <a:gd name="T8" fmla="*/ 8 w 40"/>
                      <a:gd name="T9" fmla="*/ 16 h 16"/>
                      <a:gd name="T10" fmla="*/ 0 w 40"/>
                      <a:gd name="T11" fmla="*/ 8 h 16"/>
                      <a:gd name="T12" fmla="*/ 8 w 4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0" h="16">
                        <a:moveTo>
                          <a:pt x="8" y="0"/>
                        </a:moveTo>
                        <a:lnTo>
                          <a:pt x="8" y="0"/>
                        </a:lnTo>
                        <a:lnTo>
                          <a:pt x="40" y="0"/>
                        </a:lnTo>
                        <a:lnTo>
                          <a:pt x="40" y="16"/>
                        </a:lnTo>
                        <a:lnTo>
                          <a:pt x="8" y="1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81" name="Freeform 33"/>
                  <p:cNvSpPr>
                    <a:spLocks/>
                  </p:cNvSpPr>
                  <p:nvPr/>
                </p:nvSpPr>
                <p:spPr bwMode="auto">
                  <a:xfrm>
                    <a:off x="1920" y="4096"/>
                    <a:ext cx="1312" cy="16"/>
                  </a:xfrm>
                  <a:custGeom>
                    <a:avLst/>
                    <a:gdLst>
                      <a:gd name="T0" fmla="*/ 0 w 1312"/>
                      <a:gd name="T1" fmla="*/ 0 h 16"/>
                      <a:gd name="T2" fmla="*/ 0 w 1312"/>
                      <a:gd name="T3" fmla="*/ 0 h 16"/>
                      <a:gd name="T4" fmla="*/ 1312 w 1312"/>
                      <a:gd name="T5" fmla="*/ 0 h 16"/>
                      <a:gd name="T6" fmla="*/ 1312 w 1312"/>
                      <a:gd name="T7" fmla="*/ 16 h 16"/>
                      <a:gd name="T8" fmla="*/ 0 w 1312"/>
                      <a:gd name="T9" fmla="*/ 16 h 16"/>
                      <a:gd name="T10" fmla="*/ 0 w 1312"/>
                      <a:gd name="T11" fmla="*/ 0 h 16"/>
                      <a:gd name="T12" fmla="*/ 0 w 131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312" h="16">
                        <a:moveTo>
                          <a:pt x="0" y="0"/>
                        </a:moveTo>
                        <a:lnTo>
                          <a:pt x="0" y="0"/>
                        </a:lnTo>
                        <a:lnTo>
                          <a:pt x="1312" y="0"/>
                        </a:lnTo>
                        <a:lnTo>
                          <a:pt x="1312" y="16"/>
                        </a:lnTo>
                        <a:lnTo>
                          <a:pt x="0" y="16"/>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82" name="Freeform 34"/>
                  <p:cNvSpPr>
                    <a:spLocks/>
                  </p:cNvSpPr>
                  <p:nvPr/>
                </p:nvSpPr>
                <p:spPr bwMode="auto">
                  <a:xfrm>
                    <a:off x="3232" y="4096"/>
                    <a:ext cx="1312" cy="16"/>
                  </a:xfrm>
                  <a:custGeom>
                    <a:avLst/>
                    <a:gdLst>
                      <a:gd name="T0" fmla="*/ 0 w 1312"/>
                      <a:gd name="T1" fmla="*/ 16 h 16"/>
                      <a:gd name="T2" fmla="*/ 0 w 1312"/>
                      <a:gd name="T3" fmla="*/ 0 h 16"/>
                      <a:gd name="T4" fmla="*/ 1312 w 1312"/>
                      <a:gd name="T5" fmla="*/ 0 h 16"/>
                      <a:gd name="T6" fmla="*/ 1312 w 1312"/>
                      <a:gd name="T7" fmla="*/ 16 h 16"/>
                      <a:gd name="T8" fmla="*/ 0 w 1312"/>
                      <a:gd name="T9" fmla="*/ 16 h 16"/>
                      <a:gd name="T10" fmla="*/ 0 w 1312"/>
                      <a:gd name="T11" fmla="*/ 16 h 16"/>
                    </a:gdLst>
                    <a:ahLst/>
                    <a:cxnLst>
                      <a:cxn ang="0">
                        <a:pos x="T0" y="T1"/>
                      </a:cxn>
                      <a:cxn ang="0">
                        <a:pos x="T2" y="T3"/>
                      </a:cxn>
                      <a:cxn ang="0">
                        <a:pos x="T4" y="T5"/>
                      </a:cxn>
                      <a:cxn ang="0">
                        <a:pos x="T6" y="T7"/>
                      </a:cxn>
                      <a:cxn ang="0">
                        <a:pos x="T8" y="T9"/>
                      </a:cxn>
                      <a:cxn ang="0">
                        <a:pos x="T10" y="T11"/>
                      </a:cxn>
                    </a:cxnLst>
                    <a:rect l="0" t="0" r="r" b="b"/>
                    <a:pathLst>
                      <a:path w="1312" h="16">
                        <a:moveTo>
                          <a:pt x="0" y="16"/>
                        </a:moveTo>
                        <a:lnTo>
                          <a:pt x="0" y="0"/>
                        </a:lnTo>
                        <a:lnTo>
                          <a:pt x="1312" y="0"/>
                        </a:lnTo>
                        <a:lnTo>
                          <a:pt x="1312" y="16"/>
                        </a:lnTo>
                        <a:lnTo>
                          <a:pt x="0" y="16"/>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83" name="Freeform 35"/>
                  <p:cNvSpPr>
                    <a:spLocks/>
                  </p:cNvSpPr>
                  <p:nvPr/>
                </p:nvSpPr>
                <p:spPr bwMode="auto">
                  <a:xfrm>
                    <a:off x="4456" y="4176"/>
                    <a:ext cx="16" cy="80"/>
                  </a:xfrm>
                  <a:custGeom>
                    <a:avLst/>
                    <a:gdLst>
                      <a:gd name="T0" fmla="*/ 8 w 16"/>
                      <a:gd name="T1" fmla="*/ 72 h 80"/>
                      <a:gd name="T2" fmla="*/ 8 w 16"/>
                      <a:gd name="T3" fmla="*/ 16 h 80"/>
                      <a:gd name="T4" fmla="*/ 8 w 16"/>
                      <a:gd name="T5" fmla="*/ 16 h 80"/>
                      <a:gd name="T6" fmla="*/ 0 w 16"/>
                      <a:gd name="T7" fmla="*/ 8 h 80"/>
                      <a:gd name="T8" fmla="*/ 0 w 16"/>
                      <a:gd name="T9" fmla="*/ 8 h 80"/>
                      <a:gd name="T10" fmla="*/ 0 w 16"/>
                      <a:gd name="T11" fmla="*/ 0 h 80"/>
                      <a:gd name="T12" fmla="*/ 0 w 16"/>
                      <a:gd name="T13" fmla="*/ 0 h 80"/>
                      <a:gd name="T14" fmla="*/ 8 w 16"/>
                      <a:gd name="T15" fmla="*/ 8 h 80"/>
                      <a:gd name="T16" fmla="*/ 8 w 16"/>
                      <a:gd name="T17" fmla="*/ 8 h 80"/>
                      <a:gd name="T18" fmla="*/ 16 w 16"/>
                      <a:gd name="T19" fmla="*/ 16 h 80"/>
                      <a:gd name="T20" fmla="*/ 16 w 16"/>
                      <a:gd name="T21" fmla="*/ 16 h 80"/>
                      <a:gd name="T22" fmla="*/ 16 w 16"/>
                      <a:gd name="T23" fmla="*/ 80 h 80"/>
                      <a:gd name="T24" fmla="*/ 16 w 16"/>
                      <a:gd name="T25" fmla="*/ 80 h 80"/>
                      <a:gd name="T26" fmla="*/ 8 w 16"/>
                      <a:gd name="T27"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80">
                        <a:moveTo>
                          <a:pt x="8" y="72"/>
                        </a:moveTo>
                        <a:lnTo>
                          <a:pt x="8" y="16"/>
                        </a:lnTo>
                        <a:lnTo>
                          <a:pt x="8" y="16"/>
                        </a:lnTo>
                        <a:lnTo>
                          <a:pt x="0" y="8"/>
                        </a:lnTo>
                        <a:lnTo>
                          <a:pt x="0" y="8"/>
                        </a:lnTo>
                        <a:lnTo>
                          <a:pt x="0" y="0"/>
                        </a:lnTo>
                        <a:lnTo>
                          <a:pt x="0" y="0"/>
                        </a:lnTo>
                        <a:lnTo>
                          <a:pt x="8" y="8"/>
                        </a:lnTo>
                        <a:lnTo>
                          <a:pt x="8" y="8"/>
                        </a:lnTo>
                        <a:lnTo>
                          <a:pt x="16" y="16"/>
                        </a:lnTo>
                        <a:lnTo>
                          <a:pt x="16" y="16"/>
                        </a:lnTo>
                        <a:lnTo>
                          <a:pt x="16" y="80"/>
                        </a:lnTo>
                        <a:lnTo>
                          <a:pt x="16" y="80"/>
                        </a:lnTo>
                        <a:lnTo>
                          <a:pt x="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284" name="Rectangle 36"/>
                  <p:cNvSpPr>
                    <a:spLocks noChangeArrowheads="1"/>
                  </p:cNvSpPr>
                  <p:nvPr/>
                </p:nvSpPr>
                <p:spPr bwMode="auto">
                  <a:xfrm>
                    <a:off x="1936" y="3280"/>
                    <a:ext cx="7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A</a:t>
                    </a:r>
                    <a:endParaRPr lang="en-US" sz="2400">
                      <a:latin typeface="Times" pitchFamily="18" charset="0"/>
                    </a:endParaRPr>
                  </a:p>
                </p:txBody>
              </p:sp>
              <p:sp>
                <p:nvSpPr>
                  <p:cNvPr id="437285" name="Rectangle 37"/>
                  <p:cNvSpPr>
                    <a:spLocks noChangeArrowheads="1"/>
                  </p:cNvSpPr>
                  <p:nvPr/>
                </p:nvSpPr>
                <p:spPr bwMode="auto">
                  <a:xfrm>
                    <a:off x="2008"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l</a:t>
                    </a:r>
                    <a:endParaRPr lang="en-US" sz="2400">
                      <a:latin typeface="Times" pitchFamily="18" charset="0"/>
                    </a:endParaRPr>
                  </a:p>
                </p:txBody>
              </p:sp>
              <p:sp>
                <p:nvSpPr>
                  <p:cNvPr id="437286" name="Rectangle 38"/>
                  <p:cNvSpPr>
                    <a:spLocks noChangeArrowheads="1"/>
                  </p:cNvSpPr>
                  <p:nvPr/>
                </p:nvSpPr>
                <p:spPr bwMode="auto">
                  <a:xfrm>
                    <a:off x="2040"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i</a:t>
                    </a:r>
                    <a:endParaRPr lang="en-US" sz="2400">
                      <a:latin typeface="Times" pitchFamily="18" charset="0"/>
                    </a:endParaRPr>
                  </a:p>
                </p:txBody>
              </p:sp>
              <p:sp>
                <p:nvSpPr>
                  <p:cNvPr id="437287" name="Rectangle 39"/>
                  <p:cNvSpPr>
                    <a:spLocks noChangeArrowheads="1"/>
                  </p:cNvSpPr>
                  <p:nvPr/>
                </p:nvSpPr>
                <p:spPr bwMode="auto">
                  <a:xfrm>
                    <a:off x="2072"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c</a:t>
                    </a:r>
                    <a:endParaRPr lang="en-US" sz="2400">
                      <a:latin typeface="Times" pitchFamily="18" charset="0"/>
                    </a:endParaRPr>
                  </a:p>
                </p:txBody>
              </p:sp>
              <p:sp>
                <p:nvSpPr>
                  <p:cNvPr id="437288" name="Rectangle 40"/>
                  <p:cNvSpPr>
                    <a:spLocks noChangeArrowheads="1"/>
                  </p:cNvSpPr>
                  <p:nvPr/>
                </p:nvSpPr>
                <p:spPr bwMode="auto">
                  <a:xfrm>
                    <a:off x="2128"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e</a:t>
                    </a:r>
                    <a:endParaRPr lang="en-US" sz="2400">
                      <a:latin typeface="Times" pitchFamily="18" charset="0"/>
                    </a:endParaRPr>
                  </a:p>
                </p:txBody>
              </p:sp>
              <p:sp>
                <p:nvSpPr>
                  <p:cNvPr id="437289" name="Rectangle 41"/>
                  <p:cNvSpPr>
                    <a:spLocks noChangeArrowheads="1"/>
                  </p:cNvSpPr>
                  <p:nvPr/>
                </p:nvSpPr>
                <p:spPr bwMode="auto">
                  <a:xfrm>
                    <a:off x="2184" y="3280"/>
                    <a:ext cx="2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a:t>
                    </a:r>
                    <a:endParaRPr lang="en-US" sz="2400">
                      <a:latin typeface="Times" pitchFamily="18" charset="0"/>
                    </a:endParaRPr>
                  </a:p>
                </p:txBody>
              </p:sp>
              <p:sp>
                <p:nvSpPr>
                  <p:cNvPr id="437290" name="Rectangle 42"/>
                  <p:cNvSpPr>
                    <a:spLocks noChangeArrowheads="1"/>
                  </p:cNvSpPr>
                  <p:nvPr/>
                </p:nvSpPr>
                <p:spPr bwMode="auto">
                  <a:xfrm>
                    <a:off x="2208"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s</a:t>
                    </a:r>
                    <a:endParaRPr lang="en-US" sz="2400">
                      <a:latin typeface="Times" pitchFamily="18" charset="0"/>
                    </a:endParaRPr>
                  </a:p>
                </p:txBody>
              </p:sp>
              <p:sp>
                <p:nvSpPr>
                  <p:cNvPr id="437291" name="Rectangle 43"/>
                  <p:cNvSpPr>
                    <a:spLocks noChangeArrowheads="1"/>
                  </p:cNvSpPr>
                  <p:nvPr/>
                </p:nvSpPr>
                <p:spPr bwMode="auto">
                  <a:xfrm>
                    <a:off x="2264"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292" name="Rectangle 44"/>
                  <p:cNvSpPr>
                    <a:spLocks noChangeArrowheads="1"/>
                  </p:cNvSpPr>
                  <p:nvPr/>
                </p:nvSpPr>
                <p:spPr bwMode="auto">
                  <a:xfrm>
                    <a:off x="2296" y="3280"/>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b</a:t>
                    </a:r>
                    <a:endParaRPr lang="en-US" sz="2400">
                      <a:latin typeface="Times" pitchFamily="18" charset="0"/>
                    </a:endParaRPr>
                  </a:p>
                </p:txBody>
              </p:sp>
              <p:sp>
                <p:nvSpPr>
                  <p:cNvPr id="437293" name="Rectangle 45"/>
                  <p:cNvSpPr>
                    <a:spLocks noChangeArrowheads="1"/>
                  </p:cNvSpPr>
                  <p:nvPr/>
                </p:nvSpPr>
                <p:spPr bwMode="auto">
                  <a:xfrm>
                    <a:off x="2360"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i</a:t>
                    </a:r>
                    <a:endParaRPr lang="en-US" sz="2400">
                      <a:latin typeface="Times" pitchFamily="18" charset="0"/>
                    </a:endParaRPr>
                  </a:p>
                </p:txBody>
              </p:sp>
              <p:sp>
                <p:nvSpPr>
                  <p:cNvPr id="437294" name="Rectangle 46"/>
                  <p:cNvSpPr>
                    <a:spLocks noChangeArrowheads="1"/>
                  </p:cNvSpPr>
                  <p:nvPr/>
                </p:nvSpPr>
                <p:spPr bwMode="auto">
                  <a:xfrm>
                    <a:off x="2392" y="3280"/>
                    <a:ext cx="3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t</a:t>
                    </a:r>
                    <a:endParaRPr lang="en-US" sz="2400">
                      <a:latin typeface="Times" pitchFamily="18" charset="0"/>
                    </a:endParaRPr>
                  </a:p>
                </p:txBody>
              </p:sp>
              <p:sp>
                <p:nvSpPr>
                  <p:cNvPr id="437295" name="Rectangle 47"/>
                  <p:cNvSpPr>
                    <a:spLocks noChangeArrowheads="1"/>
                  </p:cNvSpPr>
                  <p:nvPr/>
                </p:nvSpPr>
                <p:spPr bwMode="auto">
                  <a:xfrm>
                    <a:off x="2424"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296" name="Rectangle 48"/>
                  <p:cNvSpPr>
                    <a:spLocks noChangeArrowheads="1"/>
                  </p:cNvSpPr>
                  <p:nvPr/>
                </p:nvSpPr>
                <p:spPr bwMode="auto">
                  <a:xfrm>
                    <a:off x="2456" y="3280"/>
                    <a:ext cx="5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v</a:t>
                    </a:r>
                    <a:endParaRPr lang="en-US" sz="2400">
                      <a:latin typeface="Times" pitchFamily="18" charset="0"/>
                    </a:endParaRPr>
                  </a:p>
                </p:txBody>
              </p:sp>
              <p:sp>
                <p:nvSpPr>
                  <p:cNvPr id="437297" name="Rectangle 49"/>
                  <p:cNvSpPr>
                    <a:spLocks noChangeArrowheads="1"/>
                  </p:cNvSpPr>
                  <p:nvPr/>
                </p:nvSpPr>
                <p:spPr bwMode="auto">
                  <a:xfrm>
                    <a:off x="2512"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a</a:t>
                    </a:r>
                    <a:endParaRPr lang="en-US" sz="2400">
                      <a:latin typeface="Times" pitchFamily="18" charset="0"/>
                    </a:endParaRPr>
                  </a:p>
                </p:txBody>
              </p:sp>
              <p:sp>
                <p:nvSpPr>
                  <p:cNvPr id="437298" name="Rectangle 50"/>
                  <p:cNvSpPr>
                    <a:spLocks noChangeArrowheads="1"/>
                  </p:cNvSpPr>
                  <p:nvPr/>
                </p:nvSpPr>
                <p:spPr bwMode="auto">
                  <a:xfrm>
                    <a:off x="2568"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l</a:t>
                    </a:r>
                    <a:endParaRPr lang="en-US" sz="2400">
                      <a:latin typeface="Times" pitchFamily="18" charset="0"/>
                    </a:endParaRPr>
                  </a:p>
                </p:txBody>
              </p:sp>
              <p:sp>
                <p:nvSpPr>
                  <p:cNvPr id="437299" name="Rectangle 51"/>
                  <p:cNvSpPr>
                    <a:spLocks noChangeArrowheads="1"/>
                  </p:cNvSpPr>
                  <p:nvPr/>
                </p:nvSpPr>
                <p:spPr bwMode="auto">
                  <a:xfrm>
                    <a:off x="2600" y="3280"/>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u</a:t>
                    </a:r>
                    <a:endParaRPr lang="en-US" sz="2400">
                      <a:latin typeface="Times" pitchFamily="18" charset="0"/>
                    </a:endParaRPr>
                  </a:p>
                </p:txBody>
              </p:sp>
              <p:sp>
                <p:nvSpPr>
                  <p:cNvPr id="437300" name="Rectangle 52"/>
                  <p:cNvSpPr>
                    <a:spLocks noChangeArrowheads="1"/>
                  </p:cNvSpPr>
                  <p:nvPr/>
                </p:nvSpPr>
                <p:spPr bwMode="auto">
                  <a:xfrm>
                    <a:off x="2664"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e</a:t>
                    </a:r>
                    <a:endParaRPr lang="en-US" sz="2400">
                      <a:latin typeface="Times" pitchFamily="18" charset="0"/>
                    </a:endParaRPr>
                  </a:p>
                </p:txBody>
              </p:sp>
              <p:sp>
                <p:nvSpPr>
                  <p:cNvPr id="437301" name="Rectangle 53"/>
                  <p:cNvSpPr>
                    <a:spLocks noChangeArrowheads="1"/>
                  </p:cNvSpPr>
                  <p:nvPr/>
                </p:nvSpPr>
                <p:spPr bwMode="auto">
                  <a:xfrm>
                    <a:off x="2720"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02" name="Rectangle 54"/>
                  <p:cNvSpPr>
                    <a:spLocks noChangeArrowheads="1"/>
                  </p:cNvSpPr>
                  <p:nvPr/>
                </p:nvSpPr>
                <p:spPr bwMode="auto">
                  <a:xfrm>
                    <a:off x="2752"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03" name="Rectangle 55"/>
                  <p:cNvSpPr>
                    <a:spLocks noChangeArrowheads="1"/>
                  </p:cNvSpPr>
                  <p:nvPr/>
                </p:nvSpPr>
                <p:spPr bwMode="auto">
                  <a:xfrm>
                    <a:off x="2784"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04" name="Rectangle 56"/>
                  <p:cNvSpPr>
                    <a:spLocks noChangeArrowheads="1"/>
                  </p:cNvSpPr>
                  <p:nvPr/>
                </p:nvSpPr>
                <p:spPr bwMode="auto">
                  <a:xfrm>
                    <a:off x="2816"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05" name="Rectangle 57"/>
                  <p:cNvSpPr>
                    <a:spLocks noChangeArrowheads="1"/>
                  </p:cNvSpPr>
                  <p:nvPr/>
                </p:nvSpPr>
                <p:spPr bwMode="auto">
                  <a:xfrm>
                    <a:off x="2848"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06" name="Rectangle 58"/>
                  <p:cNvSpPr>
                    <a:spLocks noChangeArrowheads="1"/>
                  </p:cNvSpPr>
                  <p:nvPr/>
                </p:nvSpPr>
                <p:spPr bwMode="auto">
                  <a:xfrm>
                    <a:off x="2880"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07" name="Rectangle 59"/>
                  <p:cNvSpPr>
                    <a:spLocks noChangeArrowheads="1"/>
                  </p:cNvSpPr>
                  <p:nvPr/>
                </p:nvSpPr>
                <p:spPr bwMode="auto">
                  <a:xfrm>
                    <a:off x="2912"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08" name="Rectangle 60"/>
                  <p:cNvSpPr>
                    <a:spLocks noChangeArrowheads="1"/>
                  </p:cNvSpPr>
                  <p:nvPr/>
                </p:nvSpPr>
                <p:spPr bwMode="auto">
                  <a:xfrm>
                    <a:off x="2944"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09" name="Rectangle 61"/>
                  <p:cNvSpPr>
                    <a:spLocks noChangeArrowheads="1"/>
                  </p:cNvSpPr>
                  <p:nvPr/>
                </p:nvSpPr>
                <p:spPr bwMode="auto">
                  <a:xfrm>
                    <a:off x="2976"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10" name="Rectangle 62"/>
                  <p:cNvSpPr>
                    <a:spLocks noChangeArrowheads="1"/>
                  </p:cNvSpPr>
                  <p:nvPr/>
                </p:nvSpPr>
                <p:spPr bwMode="auto">
                  <a:xfrm>
                    <a:off x="3008"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11" name="Rectangle 63"/>
                  <p:cNvSpPr>
                    <a:spLocks noChangeArrowheads="1"/>
                  </p:cNvSpPr>
                  <p:nvPr/>
                </p:nvSpPr>
                <p:spPr bwMode="auto">
                  <a:xfrm>
                    <a:off x="3040"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12" name="Rectangle 64"/>
                  <p:cNvSpPr>
                    <a:spLocks noChangeArrowheads="1"/>
                  </p:cNvSpPr>
                  <p:nvPr/>
                </p:nvSpPr>
                <p:spPr bwMode="auto">
                  <a:xfrm>
                    <a:off x="3072"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13" name="Rectangle 65"/>
                  <p:cNvSpPr>
                    <a:spLocks noChangeArrowheads="1"/>
                  </p:cNvSpPr>
                  <p:nvPr/>
                </p:nvSpPr>
                <p:spPr bwMode="auto">
                  <a:xfrm>
                    <a:off x="3104"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14" name="Rectangle 66"/>
                  <p:cNvSpPr>
                    <a:spLocks noChangeArrowheads="1"/>
                  </p:cNvSpPr>
                  <p:nvPr/>
                </p:nvSpPr>
                <p:spPr bwMode="auto">
                  <a:xfrm>
                    <a:off x="3176" y="328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15" name="Rectangle 67"/>
                  <p:cNvSpPr>
                    <a:spLocks noChangeArrowheads="1"/>
                  </p:cNvSpPr>
                  <p:nvPr/>
                </p:nvSpPr>
                <p:spPr bwMode="auto">
                  <a:xfrm>
                    <a:off x="3208"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1</a:t>
                    </a:r>
                    <a:endParaRPr lang="en-US" sz="2400">
                      <a:latin typeface="Times" pitchFamily="18" charset="0"/>
                    </a:endParaRPr>
                  </a:p>
                </p:txBody>
              </p:sp>
              <p:sp>
                <p:nvSpPr>
                  <p:cNvPr id="437316" name="Rectangle 68"/>
                  <p:cNvSpPr>
                    <a:spLocks noChangeArrowheads="1"/>
                  </p:cNvSpPr>
                  <p:nvPr/>
                </p:nvSpPr>
                <p:spPr bwMode="auto">
                  <a:xfrm>
                    <a:off x="3424"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0</a:t>
                    </a:r>
                    <a:endParaRPr lang="en-US" sz="2400">
                      <a:latin typeface="Times" pitchFamily="18" charset="0"/>
                    </a:endParaRPr>
                  </a:p>
                </p:txBody>
              </p:sp>
              <p:sp>
                <p:nvSpPr>
                  <p:cNvPr id="437317" name="Rectangle 69"/>
                  <p:cNvSpPr>
                    <a:spLocks noChangeArrowheads="1"/>
                  </p:cNvSpPr>
                  <p:nvPr/>
                </p:nvSpPr>
                <p:spPr bwMode="auto">
                  <a:xfrm>
                    <a:off x="3672"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0</a:t>
                    </a:r>
                    <a:endParaRPr lang="en-US" sz="2400">
                      <a:latin typeface="Times" pitchFamily="18" charset="0"/>
                    </a:endParaRPr>
                  </a:p>
                </p:txBody>
              </p:sp>
              <p:sp>
                <p:nvSpPr>
                  <p:cNvPr id="437318" name="Rectangle 70"/>
                  <p:cNvSpPr>
                    <a:spLocks noChangeArrowheads="1"/>
                  </p:cNvSpPr>
                  <p:nvPr/>
                </p:nvSpPr>
                <p:spPr bwMode="auto">
                  <a:xfrm>
                    <a:off x="3920"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0</a:t>
                    </a:r>
                    <a:endParaRPr lang="en-US" sz="2400">
                      <a:latin typeface="Times" pitchFamily="18" charset="0"/>
                    </a:endParaRPr>
                  </a:p>
                </p:txBody>
              </p:sp>
              <p:sp>
                <p:nvSpPr>
                  <p:cNvPr id="437319" name="Rectangle 71"/>
                  <p:cNvSpPr>
                    <a:spLocks noChangeArrowheads="1"/>
                  </p:cNvSpPr>
                  <p:nvPr/>
                </p:nvSpPr>
                <p:spPr bwMode="auto">
                  <a:xfrm>
                    <a:off x="4168"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1</a:t>
                    </a:r>
                    <a:endParaRPr lang="en-US" sz="2400">
                      <a:latin typeface="Times" pitchFamily="18" charset="0"/>
                    </a:endParaRPr>
                  </a:p>
                </p:txBody>
              </p:sp>
              <p:sp>
                <p:nvSpPr>
                  <p:cNvPr id="437320" name="Rectangle 72"/>
                  <p:cNvSpPr>
                    <a:spLocks noChangeArrowheads="1"/>
                  </p:cNvSpPr>
                  <p:nvPr/>
                </p:nvSpPr>
                <p:spPr bwMode="auto">
                  <a:xfrm>
                    <a:off x="4416" y="328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1</a:t>
                    </a:r>
                    <a:endParaRPr lang="en-US" sz="2400">
                      <a:latin typeface="Times" pitchFamily="18" charset="0"/>
                    </a:endParaRPr>
                  </a:p>
                </p:txBody>
              </p:sp>
              <p:sp>
                <p:nvSpPr>
                  <p:cNvPr id="437321" name="Rectangle 73"/>
                  <p:cNvSpPr>
                    <a:spLocks noChangeArrowheads="1"/>
                  </p:cNvSpPr>
                  <p:nvPr/>
                </p:nvSpPr>
                <p:spPr bwMode="auto">
                  <a:xfrm>
                    <a:off x="1936" y="3424"/>
                    <a:ext cx="7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A</a:t>
                    </a:r>
                    <a:endParaRPr lang="en-US" sz="2400">
                      <a:latin typeface="Times" pitchFamily="18" charset="0"/>
                    </a:endParaRPr>
                  </a:p>
                </p:txBody>
              </p:sp>
              <p:sp>
                <p:nvSpPr>
                  <p:cNvPr id="437322" name="Rectangle 74"/>
                  <p:cNvSpPr>
                    <a:spLocks noChangeArrowheads="1"/>
                  </p:cNvSpPr>
                  <p:nvPr/>
                </p:nvSpPr>
                <p:spPr bwMode="auto">
                  <a:xfrm>
                    <a:off x="2008" y="342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l</a:t>
                    </a:r>
                    <a:endParaRPr lang="en-US" sz="2400">
                      <a:latin typeface="Times" pitchFamily="18" charset="0"/>
                    </a:endParaRPr>
                  </a:p>
                </p:txBody>
              </p:sp>
              <p:sp>
                <p:nvSpPr>
                  <p:cNvPr id="437323" name="Rectangle 75"/>
                  <p:cNvSpPr>
                    <a:spLocks noChangeArrowheads="1"/>
                  </p:cNvSpPr>
                  <p:nvPr/>
                </p:nvSpPr>
                <p:spPr bwMode="auto">
                  <a:xfrm>
                    <a:off x="2040" y="342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i</a:t>
                    </a:r>
                    <a:endParaRPr lang="en-US" sz="2400">
                      <a:latin typeface="Times" pitchFamily="18" charset="0"/>
                    </a:endParaRPr>
                  </a:p>
                </p:txBody>
              </p:sp>
              <p:sp>
                <p:nvSpPr>
                  <p:cNvPr id="437324" name="Rectangle 76"/>
                  <p:cNvSpPr>
                    <a:spLocks noChangeArrowheads="1"/>
                  </p:cNvSpPr>
                  <p:nvPr/>
                </p:nvSpPr>
                <p:spPr bwMode="auto">
                  <a:xfrm>
                    <a:off x="2072" y="342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c</a:t>
                    </a:r>
                    <a:endParaRPr lang="en-US" sz="2400">
                      <a:latin typeface="Times" pitchFamily="18" charset="0"/>
                    </a:endParaRPr>
                  </a:p>
                </p:txBody>
              </p:sp>
              <p:sp>
                <p:nvSpPr>
                  <p:cNvPr id="437325" name="Rectangle 77"/>
                  <p:cNvSpPr>
                    <a:spLocks noChangeArrowheads="1"/>
                  </p:cNvSpPr>
                  <p:nvPr/>
                </p:nvSpPr>
                <p:spPr bwMode="auto">
                  <a:xfrm>
                    <a:off x="2128" y="342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e</a:t>
                    </a:r>
                    <a:endParaRPr lang="en-US" sz="2400">
                      <a:latin typeface="Times" pitchFamily="18" charset="0"/>
                    </a:endParaRPr>
                  </a:p>
                </p:txBody>
              </p:sp>
              <p:sp>
                <p:nvSpPr>
                  <p:cNvPr id="437326" name="Rectangle 78"/>
                  <p:cNvSpPr>
                    <a:spLocks noChangeArrowheads="1"/>
                  </p:cNvSpPr>
                  <p:nvPr/>
                </p:nvSpPr>
                <p:spPr bwMode="auto">
                  <a:xfrm>
                    <a:off x="2184" y="3424"/>
                    <a:ext cx="2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a:t>
                    </a:r>
                    <a:endParaRPr lang="en-US" sz="2400">
                      <a:latin typeface="Times" pitchFamily="18" charset="0"/>
                    </a:endParaRPr>
                  </a:p>
                </p:txBody>
              </p:sp>
              <p:sp>
                <p:nvSpPr>
                  <p:cNvPr id="437327" name="Rectangle 79"/>
                  <p:cNvSpPr>
                    <a:spLocks noChangeArrowheads="1"/>
                  </p:cNvSpPr>
                  <p:nvPr/>
                </p:nvSpPr>
                <p:spPr bwMode="auto">
                  <a:xfrm>
                    <a:off x="2208" y="342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s</a:t>
                    </a:r>
                    <a:endParaRPr lang="en-US" sz="2400">
                      <a:latin typeface="Times" pitchFamily="18" charset="0"/>
                    </a:endParaRPr>
                  </a:p>
                </p:txBody>
              </p:sp>
              <p:sp>
                <p:nvSpPr>
                  <p:cNvPr id="437328" name="Rectangle 80"/>
                  <p:cNvSpPr>
                    <a:spLocks noChangeArrowheads="1"/>
                  </p:cNvSpPr>
                  <p:nvPr/>
                </p:nvSpPr>
                <p:spPr bwMode="auto">
                  <a:xfrm>
                    <a:off x="2264" y="342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 </a:t>
                    </a:r>
                    <a:endParaRPr lang="en-US" sz="2400">
                      <a:latin typeface="Times" pitchFamily="18" charset="0"/>
                    </a:endParaRPr>
                  </a:p>
                </p:txBody>
              </p:sp>
              <p:sp>
                <p:nvSpPr>
                  <p:cNvPr id="437329" name="Rectangle 81"/>
                  <p:cNvSpPr>
                    <a:spLocks noChangeArrowheads="1"/>
                  </p:cNvSpPr>
                  <p:nvPr/>
                </p:nvSpPr>
                <p:spPr bwMode="auto">
                  <a:xfrm>
                    <a:off x="2296" y="3424"/>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p</a:t>
                    </a:r>
                    <a:endParaRPr lang="en-US" sz="2400">
                      <a:latin typeface="Times" pitchFamily="18" charset="0"/>
                    </a:endParaRPr>
                  </a:p>
                </p:txBody>
              </p:sp>
              <p:sp>
                <p:nvSpPr>
                  <p:cNvPr id="437330" name="Rectangle 82"/>
                  <p:cNvSpPr>
                    <a:spLocks noChangeArrowheads="1"/>
                  </p:cNvSpPr>
                  <p:nvPr/>
                </p:nvSpPr>
                <p:spPr bwMode="auto">
                  <a:xfrm>
                    <a:off x="2360" y="3424"/>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o</a:t>
                    </a:r>
                    <a:endParaRPr lang="en-US" sz="2400">
                      <a:latin typeface="Times" pitchFamily="18" charset="0"/>
                    </a:endParaRPr>
                  </a:p>
                </p:txBody>
              </p:sp>
              <p:sp>
                <p:nvSpPr>
                  <p:cNvPr id="437331" name="Rectangle 83"/>
                  <p:cNvSpPr>
                    <a:spLocks noChangeArrowheads="1"/>
                  </p:cNvSpPr>
                  <p:nvPr/>
                </p:nvSpPr>
                <p:spPr bwMode="auto">
                  <a:xfrm>
                    <a:off x="2424" y="342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l</a:t>
                    </a:r>
                    <a:endParaRPr lang="en-US" sz="2400">
                      <a:latin typeface="Times" pitchFamily="18" charset="0"/>
                    </a:endParaRPr>
                  </a:p>
                </p:txBody>
              </p:sp>
              <p:sp>
                <p:nvSpPr>
                  <p:cNvPr id="437332" name="Rectangle 84"/>
                  <p:cNvSpPr>
                    <a:spLocks noChangeArrowheads="1"/>
                  </p:cNvSpPr>
                  <p:nvPr/>
                </p:nvSpPr>
                <p:spPr bwMode="auto">
                  <a:xfrm>
                    <a:off x="2456" y="342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a</a:t>
                    </a:r>
                    <a:endParaRPr lang="en-US" sz="2400">
                      <a:latin typeface="Times" pitchFamily="18" charset="0"/>
                    </a:endParaRPr>
                  </a:p>
                </p:txBody>
              </p:sp>
              <p:sp>
                <p:nvSpPr>
                  <p:cNvPr id="437333" name="Rectangle 85"/>
                  <p:cNvSpPr>
                    <a:spLocks noChangeArrowheads="1"/>
                  </p:cNvSpPr>
                  <p:nvPr/>
                </p:nvSpPr>
                <p:spPr bwMode="auto">
                  <a:xfrm>
                    <a:off x="2512" y="3424"/>
                    <a:ext cx="4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r</a:t>
                    </a:r>
                    <a:endParaRPr lang="en-US" sz="2400">
                      <a:latin typeface="Times" pitchFamily="18" charset="0"/>
                    </a:endParaRPr>
                  </a:p>
                </p:txBody>
              </p:sp>
              <p:sp>
                <p:nvSpPr>
                  <p:cNvPr id="437334" name="Rectangle 86"/>
                  <p:cNvSpPr>
                    <a:spLocks noChangeArrowheads="1"/>
                  </p:cNvSpPr>
                  <p:nvPr/>
                </p:nvSpPr>
                <p:spPr bwMode="auto">
                  <a:xfrm>
                    <a:off x="2552" y="342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i</a:t>
                    </a:r>
                    <a:endParaRPr lang="en-US" sz="2400">
                      <a:latin typeface="Times" pitchFamily="18" charset="0"/>
                    </a:endParaRPr>
                  </a:p>
                </p:txBody>
              </p:sp>
              <p:sp>
                <p:nvSpPr>
                  <p:cNvPr id="437335" name="Rectangle 87"/>
                  <p:cNvSpPr>
                    <a:spLocks noChangeArrowheads="1"/>
                  </p:cNvSpPr>
                  <p:nvPr/>
                </p:nvSpPr>
                <p:spPr bwMode="auto">
                  <a:xfrm>
                    <a:off x="2584" y="3424"/>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z</a:t>
                    </a:r>
                    <a:endParaRPr lang="en-US" sz="2400">
                      <a:latin typeface="Times" pitchFamily="18" charset="0"/>
                    </a:endParaRPr>
                  </a:p>
                </p:txBody>
              </p:sp>
              <p:sp>
                <p:nvSpPr>
                  <p:cNvPr id="437336" name="Rectangle 88"/>
                  <p:cNvSpPr>
                    <a:spLocks noChangeArrowheads="1"/>
                  </p:cNvSpPr>
                  <p:nvPr/>
                </p:nvSpPr>
                <p:spPr bwMode="auto">
                  <a:xfrm>
                    <a:off x="2632" y="342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a</a:t>
                    </a:r>
                    <a:endParaRPr lang="en-US" sz="2400">
                      <a:latin typeface="Times" pitchFamily="18" charset="0"/>
                    </a:endParaRPr>
                  </a:p>
                </p:txBody>
              </p:sp>
              <p:sp>
                <p:nvSpPr>
                  <p:cNvPr id="437337" name="Rectangle 89"/>
                  <p:cNvSpPr>
                    <a:spLocks noChangeArrowheads="1"/>
                  </p:cNvSpPr>
                  <p:nvPr/>
                </p:nvSpPr>
                <p:spPr bwMode="auto">
                  <a:xfrm>
                    <a:off x="2688" y="3424"/>
                    <a:ext cx="3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t</a:t>
                    </a:r>
                    <a:endParaRPr lang="en-US" sz="2400">
                      <a:latin typeface="Times" pitchFamily="18" charset="0"/>
                    </a:endParaRPr>
                  </a:p>
                </p:txBody>
              </p:sp>
              <p:sp>
                <p:nvSpPr>
                  <p:cNvPr id="437338" name="Rectangle 90"/>
                  <p:cNvSpPr>
                    <a:spLocks noChangeArrowheads="1"/>
                  </p:cNvSpPr>
                  <p:nvPr/>
                </p:nvSpPr>
                <p:spPr bwMode="auto">
                  <a:xfrm>
                    <a:off x="2720" y="342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i</a:t>
                    </a:r>
                    <a:endParaRPr lang="en-US" sz="2400">
                      <a:latin typeface="Times" pitchFamily="18" charset="0"/>
                    </a:endParaRPr>
                  </a:p>
                </p:txBody>
              </p:sp>
              <p:sp>
                <p:nvSpPr>
                  <p:cNvPr id="437339" name="Rectangle 91"/>
                  <p:cNvSpPr>
                    <a:spLocks noChangeArrowheads="1"/>
                  </p:cNvSpPr>
                  <p:nvPr/>
                </p:nvSpPr>
                <p:spPr bwMode="auto">
                  <a:xfrm>
                    <a:off x="2752" y="3424"/>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o</a:t>
                    </a:r>
                    <a:endParaRPr lang="en-US" sz="2400">
                      <a:latin typeface="Times" pitchFamily="18" charset="0"/>
                    </a:endParaRPr>
                  </a:p>
                </p:txBody>
              </p:sp>
              <p:sp>
                <p:nvSpPr>
                  <p:cNvPr id="437340" name="Rectangle 92"/>
                  <p:cNvSpPr>
                    <a:spLocks noChangeArrowheads="1"/>
                  </p:cNvSpPr>
                  <p:nvPr/>
                </p:nvSpPr>
                <p:spPr bwMode="auto">
                  <a:xfrm>
                    <a:off x="2808" y="3424"/>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DE2616"/>
                        </a:solidFill>
                        <a:latin typeface="Helvetica" pitchFamily="34" charset="0"/>
                      </a:rPr>
                      <a:t>n</a:t>
                    </a:r>
                    <a:endParaRPr lang="en-US" sz="2400">
                      <a:latin typeface="Times" pitchFamily="18" charset="0"/>
                    </a:endParaRPr>
                  </a:p>
                </p:txBody>
              </p:sp>
              <p:sp>
                <p:nvSpPr>
                  <p:cNvPr id="437341" name="Rectangle 93"/>
                  <p:cNvSpPr>
                    <a:spLocks noChangeArrowheads="1"/>
                  </p:cNvSpPr>
                  <p:nvPr/>
                </p:nvSpPr>
                <p:spPr bwMode="auto">
                  <a:xfrm>
                    <a:off x="1936" y="3608"/>
                    <a:ext cx="7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B</a:t>
                    </a:r>
                    <a:endParaRPr lang="en-US" sz="2400">
                      <a:latin typeface="Times" pitchFamily="18" charset="0"/>
                    </a:endParaRPr>
                  </a:p>
                </p:txBody>
              </p:sp>
              <p:sp>
                <p:nvSpPr>
                  <p:cNvPr id="437342" name="Rectangle 94"/>
                  <p:cNvSpPr>
                    <a:spLocks noChangeArrowheads="1"/>
                  </p:cNvSpPr>
                  <p:nvPr/>
                </p:nvSpPr>
                <p:spPr bwMode="auto">
                  <a:xfrm>
                    <a:off x="2008" y="3608"/>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o</a:t>
                    </a:r>
                    <a:endParaRPr lang="en-US" sz="2400">
                      <a:latin typeface="Times" pitchFamily="18" charset="0"/>
                    </a:endParaRPr>
                  </a:p>
                </p:txBody>
              </p:sp>
              <p:sp>
                <p:nvSpPr>
                  <p:cNvPr id="437343" name="Rectangle 95"/>
                  <p:cNvSpPr>
                    <a:spLocks noChangeArrowheads="1"/>
                  </p:cNvSpPr>
                  <p:nvPr/>
                </p:nvSpPr>
                <p:spPr bwMode="auto">
                  <a:xfrm>
                    <a:off x="2072" y="3608"/>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b</a:t>
                    </a:r>
                    <a:endParaRPr lang="en-US" sz="2400">
                      <a:latin typeface="Times" pitchFamily="18" charset="0"/>
                    </a:endParaRPr>
                  </a:p>
                </p:txBody>
              </p:sp>
              <p:sp>
                <p:nvSpPr>
                  <p:cNvPr id="437344" name="Rectangle 96"/>
                  <p:cNvSpPr>
                    <a:spLocks noChangeArrowheads="1"/>
                  </p:cNvSpPr>
                  <p:nvPr/>
                </p:nvSpPr>
                <p:spPr bwMode="auto">
                  <a:xfrm>
                    <a:off x="2136" y="3608"/>
                    <a:ext cx="2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a:t>
                    </a:r>
                    <a:endParaRPr lang="en-US" sz="2400">
                      <a:latin typeface="Times" pitchFamily="18" charset="0"/>
                    </a:endParaRPr>
                  </a:p>
                </p:txBody>
              </p:sp>
              <p:sp>
                <p:nvSpPr>
                  <p:cNvPr id="437345" name="Rectangle 97"/>
                  <p:cNvSpPr>
                    <a:spLocks noChangeArrowheads="1"/>
                  </p:cNvSpPr>
                  <p:nvPr/>
                </p:nvSpPr>
                <p:spPr bwMode="auto">
                  <a:xfrm>
                    <a:off x="2160" y="360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s</a:t>
                    </a:r>
                    <a:endParaRPr lang="en-US" sz="2400">
                      <a:latin typeface="Times" pitchFamily="18" charset="0"/>
                    </a:endParaRPr>
                  </a:p>
                </p:txBody>
              </p:sp>
              <p:sp>
                <p:nvSpPr>
                  <p:cNvPr id="437346" name="Rectangle 98"/>
                  <p:cNvSpPr>
                    <a:spLocks noChangeArrowheads="1"/>
                  </p:cNvSpPr>
                  <p:nvPr/>
                </p:nvSpPr>
                <p:spPr bwMode="auto">
                  <a:xfrm>
                    <a:off x="2216" y="3608"/>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 </a:t>
                    </a:r>
                    <a:endParaRPr lang="en-US" sz="2400">
                      <a:latin typeface="Times" pitchFamily="18" charset="0"/>
                    </a:endParaRPr>
                  </a:p>
                </p:txBody>
              </p:sp>
              <p:sp>
                <p:nvSpPr>
                  <p:cNvPr id="437347" name="Rectangle 99"/>
                  <p:cNvSpPr>
                    <a:spLocks noChangeArrowheads="1"/>
                  </p:cNvSpPr>
                  <p:nvPr/>
                </p:nvSpPr>
                <p:spPr bwMode="auto">
                  <a:xfrm>
                    <a:off x="2248" y="3608"/>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p</a:t>
                    </a:r>
                    <a:endParaRPr lang="en-US" sz="2400">
                      <a:latin typeface="Times" pitchFamily="18" charset="0"/>
                    </a:endParaRPr>
                  </a:p>
                </p:txBody>
              </p:sp>
              <p:sp>
                <p:nvSpPr>
                  <p:cNvPr id="437348" name="Rectangle 100"/>
                  <p:cNvSpPr>
                    <a:spLocks noChangeArrowheads="1"/>
                  </p:cNvSpPr>
                  <p:nvPr/>
                </p:nvSpPr>
                <p:spPr bwMode="auto">
                  <a:xfrm>
                    <a:off x="2312" y="3608"/>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o</a:t>
                    </a:r>
                    <a:endParaRPr lang="en-US" sz="2400">
                      <a:latin typeface="Times" pitchFamily="18" charset="0"/>
                    </a:endParaRPr>
                  </a:p>
                </p:txBody>
              </p:sp>
              <p:sp>
                <p:nvSpPr>
                  <p:cNvPr id="437349" name="Rectangle 101"/>
                  <p:cNvSpPr>
                    <a:spLocks noChangeArrowheads="1"/>
                  </p:cNvSpPr>
                  <p:nvPr/>
                </p:nvSpPr>
                <p:spPr bwMode="auto">
                  <a:xfrm>
                    <a:off x="2376" y="3608"/>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l</a:t>
                    </a:r>
                    <a:endParaRPr lang="en-US" sz="2400">
                      <a:latin typeface="Times" pitchFamily="18" charset="0"/>
                    </a:endParaRPr>
                  </a:p>
                </p:txBody>
              </p:sp>
              <p:sp>
                <p:nvSpPr>
                  <p:cNvPr id="437350" name="Rectangle 102"/>
                  <p:cNvSpPr>
                    <a:spLocks noChangeArrowheads="1"/>
                  </p:cNvSpPr>
                  <p:nvPr/>
                </p:nvSpPr>
                <p:spPr bwMode="auto">
                  <a:xfrm>
                    <a:off x="2408" y="360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a</a:t>
                    </a:r>
                    <a:endParaRPr lang="en-US" sz="2400">
                      <a:latin typeface="Times" pitchFamily="18" charset="0"/>
                    </a:endParaRPr>
                  </a:p>
                </p:txBody>
              </p:sp>
              <p:sp>
                <p:nvSpPr>
                  <p:cNvPr id="437351" name="Rectangle 103"/>
                  <p:cNvSpPr>
                    <a:spLocks noChangeArrowheads="1"/>
                  </p:cNvSpPr>
                  <p:nvPr/>
                </p:nvSpPr>
                <p:spPr bwMode="auto">
                  <a:xfrm>
                    <a:off x="2464" y="3608"/>
                    <a:ext cx="4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r</a:t>
                    </a:r>
                    <a:endParaRPr lang="en-US" sz="2400">
                      <a:latin typeface="Times" pitchFamily="18" charset="0"/>
                    </a:endParaRPr>
                  </a:p>
                </p:txBody>
              </p:sp>
              <p:sp>
                <p:nvSpPr>
                  <p:cNvPr id="437352" name="Rectangle 104"/>
                  <p:cNvSpPr>
                    <a:spLocks noChangeArrowheads="1"/>
                  </p:cNvSpPr>
                  <p:nvPr/>
                </p:nvSpPr>
                <p:spPr bwMode="auto">
                  <a:xfrm>
                    <a:off x="2504" y="3608"/>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i</a:t>
                    </a:r>
                    <a:endParaRPr lang="en-US" sz="2400">
                      <a:latin typeface="Times" pitchFamily="18" charset="0"/>
                    </a:endParaRPr>
                  </a:p>
                </p:txBody>
              </p:sp>
              <p:sp>
                <p:nvSpPr>
                  <p:cNvPr id="437353" name="Rectangle 105"/>
                  <p:cNvSpPr>
                    <a:spLocks noChangeArrowheads="1"/>
                  </p:cNvSpPr>
                  <p:nvPr/>
                </p:nvSpPr>
                <p:spPr bwMode="auto">
                  <a:xfrm>
                    <a:off x="2536" y="3608"/>
                    <a:ext cx="5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z</a:t>
                    </a:r>
                    <a:endParaRPr lang="en-US" sz="2400">
                      <a:latin typeface="Times" pitchFamily="18" charset="0"/>
                    </a:endParaRPr>
                  </a:p>
                </p:txBody>
              </p:sp>
              <p:sp>
                <p:nvSpPr>
                  <p:cNvPr id="437354" name="Rectangle 106"/>
                  <p:cNvSpPr>
                    <a:spLocks noChangeArrowheads="1"/>
                  </p:cNvSpPr>
                  <p:nvPr/>
                </p:nvSpPr>
                <p:spPr bwMode="auto">
                  <a:xfrm>
                    <a:off x="2584" y="360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a</a:t>
                    </a:r>
                    <a:endParaRPr lang="en-US" sz="2400">
                      <a:latin typeface="Times" pitchFamily="18" charset="0"/>
                    </a:endParaRPr>
                  </a:p>
                </p:txBody>
              </p:sp>
              <p:sp>
                <p:nvSpPr>
                  <p:cNvPr id="437355" name="Rectangle 107"/>
                  <p:cNvSpPr>
                    <a:spLocks noChangeArrowheads="1"/>
                  </p:cNvSpPr>
                  <p:nvPr/>
                </p:nvSpPr>
                <p:spPr bwMode="auto">
                  <a:xfrm>
                    <a:off x="2640" y="3608"/>
                    <a:ext cx="3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t</a:t>
                    </a:r>
                    <a:endParaRPr lang="en-US" sz="2400">
                      <a:latin typeface="Times" pitchFamily="18" charset="0"/>
                    </a:endParaRPr>
                  </a:p>
                </p:txBody>
              </p:sp>
              <p:sp>
                <p:nvSpPr>
                  <p:cNvPr id="437356" name="Rectangle 108"/>
                  <p:cNvSpPr>
                    <a:spLocks noChangeArrowheads="1"/>
                  </p:cNvSpPr>
                  <p:nvPr/>
                </p:nvSpPr>
                <p:spPr bwMode="auto">
                  <a:xfrm>
                    <a:off x="2672" y="3608"/>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i</a:t>
                    </a:r>
                    <a:endParaRPr lang="en-US" sz="2400">
                      <a:latin typeface="Times" pitchFamily="18" charset="0"/>
                    </a:endParaRPr>
                  </a:p>
                </p:txBody>
              </p:sp>
              <p:sp>
                <p:nvSpPr>
                  <p:cNvPr id="437357" name="Rectangle 109"/>
                  <p:cNvSpPr>
                    <a:spLocks noChangeArrowheads="1"/>
                  </p:cNvSpPr>
                  <p:nvPr/>
                </p:nvSpPr>
                <p:spPr bwMode="auto">
                  <a:xfrm>
                    <a:off x="2704" y="3608"/>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o</a:t>
                    </a:r>
                    <a:endParaRPr lang="en-US" sz="2400">
                      <a:latin typeface="Times" pitchFamily="18" charset="0"/>
                    </a:endParaRPr>
                  </a:p>
                </p:txBody>
              </p:sp>
              <p:sp>
                <p:nvSpPr>
                  <p:cNvPr id="437358" name="Rectangle 110"/>
                  <p:cNvSpPr>
                    <a:spLocks noChangeArrowheads="1"/>
                  </p:cNvSpPr>
                  <p:nvPr/>
                </p:nvSpPr>
                <p:spPr bwMode="auto">
                  <a:xfrm>
                    <a:off x="2768" y="3608"/>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n</a:t>
                    </a:r>
                    <a:endParaRPr lang="en-US" sz="2400">
                      <a:latin typeface="Times" pitchFamily="18" charset="0"/>
                    </a:endParaRPr>
                  </a:p>
                </p:txBody>
              </p:sp>
              <p:sp>
                <p:nvSpPr>
                  <p:cNvPr id="437359" name="Rectangle 111"/>
                  <p:cNvSpPr>
                    <a:spLocks noChangeArrowheads="1"/>
                  </p:cNvSpPr>
                  <p:nvPr/>
                </p:nvSpPr>
                <p:spPr bwMode="auto">
                  <a:xfrm>
                    <a:off x="2832" y="3608"/>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 </a:t>
                    </a:r>
                    <a:endParaRPr lang="en-US" sz="2400">
                      <a:latin typeface="Times" pitchFamily="18" charset="0"/>
                    </a:endParaRPr>
                  </a:p>
                </p:txBody>
              </p:sp>
              <p:sp>
                <p:nvSpPr>
                  <p:cNvPr id="437360" name="Rectangle 112"/>
                  <p:cNvSpPr>
                    <a:spLocks noChangeArrowheads="1"/>
                  </p:cNvSpPr>
                  <p:nvPr/>
                </p:nvSpPr>
                <p:spPr bwMode="auto">
                  <a:xfrm>
                    <a:off x="2864" y="3608"/>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b</a:t>
                    </a:r>
                    <a:endParaRPr lang="en-US" sz="2400">
                      <a:latin typeface="Times" pitchFamily="18" charset="0"/>
                    </a:endParaRPr>
                  </a:p>
                </p:txBody>
              </p:sp>
              <p:sp>
                <p:nvSpPr>
                  <p:cNvPr id="437361" name="Rectangle 113"/>
                  <p:cNvSpPr>
                    <a:spLocks noChangeArrowheads="1"/>
                  </p:cNvSpPr>
                  <p:nvPr/>
                </p:nvSpPr>
                <p:spPr bwMode="auto">
                  <a:xfrm>
                    <a:off x="2928" y="360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a</a:t>
                    </a:r>
                    <a:endParaRPr lang="en-US" sz="2400">
                      <a:latin typeface="Times" pitchFamily="18" charset="0"/>
                    </a:endParaRPr>
                  </a:p>
                </p:txBody>
              </p:sp>
              <p:sp>
                <p:nvSpPr>
                  <p:cNvPr id="437362" name="Rectangle 114"/>
                  <p:cNvSpPr>
                    <a:spLocks noChangeArrowheads="1"/>
                  </p:cNvSpPr>
                  <p:nvPr/>
                </p:nvSpPr>
                <p:spPr bwMode="auto">
                  <a:xfrm>
                    <a:off x="2984" y="360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s</a:t>
                    </a:r>
                    <a:endParaRPr lang="en-US" sz="2400">
                      <a:latin typeface="Times" pitchFamily="18" charset="0"/>
                    </a:endParaRPr>
                  </a:p>
                </p:txBody>
              </p:sp>
              <p:sp>
                <p:nvSpPr>
                  <p:cNvPr id="437363" name="Rectangle 115"/>
                  <p:cNvSpPr>
                    <a:spLocks noChangeArrowheads="1"/>
                  </p:cNvSpPr>
                  <p:nvPr/>
                </p:nvSpPr>
                <p:spPr bwMode="auto">
                  <a:xfrm>
                    <a:off x="3040" y="3608"/>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i</a:t>
                    </a:r>
                    <a:endParaRPr lang="en-US" sz="2400">
                      <a:latin typeface="Times" pitchFamily="18" charset="0"/>
                    </a:endParaRPr>
                  </a:p>
                </p:txBody>
              </p:sp>
              <p:sp>
                <p:nvSpPr>
                  <p:cNvPr id="437364" name="Rectangle 116"/>
                  <p:cNvSpPr>
                    <a:spLocks noChangeArrowheads="1"/>
                  </p:cNvSpPr>
                  <p:nvPr/>
                </p:nvSpPr>
                <p:spPr bwMode="auto">
                  <a:xfrm>
                    <a:off x="3072" y="360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s</a:t>
                    </a:r>
                    <a:endParaRPr lang="en-US" sz="2400">
                      <a:latin typeface="Times" pitchFamily="18" charset="0"/>
                    </a:endParaRPr>
                  </a:p>
                </p:txBody>
              </p:sp>
              <p:sp>
                <p:nvSpPr>
                  <p:cNvPr id="437365" name="Rectangle 117"/>
                  <p:cNvSpPr>
                    <a:spLocks noChangeArrowheads="1"/>
                  </p:cNvSpPr>
                  <p:nvPr/>
                </p:nvSpPr>
                <p:spPr bwMode="auto">
                  <a:xfrm>
                    <a:off x="3120" y="3608"/>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 </a:t>
                    </a:r>
                    <a:endParaRPr lang="en-US" sz="2400">
                      <a:latin typeface="Times" pitchFamily="18" charset="0"/>
                    </a:endParaRPr>
                  </a:p>
                </p:txBody>
              </p:sp>
              <p:sp>
                <p:nvSpPr>
                  <p:cNvPr id="437366" name="Rectangle 118"/>
                  <p:cNvSpPr>
                    <a:spLocks noChangeArrowheads="1"/>
                  </p:cNvSpPr>
                  <p:nvPr/>
                </p:nvSpPr>
                <p:spPr bwMode="auto">
                  <a:xfrm>
                    <a:off x="1936" y="3752"/>
                    <a:ext cx="7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B</a:t>
                    </a:r>
                    <a:endParaRPr lang="en-US" sz="2400">
                      <a:latin typeface="Times" pitchFamily="18" charset="0"/>
                    </a:endParaRPr>
                  </a:p>
                </p:txBody>
              </p:sp>
              <p:sp>
                <p:nvSpPr>
                  <p:cNvPr id="437367" name="Rectangle 119"/>
                  <p:cNvSpPr>
                    <a:spLocks noChangeArrowheads="1"/>
                  </p:cNvSpPr>
                  <p:nvPr/>
                </p:nvSpPr>
                <p:spPr bwMode="auto">
                  <a:xfrm>
                    <a:off x="2008" y="3752"/>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o</a:t>
                    </a:r>
                    <a:endParaRPr lang="en-US" sz="2400">
                      <a:latin typeface="Times" pitchFamily="18" charset="0"/>
                    </a:endParaRPr>
                  </a:p>
                </p:txBody>
              </p:sp>
              <p:sp>
                <p:nvSpPr>
                  <p:cNvPr id="437368" name="Rectangle 120"/>
                  <p:cNvSpPr>
                    <a:spLocks noChangeArrowheads="1"/>
                  </p:cNvSpPr>
                  <p:nvPr/>
                </p:nvSpPr>
                <p:spPr bwMode="auto">
                  <a:xfrm>
                    <a:off x="2072" y="3752"/>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b</a:t>
                    </a:r>
                    <a:endParaRPr lang="en-US" sz="2400">
                      <a:latin typeface="Times" pitchFamily="18" charset="0"/>
                    </a:endParaRPr>
                  </a:p>
                </p:txBody>
              </p:sp>
              <p:sp>
                <p:nvSpPr>
                  <p:cNvPr id="437369" name="Rectangle 121"/>
                  <p:cNvSpPr>
                    <a:spLocks noChangeArrowheads="1"/>
                  </p:cNvSpPr>
                  <p:nvPr/>
                </p:nvSpPr>
                <p:spPr bwMode="auto">
                  <a:xfrm>
                    <a:off x="2136" y="3752"/>
                    <a:ext cx="2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a:t>
                    </a:r>
                    <a:endParaRPr lang="en-US" sz="2400">
                      <a:latin typeface="Times" pitchFamily="18" charset="0"/>
                    </a:endParaRPr>
                  </a:p>
                </p:txBody>
              </p:sp>
              <p:sp>
                <p:nvSpPr>
                  <p:cNvPr id="437370" name="Rectangle 122"/>
                  <p:cNvSpPr>
                    <a:spLocks noChangeArrowheads="1"/>
                  </p:cNvSpPr>
                  <p:nvPr/>
                </p:nvSpPr>
                <p:spPr bwMode="auto">
                  <a:xfrm>
                    <a:off x="2160"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s</a:t>
                    </a:r>
                    <a:endParaRPr lang="en-US" sz="2400">
                      <a:latin typeface="Times" pitchFamily="18" charset="0"/>
                    </a:endParaRPr>
                  </a:p>
                </p:txBody>
              </p:sp>
              <p:sp>
                <p:nvSpPr>
                  <p:cNvPr id="437371" name="Rectangle 123"/>
                  <p:cNvSpPr>
                    <a:spLocks noChangeArrowheads="1"/>
                  </p:cNvSpPr>
                  <p:nvPr/>
                </p:nvSpPr>
                <p:spPr bwMode="auto">
                  <a:xfrm>
                    <a:off x="2216" y="3752"/>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 </a:t>
                    </a:r>
                    <a:endParaRPr lang="en-US" sz="2400">
                      <a:latin typeface="Times" pitchFamily="18" charset="0"/>
                    </a:endParaRPr>
                  </a:p>
                </p:txBody>
              </p:sp>
              <p:sp>
                <p:nvSpPr>
                  <p:cNvPr id="437372" name="Rectangle 124"/>
                  <p:cNvSpPr>
                    <a:spLocks noChangeArrowheads="1"/>
                  </p:cNvSpPr>
                  <p:nvPr/>
                </p:nvSpPr>
                <p:spPr bwMode="auto">
                  <a:xfrm>
                    <a:off x="2248" y="3752"/>
                    <a:ext cx="4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r</a:t>
                    </a:r>
                    <a:endParaRPr lang="en-US" sz="2400">
                      <a:latin typeface="Times" pitchFamily="18" charset="0"/>
                    </a:endParaRPr>
                  </a:p>
                </p:txBody>
              </p:sp>
              <p:sp>
                <p:nvSpPr>
                  <p:cNvPr id="437373" name="Rectangle 125"/>
                  <p:cNvSpPr>
                    <a:spLocks noChangeArrowheads="1"/>
                  </p:cNvSpPr>
                  <p:nvPr/>
                </p:nvSpPr>
                <p:spPr bwMode="auto">
                  <a:xfrm>
                    <a:off x="2288"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e</a:t>
                    </a:r>
                    <a:endParaRPr lang="en-US" sz="2400">
                      <a:latin typeface="Times" pitchFamily="18" charset="0"/>
                    </a:endParaRPr>
                  </a:p>
                </p:txBody>
              </p:sp>
              <p:sp>
                <p:nvSpPr>
                  <p:cNvPr id="437374" name="Rectangle 126"/>
                  <p:cNvSpPr>
                    <a:spLocks noChangeArrowheads="1"/>
                  </p:cNvSpPr>
                  <p:nvPr/>
                </p:nvSpPr>
                <p:spPr bwMode="auto">
                  <a:xfrm>
                    <a:off x="2344"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s</a:t>
                    </a:r>
                    <a:endParaRPr lang="en-US" sz="2400">
                      <a:latin typeface="Times" pitchFamily="18" charset="0"/>
                    </a:endParaRPr>
                  </a:p>
                </p:txBody>
              </p:sp>
              <p:sp>
                <p:nvSpPr>
                  <p:cNvPr id="437375" name="Rectangle 127"/>
                  <p:cNvSpPr>
                    <a:spLocks noChangeArrowheads="1"/>
                  </p:cNvSpPr>
                  <p:nvPr/>
                </p:nvSpPr>
                <p:spPr bwMode="auto">
                  <a:xfrm>
                    <a:off x="2400" y="3752"/>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u</a:t>
                    </a:r>
                    <a:endParaRPr lang="en-US" sz="2400">
                      <a:latin typeface="Times" pitchFamily="18" charset="0"/>
                    </a:endParaRPr>
                  </a:p>
                </p:txBody>
              </p:sp>
              <p:sp>
                <p:nvSpPr>
                  <p:cNvPr id="437376" name="Rectangle 128"/>
                  <p:cNvSpPr>
                    <a:spLocks noChangeArrowheads="1"/>
                  </p:cNvSpPr>
                  <p:nvPr/>
                </p:nvSpPr>
                <p:spPr bwMode="auto">
                  <a:xfrm>
                    <a:off x="2464" y="3752"/>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l</a:t>
                    </a:r>
                    <a:endParaRPr lang="en-US" sz="2400">
                      <a:latin typeface="Times" pitchFamily="18" charset="0"/>
                    </a:endParaRPr>
                  </a:p>
                </p:txBody>
              </p:sp>
              <p:sp>
                <p:nvSpPr>
                  <p:cNvPr id="437377" name="Rectangle 129"/>
                  <p:cNvSpPr>
                    <a:spLocks noChangeArrowheads="1"/>
                  </p:cNvSpPr>
                  <p:nvPr/>
                </p:nvSpPr>
                <p:spPr bwMode="auto">
                  <a:xfrm>
                    <a:off x="2496" y="3752"/>
                    <a:ext cx="3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t</a:t>
                    </a:r>
                    <a:endParaRPr lang="en-US" sz="2400">
                      <a:latin typeface="Times" pitchFamily="18" charset="0"/>
                    </a:endParaRPr>
                  </a:p>
                </p:txBody>
              </p:sp>
              <p:sp>
                <p:nvSpPr>
                  <p:cNvPr id="437378" name="Rectangle 130"/>
                  <p:cNvSpPr>
                    <a:spLocks noChangeArrowheads="1"/>
                  </p:cNvSpPr>
                  <p:nvPr/>
                </p:nvSpPr>
                <p:spPr bwMode="auto">
                  <a:xfrm>
                    <a:off x="3176" y="3752"/>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 </a:t>
                    </a:r>
                    <a:endParaRPr lang="en-US" sz="2400">
                      <a:latin typeface="Times" pitchFamily="18" charset="0"/>
                    </a:endParaRPr>
                  </a:p>
                </p:txBody>
              </p:sp>
              <p:sp>
                <p:nvSpPr>
                  <p:cNvPr id="437379" name="Rectangle 131"/>
                  <p:cNvSpPr>
                    <a:spLocks noChangeArrowheads="1"/>
                  </p:cNvSpPr>
                  <p:nvPr/>
                </p:nvSpPr>
                <p:spPr bwMode="auto">
                  <a:xfrm>
                    <a:off x="3208"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1</a:t>
                    </a:r>
                    <a:endParaRPr lang="en-US" sz="2400">
                      <a:latin typeface="Times" pitchFamily="18" charset="0"/>
                    </a:endParaRPr>
                  </a:p>
                </p:txBody>
              </p:sp>
              <p:sp>
                <p:nvSpPr>
                  <p:cNvPr id="437380" name="Rectangle 132"/>
                  <p:cNvSpPr>
                    <a:spLocks noChangeArrowheads="1"/>
                  </p:cNvSpPr>
                  <p:nvPr/>
                </p:nvSpPr>
                <p:spPr bwMode="auto">
                  <a:xfrm>
                    <a:off x="3424"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1</a:t>
                    </a:r>
                    <a:endParaRPr lang="en-US" sz="2400">
                      <a:latin typeface="Times" pitchFamily="18" charset="0"/>
                    </a:endParaRPr>
                  </a:p>
                </p:txBody>
              </p:sp>
              <p:sp>
                <p:nvSpPr>
                  <p:cNvPr id="437381" name="Rectangle 133"/>
                  <p:cNvSpPr>
                    <a:spLocks noChangeArrowheads="1"/>
                  </p:cNvSpPr>
                  <p:nvPr/>
                </p:nvSpPr>
                <p:spPr bwMode="auto">
                  <a:xfrm>
                    <a:off x="3672"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0</a:t>
                    </a:r>
                    <a:endParaRPr lang="en-US" sz="2400">
                      <a:latin typeface="Times" pitchFamily="18" charset="0"/>
                    </a:endParaRPr>
                  </a:p>
                </p:txBody>
              </p:sp>
              <p:sp>
                <p:nvSpPr>
                  <p:cNvPr id="437382" name="Rectangle 134"/>
                  <p:cNvSpPr>
                    <a:spLocks noChangeArrowheads="1"/>
                  </p:cNvSpPr>
                  <p:nvPr/>
                </p:nvSpPr>
                <p:spPr bwMode="auto">
                  <a:xfrm>
                    <a:off x="3920"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0</a:t>
                    </a:r>
                    <a:endParaRPr lang="en-US" sz="2400">
                      <a:latin typeface="Times" pitchFamily="18" charset="0"/>
                    </a:endParaRPr>
                  </a:p>
                </p:txBody>
              </p:sp>
              <p:sp>
                <p:nvSpPr>
                  <p:cNvPr id="437383" name="Rectangle 135"/>
                  <p:cNvSpPr>
                    <a:spLocks noChangeArrowheads="1"/>
                  </p:cNvSpPr>
                  <p:nvPr/>
                </p:nvSpPr>
                <p:spPr bwMode="auto">
                  <a:xfrm>
                    <a:off x="4168"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1</a:t>
                    </a:r>
                    <a:endParaRPr lang="en-US" sz="2400">
                      <a:latin typeface="Times" pitchFamily="18" charset="0"/>
                    </a:endParaRPr>
                  </a:p>
                </p:txBody>
              </p:sp>
              <p:sp>
                <p:nvSpPr>
                  <p:cNvPr id="437384" name="Rectangle 136"/>
                  <p:cNvSpPr>
                    <a:spLocks noChangeArrowheads="1"/>
                  </p:cNvSpPr>
                  <p:nvPr/>
                </p:nvSpPr>
                <p:spPr bwMode="auto">
                  <a:xfrm>
                    <a:off x="4416" y="375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3E66A7"/>
                        </a:solidFill>
                        <a:latin typeface="Helvetica" pitchFamily="34" charset="0"/>
                      </a:rPr>
                      <a:t>1</a:t>
                    </a:r>
                    <a:endParaRPr lang="en-US" sz="2400">
                      <a:latin typeface="Times" pitchFamily="18" charset="0"/>
                    </a:endParaRPr>
                  </a:p>
                </p:txBody>
              </p:sp>
              <p:sp>
                <p:nvSpPr>
                  <p:cNvPr id="437385" name="Rectangle 137"/>
                  <p:cNvSpPr>
                    <a:spLocks noChangeArrowheads="1"/>
                  </p:cNvSpPr>
                  <p:nvPr/>
                </p:nvSpPr>
                <p:spPr bwMode="auto">
                  <a:xfrm>
                    <a:off x="1936" y="3960"/>
                    <a:ext cx="6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S</a:t>
                    </a:r>
                    <a:endParaRPr lang="en-US" sz="2400">
                      <a:latin typeface="Times" pitchFamily="18" charset="0"/>
                    </a:endParaRPr>
                  </a:p>
                </p:txBody>
              </p:sp>
              <p:sp>
                <p:nvSpPr>
                  <p:cNvPr id="437386" name="Rectangle 138"/>
                  <p:cNvSpPr>
                    <a:spLocks noChangeArrowheads="1"/>
                  </p:cNvSpPr>
                  <p:nvPr/>
                </p:nvSpPr>
                <p:spPr bwMode="auto">
                  <a:xfrm>
                    <a:off x="2008" y="396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a</a:t>
                    </a:r>
                    <a:endParaRPr lang="en-US" sz="2400">
                      <a:latin typeface="Times" pitchFamily="18" charset="0"/>
                    </a:endParaRPr>
                  </a:p>
                </p:txBody>
              </p:sp>
              <p:sp>
                <p:nvSpPr>
                  <p:cNvPr id="437387" name="Rectangle 139"/>
                  <p:cNvSpPr>
                    <a:spLocks noChangeArrowheads="1"/>
                  </p:cNvSpPr>
                  <p:nvPr/>
                </p:nvSpPr>
                <p:spPr bwMode="auto">
                  <a:xfrm>
                    <a:off x="2064" y="3960"/>
                    <a:ext cx="9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m</a:t>
                    </a:r>
                    <a:endParaRPr lang="en-US" sz="2400">
                      <a:latin typeface="Times" pitchFamily="18" charset="0"/>
                    </a:endParaRPr>
                  </a:p>
                </p:txBody>
              </p:sp>
              <p:sp>
                <p:nvSpPr>
                  <p:cNvPr id="437388" name="Rectangle 140"/>
                  <p:cNvSpPr>
                    <a:spLocks noChangeArrowheads="1"/>
                  </p:cNvSpPr>
                  <p:nvPr/>
                </p:nvSpPr>
                <p:spPr bwMode="auto">
                  <a:xfrm>
                    <a:off x="2152" y="396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e</a:t>
                    </a:r>
                    <a:endParaRPr lang="en-US" sz="2400">
                      <a:latin typeface="Times" pitchFamily="18" charset="0"/>
                    </a:endParaRPr>
                  </a:p>
                </p:txBody>
              </p:sp>
              <p:sp>
                <p:nvSpPr>
                  <p:cNvPr id="437389" name="Rectangle 141"/>
                  <p:cNvSpPr>
                    <a:spLocks noChangeArrowheads="1"/>
                  </p:cNvSpPr>
                  <p:nvPr/>
                </p:nvSpPr>
                <p:spPr bwMode="auto">
                  <a:xfrm>
                    <a:off x="2208" y="396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 </a:t>
                    </a:r>
                    <a:endParaRPr lang="en-US" sz="2400">
                      <a:latin typeface="Times" pitchFamily="18" charset="0"/>
                    </a:endParaRPr>
                  </a:p>
                </p:txBody>
              </p:sp>
              <p:sp>
                <p:nvSpPr>
                  <p:cNvPr id="437390" name="Rectangle 142"/>
                  <p:cNvSpPr>
                    <a:spLocks noChangeArrowheads="1"/>
                  </p:cNvSpPr>
                  <p:nvPr/>
                </p:nvSpPr>
                <p:spPr bwMode="auto">
                  <a:xfrm>
                    <a:off x="2240" y="3960"/>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b</a:t>
                    </a:r>
                    <a:endParaRPr lang="en-US" sz="2400">
                      <a:latin typeface="Times" pitchFamily="18" charset="0"/>
                    </a:endParaRPr>
                  </a:p>
                </p:txBody>
              </p:sp>
              <p:sp>
                <p:nvSpPr>
                  <p:cNvPr id="437391" name="Rectangle 143"/>
                  <p:cNvSpPr>
                    <a:spLocks noChangeArrowheads="1"/>
                  </p:cNvSpPr>
                  <p:nvPr/>
                </p:nvSpPr>
                <p:spPr bwMode="auto">
                  <a:xfrm>
                    <a:off x="2304" y="396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a</a:t>
                    </a:r>
                    <a:endParaRPr lang="en-US" sz="2400">
                      <a:latin typeface="Times" pitchFamily="18" charset="0"/>
                    </a:endParaRPr>
                  </a:p>
                </p:txBody>
              </p:sp>
              <p:sp>
                <p:nvSpPr>
                  <p:cNvPr id="437392" name="Rectangle 144"/>
                  <p:cNvSpPr>
                    <a:spLocks noChangeArrowheads="1"/>
                  </p:cNvSpPr>
                  <p:nvPr/>
                </p:nvSpPr>
                <p:spPr bwMode="auto">
                  <a:xfrm>
                    <a:off x="2360" y="396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s</a:t>
                    </a:r>
                    <a:endParaRPr lang="en-US" sz="2400">
                      <a:latin typeface="Times" pitchFamily="18" charset="0"/>
                    </a:endParaRPr>
                  </a:p>
                </p:txBody>
              </p:sp>
              <p:sp>
                <p:nvSpPr>
                  <p:cNvPr id="437393" name="Rectangle 145"/>
                  <p:cNvSpPr>
                    <a:spLocks noChangeArrowheads="1"/>
                  </p:cNvSpPr>
                  <p:nvPr/>
                </p:nvSpPr>
                <p:spPr bwMode="auto">
                  <a:xfrm>
                    <a:off x="2416" y="396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i</a:t>
                    </a:r>
                    <a:endParaRPr lang="en-US" sz="2400">
                      <a:latin typeface="Times" pitchFamily="18" charset="0"/>
                    </a:endParaRPr>
                  </a:p>
                </p:txBody>
              </p:sp>
              <p:sp>
                <p:nvSpPr>
                  <p:cNvPr id="437394" name="Rectangle 146"/>
                  <p:cNvSpPr>
                    <a:spLocks noChangeArrowheads="1"/>
                  </p:cNvSpPr>
                  <p:nvPr/>
                </p:nvSpPr>
                <p:spPr bwMode="auto">
                  <a:xfrm>
                    <a:off x="2448" y="3960"/>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s</a:t>
                    </a:r>
                    <a:endParaRPr lang="en-US" sz="2400">
                      <a:latin typeface="Times" pitchFamily="18" charset="0"/>
                    </a:endParaRPr>
                  </a:p>
                </p:txBody>
              </p:sp>
              <p:sp>
                <p:nvSpPr>
                  <p:cNvPr id="437395" name="Rectangle 147"/>
                  <p:cNvSpPr>
                    <a:spLocks noChangeArrowheads="1"/>
                  </p:cNvSpPr>
                  <p:nvPr/>
                </p:nvSpPr>
                <p:spPr bwMode="auto">
                  <a:xfrm>
                    <a:off x="2504" y="3960"/>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a:t>
                    </a:r>
                    <a:endParaRPr lang="en-US" sz="2400">
                      <a:latin typeface="Times" pitchFamily="18" charset="0"/>
                    </a:endParaRPr>
                  </a:p>
                </p:txBody>
              </p:sp>
              <p:sp>
                <p:nvSpPr>
                  <p:cNvPr id="437396" name="Rectangle 148"/>
                  <p:cNvSpPr>
                    <a:spLocks noChangeArrowheads="1"/>
                  </p:cNvSpPr>
                  <p:nvPr/>
                </p:nvSpPr>
                <p:spPr bwMode="auto">
                  <a:xfrm>
                    <a:off x="3176" y="3960"/>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 </a:t>
                    </a:r>
                    <a:endParaRPr lang="en-US" sz="2400">
                      <a:latin typeface="Times" pitchFamily="18" charset="0"/>
                    </a:endParaRPr>
                  </a:p>
                </p:txBody>
              </p:sp>
              <p:sp>
                <p:nvSpPr>
                  <p:cNvPr id="437397" name="Rectangle 149"/>
                  <p:cNvSpPr>
                    <a:spLocks noChangeArrowheads="1"/>
                  </p:cNvSpPr>
                  <p:nvPr/>
                </p:nvSpPr>
                <p:spPr bwMode="auto">
                  <a:xfrm>
                    <a:off x="3208" y="3960"/>
                    <a:ext cx="6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Y</a:t>
                    </a:r>
                    <a:endParaRPr lang="en-US" sz="2400">
                      <a:latin typeface="Times" pitchFamily="18" charset="0"/>
                    </a:endParaRPr>
                  </a:p>
                </p:txBody>
              </p:sp>
              <p:sp>
                <p:nvSpPr>
                  <p:cNvPr id="437398" name="Rectangle 150"/>
                  <p:cNvSpPr>
                    <a:spLocks noChangeArrowheads="1"/>
                  </p:cNvSpPr>
                  <p:nvPr/>
                </p:nvSpPr>
                <p:spPr bwMode="auto">
                  <a:xfrm>
                    <a:off x="3424" y="3960"/>
                    <a:ext cx="7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N</a:t>
                    </a:r>
                    <a:endParaRPr lang="en-US" sz="2400">
                      <a:latin typeface="Times" pitchFamily="18" charset="0"/>
                    </a:endParaRPr>
                  </a:p>
                </p:txBody>
              </p:sp>
              <p:sp>
                <p:nvSpPr>
                  <p:cNvPr id="437399" name="Rectangle 151"/>
                  <p:cNvSpPr>
                    <a:spLocks noChangeArrowheads="1"/>
                  </p:cNvSpPr>
                  <p:nvPr/>
                </p:nvSpPr>
                <p:spPr bwMode="auto">
                  <a:xfrm>
                    <a:off x="3672" y="3960"/>
                    <a:ext cx="7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N</a:t>
                    </a:r>
                    <a:endParaRPr lang="en-US" sz="2400">
                      <a:latin typeface="Times" pitchFamily="18" charset="0"/>
                    </a:endParaRPr>
                  </a:p>
                </p:txBody>
              </p:sp>
              <p:sp>
                <p:nvSpPr>
                  <p:cNvPr id="437400" name="Rectangle 152"/>
                  <p:cNvSpPr>
                    <a:spLocks noChangeArrowheads="1"/>
                  </p:cNvSpPr>
                  <p:nvPr/>
                </p:nvSpPr>
                <p:spPr bwMode="auto">
                  <a:xfrm>
                    <a:off x="3920" y="3960"/>
                    <a:ext cx="6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Y</a:t>
                    </a:r>
                    <a:endParaRPr lang="en-US" sz="2400">
                      <a:latin typeface="Times" pitchFamily="18" charset="0"/>
                    </a:endParaRPr>
                  </a:p>
                </p:txBody>
              </p:sp>
              <p:sp>
                <p:nvSpPr>
                  <p:cNvPr id="437401" name="Rectangle 153"/>
                  <p:cNvSpPr>
                    <a:spLocks noChangeArrowheads="1"/>
                  </p:cNvSpPr>
                  <p:nvPr/>
                </p:nvSpPr>
                <p:spPr bwMode="auto">
                  <a:xfrm>
                    <a:off x="4168" y="3960"/>
                    <a:ext cx="7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N</a:t>
                    </a:r>
                    <a:endParaRPr lang="en-US" sz="2400">
                      <a:latin typeface="Times" pitchFamily="18" charset="0"/>
                    </a:endParaRPr>
                  </a:p>
                </p:txBody>
              </p:sp>
              <p:sp>
                <p:nvSpPr>
                  <p:cNvPr id="437402" name="Rectangle 154"/>
                  <p:cNvSpPr>
                    <a:spLocks noChangeArrowheads="1"/>
                  </p:cNvSpPr>
                  <p:nvPr/>
                </p:nvSpPr>
                <p:spPr bwMode="auto">
                  <a:xfrm>
                    <a:off x="4416" y="3960"/>
                    <a:ext cx="6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Y</a:t>
                    </a:r>
                    <a:endParaRPr lang="en-US" sz="2400">
                      <a:latin typeface="Times" pitchFamily="18" charset="0"/>
                    </a:endParaRPr>
                  </a:p>
                </p:txBody>
              </p:sp>
              <p:sp>
                <p:nvSpPr>
                  <p:cNvPr id="437403" name="Rectangle 155"/>
                  <p:cNvSpPr>
                    <a:spLocks noChangeArrowheads="1"/>
                  </p:cNvSpPr>
                  <p:nvPr/>
                </p:nvSpPr>
                <p:spPr bwMode="auto">
                  <a:xfrm>
                    <a:off x="1936" y="4104"/>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T</a:t>
                    </a:r>
                    <a:endParaRPr lang="en-US" sz="2400">
                      <a:latin typeface="Times" pitchFamily="18" charset="0"/>
                    </a:endParaRPr>
                  </a:p>
                </p:txBody>
              </p:sp>
              <p:sp>
                <p:nvSpPr>
                  <p:cNvPr id="437404" name="Rectangle 156"/>
                  <p:cNvSpPr>
                    <a:spLocks noChangeArrowheads="1"/>
                  </p:cNvSpPr>
                  <p:nvPr/>
                </p:nvSpPr>
                <p:spPr bwMode="auto">
                  <a:xfrm>
                    <a:off x="2000" y="4104"/>
                    <a:ext cx="4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r</a:t>
                    </a:r>
                    <a:endParaRPr lang="en-US" sz="2400">
                      <a:latin typeface="Times" pitchFamily="18" charset="0"/>
                    </a:endParaRPr>
                  </a:p>
                </p:txBody>
              </p:sp>
              <p:sp>
                <p:nvSpPr>
                  <p:cNvPr id="437405" name="Rectangle 157"/>
                  <p:cNvSpPr>
                    <a:spLocks noChangeArrowheads="1"/>
                  </p:cNvSpPr>
                  <p:nvPr/>
                </p:nvSpPr>
                <p:spPr bwMode="auto">
                  <a:xfrm>
                    <a:off x="2040" y="410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a</a:t>
                    </a:r>
                    <a:endParaRPr lang="en-US" sz="2400">
                      <a:latin typeface="Times" pitchFamily="18" charset="0"/>
                    </a:endParaRPr>
                  </a:p>
                </p:txBody>
              </p:sp>
              <p:sp>
                <p:nvSpPr>
                  <p:cNvPr id="437406" name="Rectangle 158"/>
                  <p:cNvSpPr>
                    <a:spLocks noChangeArrowheads="1"/>
                  </p:cNvSpPr>
                  <p:nvPr/>
                </p:nvSpPr>
                <p:spPr bwMode="auto">
                  <a:xfrm>
                    <a:off x="2096" y="4104"/>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n</a:t>
                    </a:r>
                    <a:endParaRPr lang="en-US" sz="2400">
                      <a:latin typeface="Times" pitchFamily="18" charset="0"/>
                    </a:endParaRPr>
                  </a:p>
                </p:txBody>
              </p:sp>
              <p:sp>
                <p:nvSpPr>
                  <p:cNvPr id="437407" name="Rectangle 159"/>
                  <p:cNvSpPr>
                    <a:spLocks noChangeArrowheads="1"/>
                  </p:cNvSpPr>
                  <p:nvPr/>
                </p:nvSpPr>
                <p:spPr bwMode="auto">
                  <a:xfrm>
                    <a:off x="2160" y="410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s</a:t>
                    </a:r>
                    <a:endParaRPr lang="en-US" sz="2400">
                      <a:latin typeface="Times" pitchFamily="18" charset="0"/>
                    </a:endParaRPr>
                  </a:p>
                </p:txBody>
              </p:sp>
              <p:sp>
                <p:nvSpPr>
                  <p:cNvPr id="437408" name="Rectangle 160"/>
                  <p:cNvSpPr>
                    <a:spLocks noChangeArrowheads="1"/>
                  </p:cNvSpPr>
                  <p:nvPr/>
                </p:nvSpPr>
                <p:spPr bwMode="auto">
                  <a:xfrm>
                    <a:off x="2216" y="4104"/>
                    <a:ext cx="9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m</a:t>
                    </a:r>
                    <a:endParaRPr lang="en-US" sz="2400">
                      <a:latin typeface="Times" pitchFamily="18" charset="0"/>
                    </a:endParaRPr>
                  </a:p>
                </p:txBody>
              </p:sp>
              <p:sp>
                <p:nvSpPr>
                  <p:cNvPr id="437409" name="Rectangle 161"/>
                  <p:cNvSpPr>
                    <a:spLocks noChangeArrowheads="1"/>
                  </p:cNvSpPr>
                  <p:nvPr/>
                </p:nvSpPr>
                <p:spPr bwMode="auto">
                  <a:xfrm>
                    <a:off x="2304" y="410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i</a:t>
                    </a:r>
                    <a:endParaRPr lang="en-US" sz="2400">
                      <a:latin typeface="Times" pitchFamily="18" charset="0"/>
                    </a:endParaRPr>
                  </a:p>
                </p:txBody>
              </p:sp>
              <p:sp>
                <p:nvSpPr>
                  <p:cNvPr id="437410" name="Rectangle 162"/>
                  <p:cNvSpPr>
                    <a:spLocks noChangeArrowheads="1"/>
                  </p:cNvSpPr>
                  <p:nvPr/>
                </p:nvSpPr>
                <p:spPr bwMode="auto">
                  <a:xfrm>
                    <a:off x="2336" y="4104"/>
                    <a:ext cx="3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t</a:t>
                    </a:r>
                    <a:endParaRPr lang="en-US" sz="2400">
                      <a:latin typeface="Times" pitchFamily="18" charset="0"/>
                    </a:endParaRPr>
                  </a:p>
                </p:txBody>
              </p:sp>
              <p:sp>
                <p:nvSpPr>
                  <p:cNvPr id="437411" name="Rectangle 163"/>
                  <p:cNvSpPr>
                    <a:spLocks noChangeArrowheads="1"/>
                  </p:cNvSpPr>
                  <p:nvPr/>
                </p:nvSpPr>
                <p:spPr bwMode="auto">
                  <a:xfrm>
                    <a:off x="2368" y="4104"/>
                    <a:ext cx="3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t</a:t>
                    </a:r>
                    <a:endParaRPr lang="en-US" sz="2400">
                      <a:latin typeface="Times" pitchFamily="18" charset="0"/>
                    </a:endParaRPr>
                  </a:p>
                </p:txBody>
              </p:sp>
              <p:sp>
                <p:nvSpPr>
                  <p:cNvPr id="437412" name="Rectangle 164"/>
                  <p:cNvSpPr>
                    <a:spLocks noChangeArrowheads="1"/>
                  </p:cNvSpPr>
                  <p:nvPr/>
                </p:nvSpPr>
                <p:spPr bwMode="auto">
                  <a:xfrm>
                    <a:off x="2400" y="410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e</a:t>
                    </a:r>
                    <a:endParaRPr lang="en-US" sz="2400">
                      <a:latin typeface="Times" pitchFamily="18" charset="0"/>
                    </a:endParaRPr>
                  </a:p>
                </p:txBody>
              </p:sp>
              <p:sp>
                <p:nvSpPr>
                  <p:cNvPr id="437413" name="Rectangle 165"/>
                  <p:cNvSpPr>
                    <a:spLocks noChangeArrowheads="1"/>
                  </p:cNvSpPr>
                  <p:nvPr/>
                </p:nvSpPr>
                <p:spPr bwMode="auto">
                  <a:xfrm>
                    <a:off x="2456" y="4104"/>
                    <a:ext cx="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d</a:t>
                    </a:r>
                    <a:endParaRPr lang="en-US" sz="2400">
                      <a:latin typeface="Times" pitchFamily="18" charset="0"/>
                    </a:endParaRPr>
                  </a:p>
                </p:txBody>
              </p:sp>
              <p:sp>
                <p:nvSpPr>
                  <p:cNvPr id="437414" name="Rectangle 166"/>
                  <p:cNvSpPr>
                    <a:spLocks noChangeArrowheads="1"/>
                  </p:cNvSpPr>
                  <p:nvPr/>
                </p:nvSpPr>
                <p:spPr bwMode="auto">
                  <a:xfrm>
                    <a:off x="2520" y="410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 </a:t>
                    </a:r>
                    <a:endParaRPr lang="en-US" sz="2400">
                      <a:latin typeface="Times" pitchFamily="18" charset="0"/>
                    </a:endParaRPr>
                  </a:p>
                </p:txBody>
              </p:sp>
              <p:sp>
                <p:nvSpPr>
                  <p:cNvPr id="437415" name="Rectangle 167"/>
                  <p:cNvSpPr>
                    <a:spLocks noChangeArrowheads="1"/>
                  </p:cNvSpPr>
                  <p:nvPr/>
                </p:nvSpPr>
                <p:spPr bwMode="auto">
                  <a:xfrm>
                    <a:off x="2552" y="410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k</a:t>
                    </a:r>
                    <a:endParaRPr lang="en-US" sz="2400">
                      <a:latin typeface="Times" pitchFamily="18" charset="0"/>
                    </a:endParaRPr>
                  </a:p>
                </p:txBody>
              </p:sp>
              <p:sp>
                <p:nvSpPr>
                  <p:cNvPr id="437416" name="Rectangle 168"/>
                  <p:cNvSpPr>
                    <a:spLocks noChangeArrowheads="1"/>
                  </p:cNvSpPr>
                  <p:nvPr/>
                </p:nvSpPr>
                <p:spPr bwMode="auto">
                  <a:xfrm>
                    <a:off x="2608" y="410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e</a:t>
                    </a:r>
                    <a:endParaRPr lang="en-US" sz="2400">
                      <a:latin typeface="Times" pitchFamily="18" charset="0"/>
                    </a:endParaRPr>
                  </a:p>
                </p:txBody>
              </p:sp>
              <p:sp>
                <p:nvSpPr>
                  <p:cNvPr id="437417" name="Rectangle 169"/>
                  <p:cNvSpPr>
                    <a:spLocks noChangeArrowheads="1"/>
                  </p:cNvSpPr>
                  <p:nvPr/>
                </p:nvSpPr>
                <p:spPr bwMode="auto">
                  <a:xfrm>
                    <a:off x="2664" y="4104"/>
                    <a:ext cx="5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y</a:t>
                    </a:r>
                    <a:endParaRPr lang="en-US" sz="2400">
                      <a:latin typeface="Times" pitchFamily="18" charset="0"/>
                    </a:endParaRPr>
                  </a:p>
                </p:txBody>
              </p:sp>
              <p:sp>
                <p:nvSpPr>
                  <p:cNvPr id="437418" name="Rectangle 170"/>
                  <p:cNvSpPr>
                    <a:spLocks noChangeArrowheads="1"/>
                  </p:cNvSpPr>
                  <p:nvPr/>
                </p:nvSpPr>
                <p:spPr bwMode="auto">
                  <a:xfrm>
                    <a:off x="3176" y="4104"/>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 </a:t>
                    </a:r>
                    <a:endParaRPr lang="en-US" sz="2400">
                      <a:latin typeface="Times" pitchFamily="18" charset="0"/>
                    </a:endParaRPr>
                  </a:p>
                </p:txBody>
              </p:sp>
              <p:sp>
                <p:nvSpPr>
                  <p:cNvPr id="437419" name="Rectangle 171"/>
                  <p:cNvSpPr>
                    <a:spLocks noChangeArrowheads="1"/>
                  </p:cNvSpPr>
                  <p:nvPr/>
                </p:nvSpPr>
                <p:spPr bwMode="auto">
                  <a:xfrm>
                    <a:off x="3208" y="410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1</a:t>
                    </a:r>
                    <a:endParaRPr lang="en-US" sz="2400">
                      <a:latin typeface="Times" pitchFamily="18" charset="0"/>
                    </a:endParaRPr>
                  </a:p>
                </p:txBody>
              </p:sp>
              <p:sp>
                <p:nvSpPr>
                  <p:cNvPr id="437420" name="Rectangle 172"/>
                  <p:cNvSpPr>
                    <a:spLocks noChangeArrowheads="1"/>
                  </p:cNvSpPr>
                  <p:nvPr/>
                </p:nvSpPr>
                <p:spPr bwMode="auto">
                  <a:xfrm>
                    <a:off x="3920" y="410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0</a:t>
                    </a:r>
                    <a:endParaRPr lang="en-US" sz="2400">
                      <a:latin typeface="Times" pitchFamily="18" charset="0"/>
                    </a:endParaRPr>
                  </a:p>
                </p:txBody>
              </p:sp>
              <p:sp>
                <p:nvSpPr>
                  <p:cNvPr id="437421" name="Rectangle 173"/>
                  <p:cNvSpPr>
                    <a:spLocks noChangeArrowheads="1"/>
                  </p:cNvSpPr>
                  <p:nvPr/>
                </p:nvSpPr>
                <p:spPr bwMode="auto">
                  <a:xfrm>
                    <a:off x="4416" y="4104"/>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300" b="1">
                        <a:solidFill>
                          <a:srgbClr val="000000"/>
                        </a:solidFill>
                        <a:latin typeface="Helvetica" pitchFamily="34" charset="0"/>
                      </a:rPr>
                      <a:t>1</a:t>
                    </a:r>
                    <a:endParaRPr lang="en-US" sz="2400">
                      <a:latin typeface="Times" pitchFamily="18" charset="0"/>
                    </a:endParaRPr>
                  </a:p>
                </p:txBody>
              </p:sp>
              <p:sp>
                <p:nvSpPr>
                  <p:cNvPr id="437422" name="Rectangle 174"/>
                  <p:cNvSpPr>
                    <a:spLocks noChangeArrowheads="1"/>
                  </p:cNvSpPr>
                  <p:nvPr/>
                </p:nvSpPr>
                <p:spPr bwMode="auto">
                  <a:xfrm>
                    <a:off x="3696" y="3632"/>
                    <a:ext cx="16" cy="88"/>
                  </a:xfrm>
                  <a:prstGeom prst="rect">
                    <a:avLst/>
                  </a:prstGeom>
                  <a:solidFill>
                    <a:srgbClr val="3E66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423" name="Rectangle 175"/>
                  <p:cNvSpPr>
                    <a:spLocks noChangeArrowheads="1"/>
                  </p:cNvSpPr>
                  <p:nvPr/>
                </p:nvSpPr>
                <p:spPr bwMode="auto">
                  <a:xfrm>
                    <a:off x="3664" y="3672"/>
                    <a:ext cx="88" cy="16"/>
                  </a:xfrm>
                  <a:prstGeom prst="rect">
                    <a:avLst/>
                  </a:prstGeom>
                  <a:solidFill>
                    <a:srgbClr val="3E66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424" name="Freeform 176"/>
                  <p:cNvSpPr>
                    <a:spLocks/>
                  </p:cNvSpPr>
                  <p:nvPr/>
                </p:nvSpPr>
                <p:spPr bwMode="auto">
                  <a:xfrm>
                    <a:off x="3184" y="3640"/>
                    <a:ext cx="80" cy="72"/>
                  </a:xfrm>
                  <a:custGeom>
                    <a:avLst/>
                    <a:gdLst>
                      <a:gd name="T0" fmla="*/ 0 w 80"/>
                      <a:gd name="T1" fmla="*/ 8 h 72"/>
                      <a:gd name="T2" fmla="*/ 16 w 80"/>
                      <a:gd name="T3" fmla="*/ 0 h 72"/>
                      <a:gd name="T4" fmla="*/ 80 w 80"/>
                      <a:gd name="T5" fmla="*/ 64 h 72"/>
                      <a:gd name="T6" fmla="*/ 64 w 80"/>
                      <a:gd name="T7" fmla="*/ 72 h 72"/>
                      <a:gd name="T8" fmla="*/ 0 w 80"/>
                      <a:gd name="T9" fmla="*/ 8 h 72"/>
                    </a:gdLst>
                    <a:ahLst/>
                    <a:cxnLst>
                      <a:cxn ang="0">
                        <a:pos x="T0" y="T1"/>
                      </a:cxn>
                      <a:cxn ang="0">
                        <a:pos x="T2" y="T3"/>
                      </a:cxn>
                      <a:cxn ang="0">
                        <a:pos x="T4" y="T5"/>
                      </a:cxn>
                      <a:cxn ang="0">
                        <a:pos x="T6" y="T7"/>
                      </a:cxn>
                      <a:cxn ang="0">
                        <a:pos x="T8" y="T9"/>
                      </a:cxn>
                    </a:cxnLst>
                    <a:rect l="0" t="0" r="r" b="b"/>
                    <a:pathLst>
                      <a:path w="80" h="72">
                        <a:moveTo>
                          <a:pt x="0" y="8"/>
                        </a:moveTo>
                        <a:lnTo>
                          <a:pt x="16" y="0"/>
                        </a:lnTo>
                        <a:lnTo>
                          <a:pt x="80" y="64"/>
                        </a:lnTo>
                        <a:lnTo>
                          <a:pt x="64" y="72"/>
                        </a:lnTo>
                        <a:lnTo>
                          <a:pt x="0" y="8"/>
                        </a:lnTo>
                        <a:close/>
                      </a:path>
                    </a:pathLst>
                  </a:custGeom>
                  <a:solidFill>
                    <a:srgbClr val="3E6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25" name="Freeform 177"/>
                  <p:cNvSpPr>
                    <a:spLocks/>
                  </p:cNvSpPr>
                  <p:nvPr/>
                </p:nvSpPr>
                <p:spPr bwMode="auto">
                  <a:xfrm>
                    <a:off x="3184" y="3640"/>
                    <a:ext cx="72" cy="72"/>
                  </a:xfrm>
                  <a:custGeom>
                    <a:avLst/>
                    <a:gdLst>
                      <a:gd name="T0" fmla="*/ 64 w 72"/>
                      <a:gd name="T1" fmla="*/ 0 h 72"/>
                      <a:gd name="T2" fmla="*/ 72 w 72"/>
                      <a:gd name="T3" fmla="*/ 8 h 72"/>
                      <a:gd name="T4" fmla="*/ 16 w 72"/>
                      <a:gd name="T5" fmla="*/ 72 h 72"/>
                      <a:gd name="T6" fmla="*/ 0 w 72"/>
                      <a:gd name="T7" fmla="*/ 64 h 72"/>
                      <a:gd name="T8" fmla="*/ 64 w 72"/>
                      <a:gd name="T9" fmla="*/ 0 h 72"/>
                    </a:gdLst>
                    <a:ahLst/>
                    <a:cxnLst>
                      <a:cxn ang="0">
                        <a:pos x="T0" y="T1"/>
                      </a:cxn>
                      <a:cxn ang="0">
                        <a:pos x="T2" y="T3"/>
                      </a:cxn>
                      <a:cxn ang="0">
                        <a:pos x="T4" y="T5"/>
                      </a:cxn>
                      <a:cxn ang="0">
                        <a:pos x="T6" y="T7"/>
                      </a:cxn>
                      <a:cxn ang="0">
                        <a:pos x="T8" y="T9"/>
                      </a:cxn>
                    </a:cxnLst>
                    <a:rect l="0" t="0" r="r" b="b"/>
                    <a:pathLst>
                      <a:path w="72" h="72">
                        <a:moveTo>
                          <a:pt x="64" y="0"/>
                        </a:moveTo>
                        <a:lnTo>
                          <a:pt x="72" y="8"/>
                        </a:lnTo>
                        <a:lnTo>
                          <a:pt x="16" y="72"/>
                        </a:lnTo>
                        <a:lnTo>
                          <a:pt x="0" y="64"/>
                        </a:lnTo>
                        <a:lnTo>
                          <a:pt x="64" y="0"/>
                        </a:lnTo>
                        <a:close/>
                      </a:path>
                    </a:pathLst>
                  </a:custGeom>
                  <a:solidFill>
                    <a:srgbClr val="3E6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26" name="Rectangle 178"/>
                  <p:cNvSpPr>
                    <a:spLocks noChangeArrowheads="1"/>
                  </p:cNvSpPr>
                  <p:nvPr/>
                </p:nvSpPr>
                <p:spPr bwMode="auto">
                  <a:xfrm>
                    <a:off x="4184" y="3632"/>
                    <a:ext cx="16" cy="88"/>
                  </a:xfrm>
                  <a:prstGeom prst="rect">
                    <a:avLst/>
                  </a:prstGeom>
                  <a:solidFill>
                    <a:srgbClr val="3E66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427" name="Rectangle 179"/>
                  <p:cNvSpPr>
                    <a:spLocks noChangeArrowheads="1"/>
                  </p:cNvSpPr>
                  <p:nvPr/>
                </p:nvSpPr>
                <p:spPr bwMode="auto">
                  <a:xfrm>
                    <a:off x="4144" y="3672"/>
                    <a:ext cx="88" cy="16"/>
                  </a:xfrm>
                  <a:prstGeom prst="rect">
                    <a:avLst/>
                  </a:prstGeom>
                  <a:solidFill>
                    <a:srgbClr val="3E66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428" name="Freeform 180"/>
                  <p:cNvSpPr>
                    <a:spLocks/>
                  </p:cNvSpPr>
                  <p:nvPr/>
                </p:nvSpPr>
                <p:spPr bwMode="auto">
                  <a:xfrm>
                    <a:off x="3424" y="3640"/>
                    <a:ext cx="80" cy="72"/>
                  </a:xfrm>
                  <a:custGeom>
                    <a:avLst/>
                    <a:gdLst>
                      <a:gd name="T0" fmla="*/ 0 w 80"/>
                      <a:gd name="T1" fmla="*/ 8 h 72"/>
                      <a:gd name="T2" fmla="*/ 16 w 80"/>
                      <a:gd name="T3" fmla="*/ 0 h 72"/>
                      <a:gd name="T4" fmla="*/ 80 w 80"/>
                      <a:gd name="T5" fmla="*/ 64 h 72"/>
                      <a:gd name="T6" fmla="*/ 64 w 80"/>
                      <a:gd name="T7" fmla="*/ 72 h 72"/>
                      <a:gd name="T8" fmla="*/ 0 w 80"/>
                      <a:gd name="T9" fmla="*/ 8 h 72"/>
                    </a:gdLst>
                    <a:ahLst/>
                    <a:cxnLst>
                      <a:cxn ang="0">
                        <a:pos x="T0" y="T1"/>
                      </a:cxn>
                      <a:cxn ang="0">
                        <a:pos x="T2" y="T3"/>
                      </a:cxn>
                      <a:cxn ang="0">
                        <a:pos x="T4" y="T5"/>
                      </a:cxn>
                      <a:cxn ang="0">
                        <a:pos x="T6" y="T7"/>
                      </a:cxn>
                      <a:cxn ang="0">
                        <a:pos x="T8" y="T9"/>
                      </a:cxn>
                    </a:cxnLst>
                    <a:rect l="0" t="0" r="r" b="b"/>
                    <a:pathLst>
                      <a:path w="80" h="72">
                        <a:moveTo>
                          <a:pt x="0" y="8"/>
                        </a:moveTo>
                        <a:lnTo>
                          <a:pt x="16" y="0"/>
                        </a:lnTo>
                        <a:lnTo>
                          <a:pt x="80" y="64"/>
                        </a:lnTo>
                        <a:lnTo>
                          <a:pt x="64" y="72"/>
                        </a:lnTo>
                        <a:lnTo>
                          <a:pt x="0" y="8"/>
                        </a:lnTo>
                        <a:close/>
                      </a:path>
                    </a:pathLst>
                  </a:custGeom>
                  <a:solidFill>
                    <a:srgbClr val="3E6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29" name="Freeform 181"/>
                  <p:cNvSpPr>
                    <a:spLocks/>
                  </p:cNvSpPr>
                  <p:nvPr/>
                </p:nvSpPr>
                <p:spPr bwMode="auto">
                  <a:xfrm>
                    <a:off x="3424" y="3640"/>
                    <a:ext cx="80" cy="72"/>
                  </a:xfrm>
                  <a:custGeom>
                    <a:avLst/>
                    <a:gdLst>
                      <a:gd name="T0" fmla="*/ 64 w 80"/>
                      <a:gd name="T1" fmla="*/ 0 h 72"/>
                      <a:gd name="T2" fmla="*/ 80 w 80"/>
                      <a:gd name="T3" fmla="*/ 8 h 72"/>
                      <a:gd name="T4" fmla="*/ 16 w 80"/>
                      <a:gd name="T5" fmla="*/ 72 h 72"/>
                      <a:gd name="T6" fmla="*/ 0 w 80"/>
                      <a:gd name="T7" fmla="*/ 64 h 72"/>
                      <a:gd name="T8" fmla="*/ 64 w 80"/>
                      <a:gd name="T9" fmla="*/ 0 h 72"/>
                    </a:gdLst>
                    <a:ahLst/>
                    <a:cxnLst>
                      <a:cxn ang="0">
                        <a:pos x="T0" y="T1"/>
                      </a:cxn>
                      <a:cxn ang="0">
                        <a:pos x="T2" y="T3"/>
                      </a:cxn>
                      <a:cxn ang="0">
                        <a:pos x="T4" y="T5"/>
                      </a:cxn>
                      <a:cxn ang="0">
                        <a:pos x="T6" y="T7"/>
                      </a:cxn>
                      <a:cxn ang="0">
                        <a:pos x="T8" y="T9"/>
                      </a:cxn>
                    </a:cxnLst>
                    <a:rect l="0" t="0" r="r" b="b"/>
                    <a:pathLst>
                      <a:path w="80" h="72">
                        <a:moveTo>
                          <a:pt x="64" y="0"/>
                        </a:moveTo>
                        <a:lnTo>
                          <a:pt x="80" y="8"/>
                        </a:lnTo>
                        <a:lnTo>
                          <a:pt x="16" y="72"/>
                        </a:lnTo>
                        <a:lnTo>
                          <a:pt x="0" y="64"/>
                        </a:lnTo>
                        <a:lnTo>
                          <a:pt x="64" y="0"/>
                        </a:lnTo>
                        <a:close/>
                      </a:path>
                    </a:pathLst>
                  </a:custGeom>
                  <a:solidFill>
                    <a:srgbClr val="3E6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30" name="Freeform 182"/>
                  <p:cNvSpPr>
                    <a:spLocks/>
                  </p:cNvSpPr>
                  <p:nvPr/>
                </p:nvSpPr>
                <p:spPr bwMode="auto">
                  <a:xfrm>
                    <a:off x="3912" y="3640"/>
                    <a:ext cx="72" cy="72"/>
                  </a:xfrm>
                  <a:custGeom>
                    <a:avLst/>
                    <a:gdLst>
                      <a:gd name="T0" fmla="*/ 0 w 72"/>
                      <a:gd name="T1" fmla="*/ 8 h 72"/>
                      <a:gd name="T2" fmla="*/ 8 w 72"/>
                      <a:gd name="T3" fmla="*/ 0 h 72"/>
                      <a:gd name="T4" fmla="*/ 72 w 72"/>
                      <a:gd name="T5" fmla="*/ 64 h 72"/>
                      <a:gd name="T6" fmla="*/ 64 w 72"/>
                      <a:gd name="T7" fmla="*/ 72 h 72"/>
                      <a:gd name="T8" fmla="*/ 0 w 72"/>
                      <a:gd name="T9" fmla="*/ 8 h 72"/>
                    </a:gdLst>
                    <a:ahLst/>
                    <a:cxnLst>
                      <a:cxn ang="0">
                        <a:pos x="T0" y="T1"/>
                      </a:cxn>
                      <a:cxn ang="0">
                        <a:pos x="T2" y="T3"/>
                      </a:cxn>
                      <a:cxn ang="0">
                        <a:pos x="T4" y="T5"/>
                      </a:cxn>
                      <a:cxn ang="0">
                        <a:pos x="T6" y="T7"/>
                      </a:cxn>
                      <a:cxn ang="0">
                        <a:pos x="T8" y="T9"/>
                      </a:cxn>
                    </a:cxnLst>
                    <a:rect l="0" t="0" r="r" b="b"/>
                    <a:pathLst>
                      <a:path w="72" h="72">
                        <a:moveTo>
                          <a:pt x="0" y="8"/>
                        </a:moveTo>
                        <a:lnTo>
                          <a:pt x="8" y="0"/>
                        </a:lnTo>
                        <a:lnTo>
                          <a:pt x="72" y="64"/>
                        </a:lnTo>
                        <a:lnTo>
                          <a:pt x="64" y="72"/>
                        </a:lnTo>
                        <a:lnTo>
                          <a:pt x="0" y="8"/>
                        </a:lnTo>
                        <a:close/>
                      </a:path>
                    </a:pathLst>
                  </a:custGeom>
                  <a:solidFill>
                    <a:srgbClr val="3E6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31" name="Freeform 183"/>
                  <p:cNvSpPr>
                    <a:spLocks/>
                  </p:cNvSpPr>
                  <p:nvPr/>
                </p:nvSpPr>
                <p:spPr bwMode="auto">
                  <a:xfrm>
                    <a:off x="3912" y="3640"/>
                    <a:ext cx="72" cy="72"/>
                  </a:xfrm>
                  <a:custGeom>
                    <a:avLst/>
                    <a:gdLst>
                      <a:gd name="T0" fmla="*/ 64 w 72"/>
                      <a:gd name="T1" fmla="*/ 0 h 72"/>
                      <a:gd name="T2" fmla="*/ 72 w 72"/>
                      <a:gd name="T3" fmla="*/ 8 h 72"/>
                      <a:gd name="T4" fmla="*/ 8 w 72"/>
                      <a:gd name="T5" fmla="*/ 72 h 72"/>
                      <a:gd name="T6" fmla="*/ 0 w 72"/>
                      <a:gd name="T7" fmla="*/ 64 h 72"/>
                      <a:gd name="T8" fmla="*/ 64 w 72"/>
                      <a:gd name="T9" fmla="*/ 0 h 72"/>
                    </a:gdLst>
                    <a:ahLst/>
                    <a:cxnLst>
                      <a:cxn ang="0">
                        <a:pos x="T0" y="T1"/>
                      </a:cxn>
                      <a:cxn ang="0">
                        <a:pos x="T2" y="T3"/>
                      </a:cxn>
                      <a:cxn ang="0">
                        <a:pos x="T4" y="T5"/>
                      </a:cxn>
                      <a:cxn ang="0">
                        <a:pos x="T6" y="T7"/>
                      </a:cxn>
                      <a:cxn ang="0">
                        <a:pos x="T8" y="T9"/>
                      </a:cxn>
                    </a:cxnLst>
                    <a:rect l="0" t="0" r="r" b="b"/>
                    <a:pathLst>
                      <a:path w="72" h="72">
                        <a:moveTo>
                          <a:pt x="64" y="0"/>
                        </a:moveTo>
                        <a:lnTo>
                          <a:pt x="72" y="8"/>
                        </a:lnTo>
                        <a:lnTo>
                          <a:pt x="8" y="72"/>
                        </a:lnTo>
                        <a:lnTo>
                          <a:pt x="0" y="64"/>
                        </a:lnTo>
                        <a:lnTo>
                          <a:pt x="64" y="0"/>
                        </a:lnTo>
                        <a:close/>
                      </a:path>
                    </a:pathLst>
                  </a:custGeom>
                  <a:solidFill>
                    <a:srgbClr val="3E66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32" name="Rectangle 184"/>
                  <p:cNvSpPr>
                    <a:spLocks noChangeArrowheads="1"/>
                  </p:cNvSpPr>
                  <p:nvPr/>
                </p:nvSpPr>
                <p:spPr bwMode="auto">
                  <a:xfrm>
                    <a:off x="4424" y="3632"/>
                    <a:ext cx="16" cy="88"/>
                  </a:xfrm>
                  <a:prstGeom prst="rect">
                    <a:avLst/>
                  </a:prstGeom>
                  <a:solidFill>
                    <a:srgbClr val="3E66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433" name="Rectangle 185"/>
                  <p:cNvSpPr>
                    <a:spLocks noChangeArrowheads="1"/>
                  </p:cNvSpPr>
                  <p:nvPr/>
                </p:nvSpPr>
                <p:spPr bwMode="auto">
                  <a:xfrm>
                    <a:off x="4384" y="3672"/>
                    <a:ext cx="96" cy="16"/>
                  </a:xfrm>
                  <a:prstGeom prst="rect">
                    <a:avLst/>
                  </a:prstGeom>
                  <a:solidFill>
                    <a:srgbClr val="3E66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434" name="Rectangle 186"/>
                  <p:cNvSpPr>
                    <a:spLocks noChangeArrowheads="1"/>
                  </p:cNvSpPr>
                  <p:nvPr/>
                </p:nvSpPr>
                <p:spPr bwMode="auto">
                  <a:xfrm>
                    <a:off x="3456" y="3464"/>
                    <a:ext cx="16" cy="88"/>
                  </a:xfrm>
                  <a:prstGeom prst="rect">
                    <a:avLst/>
                  </a:prstGeom>
                  <a:solidFill>
                    <a:srgbClr val="DE2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435" name="Rectangle 187"/>
                  <p:cNvSpPr>
                    <a:spLocks noChangeArrowheads="1"/>
                  </p:cNvSpPr>
                  <p:nvPr/>
                </p:nvSpPr>
                <p:spPr bwMode="auto">
                  <a:xfrm>
                    <a:off x="4384" y="3496"/>
                    <a:ext cx="88" cy="16"/>
                  </a:xfrm>
                  <a:prstGeom prst="rect">
                    <a:avLst/>
                  </a:prstGeom>
                  <a:solidFill>
                    <a:srgbClr val="DE2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7436" name="Freeform 188"/>
                  <p:cNvSpPr>
                    <a:spLocks/>
                  </p:cNvSpPr>
                  <p:nvPr/>
                </p:nvSpPr>
                <p:spPr bwMode="auto">
                  <a:xfrm>
                    <a:off x="3664" y="3464"/>
                    <a:ext cx="80" cy="80"/>
                  </a:xfrm>
                  <a:custGeom>
                    <a:avLst/>
                    <a:gdLst>
                      <a:gd name="T0" fmla="*/ 0 w 80"/>
                      <a:gd name="T1" fmla="*/ 16 h 80"/>
                      <a:gd name="T2" fmla="*/ 16 w 80"/>
                      <a:gd name="T3" fmla="*/ 0 h 80"/>
                      <a:gd name="T4" fmla="*/ 80 w 80"/>
                      <a:gd name="T5" fmla="*/ 64 h 80"/>
                      <a:gd name="T6" fmla="*/ 64 w 80"/>
                      <a:gd name="T7" fmla="*/ 80 h 80"/>
                      <a:gd name="T8" fmla="*/ 0 w 80"/>
                      <a:gd name="T9" fmla="*/ 16 h 80"/>
                    </a:gdLst>
                    <a:ahLst/>
                    <a:cxnLst>
                      <a:cxn ang="0">
                        <a:pos x="T0" y="T1"/>
                      </a:cxn>
                      <a:cxn ang="0">
                        <a:pos x="T2" y="T3"/>
                      </a:cxn>
                      <a:cxn ang="0">
                        <a:pos x="T4" y="T5"/>
                      </a:cxn>
                      <a:cxn ang="0">
                        <a:pos x="T6" y="T7"/>
                      </a:cxn>
                      <a:cxn ang="0">
                        <a:pos x="T8" y="T9"/>
                      </a:cxn>
                    </a:cxnLst>
                    <a:rect l="0" t="0" r="r" b="b"/>
                    <a:pathLst>
                      <a:path w="80" h="80">
                        <a:moveTo>
                          <a:pt x="0" y="16"/>
                        </a:moveTo>
                        <a:lnTo>
                          <a:pt x="16" y="0"/>
                        </a:lnTo>
                        <a:lnTo>
                          <a:pt x="80" y="64"/>
                        </a:lnTo>
                        <a:lnTo>
                          <a:pt x="64" y="80"/>
                        </a:lnTo>
                        <a:lnTo>
                          <a:pt x="0" y="16"/>
                        </a:lnTo>
                        <a:close/>
                      </a:path>
                    </a:pathLst>
                  </a:custGeom>
                  <a:solidFill>
                    <a:srgbClr val="DE2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37" name="Freeform 189"/>
                  <p:cNvSpPr>
                    <a:spLocks/>
                  </p:cNvSpPr>
                  <p:nvPr/>
                </p:nvSpPr>
                <p:spPr bwMode="auto">
                  <a:xfrm>
                    <a:off x="3192" y="3464"/>
                    <a:ext cx="72" cy="80"/>
                  </a:xfrm>
                  <a:custGeom>
                    <a:avLst/>
                    <a:gdLst>
                      <a:gd name="T0" fmla="*/ 64 w 72"/>
                      <a:gd name="T1" fmla="*/ 0 h 80"/>
                      <a:gd name="T2" fmla="*/ 72 w 72"/>
                      <a:gd name="T3" fmla="*/ 16 h 80"/>
                      <a:gd name="T4" fmla="*/ 8 w 72"/>
                      <a:gd name="T5" fmla="*/ 80 h 80"/>
                      <a:gd name="T6" fmla="*/ 0 w 72"/>
                      <a:gd name="T7" fmla="*/ 64 h 80"/>
                      <a:gd name="T8" fmla="*/ 64 w 72"/>
                      <a:gd name="T9" fmla="*/ 0 h 80"/>
                    </a:gdLst>
                    <a:ahLst/>
                    <a:cxnLst>
                      <a:cxn ang="0">
                        <a:pos x="T0" y="T1"/>
                      </a:cxn>
                      <a:cxn ang="0">
                        <a:pos x="T2" y="T3"/>
                      </a:cxn>
                      <a:cxn ang="0">
                        <a:pos x="T4" y="T5"/>
                      </a:cxn>
                      <a:cxn ang="0">
                        <a:pos x="T6" y="T7"/>
                      </a:cxn>
                      <a:cxn ang="0">
                        <a:pos x="T8" y="T9"/>
                      </a:cxn>
                    </a:cxnLst>
                    <a:rect l="0" t="0" r="r" b="b"/>
                    <a:pathLst>
                      <a:path w="72" h="80">
                        <a:moveTo>
                          <a:pt x="64" y="0"/>
                        </a:moveTo>
                        <a:lnTo>
                          <a:pt x="72" y="16"/>
                        </a:lnTo>
                        <a:lnTo>
                          <a:pt x="8" y="80"/>
                        </a:lnTo>
                        <a:lnTo>
                          <a:pt x="0" y="64"/>
                        </a:lnTo>
                        <a:lnTo>
                          <a:pt x="64" y="0"/>
                        </a:lnTo>
                        <a:close/>
                      </a:path>
                    </a:pathLst>
                  </a:custGeom>
                  <a:solidFill>
                    <a:srgbClr val="DE2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38" name="Freeform 190"/>
                  <p:cNvSpPr>
                    <a:spLocks/>
                  </p:cNvSpPr>
                  <p:nvPr/>
                </p:nvSpPr>
                <p:spPr bwMode="auto">
                  <a:xfrm>
                    <a:off x="4144" y="3464"/>
                    <a:ext cx="72" cy="80"/>
                  </a:xfrm>
                  <a:custGeom>
                    <a:avLst/>
                    <a:gdLst>
                      <a:gd name="T0" fmla="*/ 64 w 72"/>
                      <a:gd name="T1" fmla="*/ 0 h 80"/>
                      <a:gd name="T2" fmla="*/ 72 w 72"/>
                      <a:gd name="T3" fmla="*/ 16 h 80"/>
                      <a:gd name="T4" fmla="*/ 8 w 72"/>
                      <a:gd name="T5" fmla="*/ 80 h 80"/>
                      <a:gd name="T6" fmla="*/ 0 w 72"/>
                      <a:gd name="T7" fmla="*/ 64 h 80"/>
                      <a:gd name="T8" fmla="*/ 64 w 72"/>
                      <a:gd name="T9" fmla="*/ 0 h 80"/>
                    </a:gdLst>
                    <a:ahLst/>
                    <a:cxnLst>
                      <a:cxn ang="0">
                        <a:pos x="T0" y="T1"/>
                      </a:cxn>
                      <a:cxn ang="0">
                        <a:pos x="T2" y="T3"/>
                      </a:cxn>
                      <a:cxn ang="0">
                        <a:pos x="T4" y="T5"/>
                      </a:cxn>
                      <a:cxn ang="0">
                        <a:pos x="T6" y="T7"/>
                      </a:cxn>
                      <a:cxn ang="0">
                        <a:pos x="T8" y="T9"/>
                      </a:cxn>
                    </a:cxnLst>
                    <a:rect l="0" t="0" r="r" b="b"/>
                    <a:pathLst>
                      <a:path w="72" h="80">
                        <a:moveTo>
                          <a:pt x="64" y="0"/>
                        </a:moveTo>
                        <a:lnTo>
                          <a:pt x="72" y="16"/>
                        </a:lnTo>
                        <a:lnTo>
                          <a:pt x="8" y="80"/>
                        </a:lnTo>
                        <a:lnTo>
                          <a:pt x="0" y="64"/>
                        </a:lnTo>
                        <a:lnTo>
                          <a:pt x="64" y="0"/>
                        </a:lnTo>
                        <a:close/>
                      </a:path>
                    </a:pathLst>
                  </a:custGeom>
                  <a:solidFill>
                    <a:srgbClr val="DE2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39" name="Freeform 191"/>
                  <p:cNvSpPr>
                    <a:spLocks/>
                  </p:cNvSpPr>
                  <p:nvPr/>
                </p:nvSpPr>
                <p:spPr bwMode="auto">
                  <a:xfrm>
                    <a:off x="3904" y="3464"/>
                    <a:ext cx="72" cy="80"/>
                  </a:xfrm>
                  <a:custGeom>
                    <a:avLst/>
                    <a:gdLst>
                      <a:gd name="T0" fmla="*/ 0 w 72"/>
                      <a:gd name="T1" fmla="*/ 16 h 80"/>
                      <a:gd name="T2" fmla="*/ 8 w 72"/>
                      <a:gd name="T3" fmla="*/ 0 h 80"/>
                      <a:gd name="T4" fmla="*/ 72 w 72"/>
                      <a:gd name="T5" fmla="*/ 64 h 80"/>
                      <a:gd name="T6" fmla="*/ 64 w 72"/>
                      <a:gd name="T7" fmla="*/ 80 h 80"/>
                      <a:gd name="T8" fmla="*/ 0 w 72"/>
                      <a:gd name="T9" fmla="*/ 16 h 80"/>
                    </a:gdLst>
                    <a:ahLst/>
                    <a:cxnLst>
                      <a:cxn ang="0">
                        <a:pos x="T0" y="T1"/>
                      </a:cxn>
                      <a:cxn ang="0">
                        <a:pos x="T2" y="T3"/>
                      </a:cxn>
                      <a:cxn ang="0">
                        <a:pos x="T4" y="T5"/>
                      </a:cxn>
                      <a:cxn ang="0">
                        <a:pos x="T6" y="T7"/>
                      </a:cxn>
                      <a:cxn ang="0">
                        <a:pos x="T8" y="T9"/>
                      </a:cxn>
                    </a:cxnLst>
                    <a:rect l="0" t="0" r="r" b="b"/>
                    <a:pathLst>
                      <a:path w="72" h="80">
                        <a:moveTo>
                          <a:pt x="0" y="16"/>
                        </a:moveTo>
                        <a:lnTo>
                          <a:pt x="8" y="0"/>
                        </a:lnTo>
                        <a:lnTo>
                          <a:pt x="72" y="64"/>
                        </a:lnTo>
                        <a:lnTo>
                          <a:pt x="64" y="80"/>
                        </a:lnTo>
                        <a:lnTo>
                          <a:pt x="0" y="16"/>
                        </a:lnTo>
                        <a:close/>
                      </a:path>
                    </a:pathLst>
                  </a:custGeom>
                  <a:solidFill>
                    <a:srgbClr val="DE2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40" name="Freeform 192"/>
                  <p:cNvSpPr>
                    <a:spLocks/>
                  </p:cNvSpPr>
                  <p:nvPr/>
                </p:nvSpPr>
                <p:spPr bwMode="auto">
                  <a:xfrm>
                    <a:off x="1976" y="1144"/>
                    <a:ext cx="2848" cy="1384"/>
                  </a:xfrm>
                  <a:custGeom>
                    <a:avLst/>
                    <a:gdLst>
                      <a:gd name="T0" fmla="*/ 8 w 2848"/>
                      <a:gd name="T1" fmla="*/ 1384 h 1384"/>
                      <a:gd name="T2" fmla="*/ 0 w 2848"/>
                      <a:gd name="T3" fmla="*/ 1368 h 1384"/>
                      <a:gd name="T4" fmla="*/ 2840 w 2848"/>
                      <a:gd name="T5" fmla="*/ 0 h 1384"/>
                      <a:gd name="T6" fmla="*/ 2848 w 2848"/>
                      <a:gd name="T7" fmla="*/ 24 h 1384"/>
                      <a:gd name="T8" fmla="*/ 8 w 2848"/>
                      <a:gd name="T9" fmla="*/ 1384 h 1384"/>
                    </a:gdLst>
                    <a:ahLst/>
                    <a:cxnLst>
                      <a:cxn ang="0">
                        <a:pos x="T0" y="T1"/>
                      </a:cxn>
                      <a:cxn ang="0">
                        <a:pos x="T2" y="T3"/>
                      </a:cxn>
                      <a:cxn ang="0">
                        <a:pos x="T4" y="T5"/>
                      </a:cxn>
                      <a:cxn ang="0">
                        <a:pos x="T6" y="T7"/>
                      </a:cxn>
                      <a:cxn ang="0">
                        <a:pos x="T8" y="T9"/>
                      </a:cxn>
                    </a:cxnLst>
                    <a:rect l="0" t="0" r="r" b="b"/>
                    <a:pathLst>
                      <a:path w="2848" h="1384">
                        <a:moveTo>
                          <a:pt x="8" y="1384"/>
                        </a:moveTo>
                        <a:lnTo>
                          <a:pt x="0" y="1368"/>
                        </a:lnTo>
                        <a:lnTo>
                          <a:pt x="2840" y="0"/>
                        </a:lnTo>
                        <a:lnTo>
                          <a:pt x="2848" y="24"/>
                        </a:lnTo>
                        <a:lnTo>
                          <a:pt x="8" y="1384"/>
                        </a:lnTo>
                        <a:close/>
                      </a:path>
                    </a:pathLst>
                  </a:custGeom>
                  <a:solidFill>
                    <a:srgbClr val="DE2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41" name="Freeform 193"/>
                  <p:cNvSpPr>
                    <a:spLocks/>
                  </p:cNvSpPr>
                  <p:nvPr/>
                </p:nvSpPr>
                <p:spPr bwMode="auto">
                  <a:xfrm>
                    <a:off x="4160" y="1008"/>
                    <a:ext cx="64" cy="88"/>
                  </a:xfrm>
                  <a:custGeom>
                    <a:avLst/>
                    <a:gdLst>
                      <a:gd name="T0" fmla="*/ 32 w 64"/>
                      <a:gd name="T1" fmla="*/ 80 h 88"/>
                      <a:gd name="T2" fmla="*/ 32 w 64"/>
                      <a:gd name="T3" fmla="*/ 80 h 88"/>
                      <a:gd name="T4" fmla="*/ 16 w 64"/>
                      <a:gd name="T5" fmla="*/ 64 h 88"/>
                      <a:gd name="T6" fmla="*/ 8 w 64"/>
                      <a:gd name="T7" fmla="*/ 48 h 88"/>
                      <a:gd name="T8" fmla="*/ 8 w 64"/>
                      <a:gd name="T9" fmla="*/ 48 h 88"/>
                      <a:gd name="T10" fmla="*/ 0 w 64"/>
                      <a:gd name="T11" fmla="*/ 32 h 88"/>
                      <a:gd name="T12" fmla="*/ 0 w 64"/>
                      <a:gd name="T13" fmla="*/ 16 h 88"/>
                      <a:gd name="T14" fmla="*/ 0 w 64"/>
                      <a:gd name="T15" fmla="*/ 16 h 88"/>
                      <a:gd name="T16" fmla="*/ 0 w 64"/>
                      <a:gd name="T17" fmla="*/ 0 h 88"/>
                      <a:gd name="T18" fmla="*/ 8 w 64"/>
                      <a:gd name="T19" fmla="*/ 0 h 88"/>
                      <a:gd name="T20" fmla="*/ 8 w 64"/>
                      <a:gd name="T21" fmla="*/ 0 h 88"/>
                      <a:gd name="T22" fmla="*/ 16 w 64"/>
                      <a:gd name="T23" fmla="*/ 0 h 88"/>
                      <a:gd name="T24" fmla="*/ 32 w 64"/>
                      <a:gd name="T25" fmla="*/ 8 h 88"/>
                      <a:gd name="T26" fmla="*/ 32 w 64"/>
                      <a:gd name="T27" fmla="*/ 8 h 88"/>
                      <a:gd name="T28" fmla="*/ 40 w 64"/>
                      <a:gd name="T29" fmla="*/ 16 h 88"/>
                      <a:gd name="T30" fmla="*/ 56 w 64"/>
                      <a:gd name="T31" fmla="*/ 32 h 88"/>
                      <a:gd name="T32" fmla="*/ 56 w 64"/>
                      <a:gd name="T33" fmla="*/ 32 h 88"/>
                      <a:gd name="T34" fmla="*/ 56 w 64"/>
                      <a:gd name="T35" fmla="*/ 48 h 88"/>
                      <a:gd name="T36" fmla="*/ 64 w 64"/>
                      <a:gd name="T37" fmla="*/ 64 h 88"/>
                      <a:gd name="T38" fmla="*/ 64 w 64"/>
                      <a:gd name="T39" fmla="*/ 64 h 88"/>
                      <a:gd name="T40" fmla="*/ 56 w 64"/>
                      <a:gd name="T41" fmla="*/ 80 h 88"/>
                      <a:gd name="T42" fmla="*/ 56 w 64"/>
                      <a:gd name="T43" fmla="*/ 88 h 88"/>
                      <a:gd name="T44" fmla="*/ 56 w 64"/>
                      <a:gd name="T45" fmla="*/ 88 h 88"/>
                      <a:gd name="T46" fmla="*/ 40 w 64"/>
                      <a:gd name="T47" fmla="*/ 88 h 88"/>
                      <a:gd name="T48" fmla="*/ 32 w 64"/>
                      <a:gd name="T49" fmla="*/ 80 h 88"/>
                      <a:gd name="T50" fmla="*/ 32 w 64"/>
                      <a:gd name="T51" fmla="*/ 80 h 88"/>
                      <a:gd name="T52" fmla="*/ 32 w 64"/>
                      <a:gd name="T53" fmla="*/ 80 h 88"/>
                      <a:gd name="T54" fmla="*/ 32 w 64"/>
                      <a:gd name="T55" fmla="*/ 72 h 88"/>
                      <a:gd name="T56" fmla="*/ 40 w 64"/>
                      <a:gd name="T57" fmla="*/ 72 h 88"/>
                      <a:gd name="T58" fmla="*/ 48 w 64"/>
                      <a:gd name="T59" fmla="*/ 72 h 88"/>
                      <a:gd name="T60" fmla="*/ 48 w 64"/>
                      <a:gd name="T61" fmla="*/ 72 h 88"/>
                      <a:gd name="T62" fmla="*/ 48 w 64"/>
                      <a:gd name="T63" fmla="*/ 64 h 88"/>
                      <a:gd name="T64" fmla="*/ 48 w 64"/>
                      <a:gd name="T65" fmla="*/ 56 h 88"/>
                      <a:gd name="T66" fmla="*/ 48 w 64"/>
                      <a:gd name="T67" fmla="*/ 56 h 88"/>
                      <a:gd name="T68" fmla="*/ 48 w 64"/>
                      <a:gd name="T69" fmla="*/ 48 h 88"/>
                      <a:gd name="T70" fmla="*/ 48 w 64"/>
                      <a:gd name="T71" fmla="*/ 32 h 88"/>
                      <a:gd name="T72" fmla="*/ 48 w 64"/>
                      <a:gd name="T73" fmla="*/ 32 h 88"/>
                      <a:gd name="T74" fmla="*/ 40 w 64"/>
                      <a:gd name="T75" fmla="*/ 24 h 88"/>
                      <a:gd name="T76" fmla="*/ 32 w 64"/>
                      <a:gd name="T77" fmla="*/ 16 h 88"/>
                      <a:gd name="T78" fmla="*/ 32 w 64"/>
                      <a:gd name="T79" fmla="*/ 16 h 88"/>
                      <a:gd name="T80" fmla="*/ 24 w 64"/>
                      <a:gd name="T81" fmla="*/ 8 h 88"/>
                      <a:gd name="T82" fmla="*/ 16 w 64"/>
                      <a:gd name="T83" fmla="*/ 8 h 88"/>
                      <a:gd name="T84" fmla="*/ 16 w 64"/>
                      <a:gd name="T85" fmla="*/ 8 h 88"/>
                      <a:gd name="T86" fmla="*/ 8 w 64"/>
                      <a:gd name="T87" fmla="*/ 16 h 88"/>
                      <a:gd name="T88" fmla="*/ 8 w 64"/>
                      <a:gd name="T89" fmla="*/ 24 h 88"/>
                      <a:gd name="T90" fmla="*/ 8 w 64"/>
                      <a:gd name="T91" fmla="*/ 24 h 88"/>
                      <a:gd name="T92" fmla="*/ 8 w 64"/>
                      <a:gd name="T93" fmla="*/ 40 h 88"/>
                      <a:gd name="T94" fmla="*/ 16 w 64"/>
                      <a:gd name="T95" fmla="*/ 48 h 88"/>
                      <a:gd name="T96" fmla="*/ 16 w 64"/>
                      <a:gd name="T97" fmla="*/ 48 h 88"/>
                      <a:gd name="T98" fmla="*/ 24 w 64"/>
                      <a:gd name="T99" fmla="*/ 56 h 88"/>
                      <a:gd name="T100" fmla="*/ 32 w 64"/>
                      <a:gd name="T101" fmla="*/ 72 h 88"/>
                      <a:gd name="T102" fmla="*/ 32 w 64"/>
                      <a:gd name="T103" fmla="*/ 72 h 88"/>
                      <a:gd name="T104" fmla="*/ 32 w 64"/>
                      <a:gd name="T105"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88">
                        <a:moveTo>
                          <a:pt x="32" y="80"/>
                        </a:moveTo>
                        <a:lnTo>
                          <a:pt x="32" y="80"/>
                        </a:lnTo>
                        <a:lnTo>
                          <a:pt x="16" y="64"/>
                        </a:lnTo>
                        <a:lnTo>
                          <a:pt x="8" y="48"/>
                        </a:lnTo>
                        <a:lnTo>
                          <a:pt x="8" y="48"/>
                        </a:lnTo>
                        <a:lnTo>
                          <a:pt x="0" y="32"/>
                        </a:lnTo>
                        <a:lnTo>
                          <a:pt x="0" y="16"/>
                        </a:lnTo>
                        <a:lnTo>
                          <a:pt x="0" y="16"/>
                        </a:lnTo>
                        <a:lnTo>
                          <a:pt x="0" y="0"/>
                        </a:lnTo>
                        <a:lnTo>
                          <a:pt x="8" y="0"/>
                        </a:lnTo>
                        <a:lnTo>
                          <a:pt x="8" y="0"/>
                        </a:lnTo>
                        <a:lnTo>
                          <a:pt x="16" y="0"/>
                        </a:lnTo>
                        <a:lnTo>
                          <a:pt x="32" y="8"/>
                        </a:lnTo>
                        <a:lnTo>
                          <a:pt x="32" y="8"/>
                        </a:lnTo>
                        <a:lnTo>
                          <a:pt x="40" y="16"/>
                        </a:lnTo>
                        <a:lnTo>
                          <a:pt x="56" y="32"/>
                        </a:lnTo>
                        <a:lnTo>
                          <a:pt x="56" y="32"/>
                        </a:lnTo>
                        <a:lnTo>
                          <a:pt x="56" y="48"/>
                        </a:lnTo>
                        <a:lnTo>
                          <a:pt x="64" y="64"/>
                        </a:lnTo>
                        <a:lnTo>
                          <a:pt x="64" y="64"/>
                        </a:lnTo>
                        <a:lnTo>
                          <a:pt x="56" y="80"/>
                        </a:lnTo>
                        <a:lnTo>
                          <a:pt x="56" y="88"/>
                        </a:lnTo>
                        <a:lnTo>
                          <a:pt x="56" y="88"/>
                        </a:lnTo>
                        <a:lnTo>
                          <a:pt x="40" y="88"/>
                        </a:lnTo>
                        <a:lnTo>
                          <a:pt x="32" y="80"/>
                        </a:lnTo>
                        <a:lnTo>
                          <a:pt x="32" y="80"/>
                        </a:lnTo>
                        <a:lnTo>
                          <a:pt x="32" y="80"/>
                        </a:lnTo>
                        <a:lnTo>
                          <a:pt x="32" y="72"/>
                        </a:lnTo>
                        <a:lnTo>
                          <a:pt x="40" y="72"/>
                        </a:lnTo>
                        <a:lnTo>
                          <a:pt x="48" y="72"/>
                        </a:lnTo>
                        <a:lnTo>
                          <a:pt x="48" y="72"/>
                        </a:lnTo>
                        <a:lnTo>
                          <a:pt x="48" y="64"/>
                        </a:lnTo>
                        <a:lnTo>
                          <a:pt x="48" y="56"/>
                        </a:lnTo>
                        <a:lnTo>
                          <a:pt x="48" y="56"/>
                        </a:lnTo>
                        <a:lnTo>
                          <a:pt x="48" y="48"/>
                        </a:lnTo>
                        <a:lnTo>
                          <a:pt x="48" y="32"/>
                        </a:lnTo>
                        <a:lnTo>
                          <a:pt x="48" y="32"/>
                        </a:lnTo>
                        <a:lnTo>
                          <a:pt x="40" y="24"/>
                        </a:lnTo>
                        <a:lnTo>
                          <a:pt x="32" y="16"/>
                        </a:lnTo>
                        <a:lnTo>
                          <a:pt x="32" y="16"/>
                        </a:lnTo>
                        <a:lnTo>
                          <a:pt x="24" y="8"/>
                        </a:lnTo>
                        <a:lnTo>
                          <a:pt x="16" y="8"/>
                        </a:lnTo>
                        <a:lnTo>
                          <a:pt x="16" y="8"/>
                        </a:lnTo>
                        <a:lnTo>
                          <a:pt x="8" y="16"/>
                        </a:lnTo>
                        <a:lnTo>
                          <a:pt x="8" y="24"/>
                        </a:lnTo>
                        <a:lnTo>
                          <a:pt x="8" y="24"/>
                        </a:lnTo>
                        <a:lnTo>
                          <a:pt x="8" y="40"/>
                        </a:lnTo>
                        <a:lnTo>
                          <a:pt x="16" y="48"/>
                        </a:lnTo>
                        <a:lnTo>
                          <a:pt x="16" y="48"/>
                        </a:lnTo>
                        <a:lnTo>
                          <a:pt x="24" y="56"/>
                        </a:lnTo>
                        <a:lnTo>
                          <a:pt x="32" y="72"/>
                        </a:lnTo>
                        <a:lnTo>
                          <a:pt x="32" y="72"/>
                        </a:lnTo>
                        <a:lnTo>
                          <a:pt x="32"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42" name="Freeform 194"/>
                  <p:cNvSpPr>
                    <a:spLocks/>
                  </p:cNvSpPr>
                  <p:nvPr/>
                </p:nvSpPr>
                <p:spPr bwMode="auto">
                  <a:xfrm>
                    <a:off x="4232" y="1048"/>
                    <a:ext cx="40" cy="80"/>
                  </a:xfrm>
                  <a:custGeom>
                    <a:avLst/>
                    <a:gdLst>
                      <a:gd name="T0" fmla="*/ 8 w 40"/>
                      <a:gd name="T1" fmla="*/ 80 h 80"/>
                      <a:gd name="T2" fmla="*/ 0 w 40"/>
                      <a:gd name="T3" fmla="*/ 72 h 80"/>
                      <a:gd name="T4" fmla="*/ 0 w 40"/>
                      <a:gd name="T5" fmla="*/ 72 h 80"/>
                      <a:gd name="T6" fmla="*/ 0 w 40"/>
                      <a:gd name="T7" fmla="*/ 0 h 80"/>
                      <a:gd name="T8" fmla="*/ 0 w 40"/>
                      <a:gd name="T9" fmla="*/ 0 h 80"/>
                      <a:gd name="T10" fmla="*/ 8 w 40"/>
                      <a:gd name="T11" fmla="*/ 8 h 80"/>
                      <a:gd name="T12" fmla="*/ 8 w 40"/>
                      <a:gd name="T13" fmla="*/ 8 h 80"/>
                      <a:gd name="T14" fmla="*/ 8 w 40"/>
                      <a:gd name="T15" fmla="*/ 24 h 80"/>
                      <a:gd name="T16" fmla="*/ 8 w 40"/>
                      <a:gd name="T17" fmla="*/ 24 h 80"/>
                      <a:gd name="T18" fmla="*/ 16 w 40"/>
                      <a:gd name="T19" fmla="*/ 24 h 80"/>
                      <a:gd name="T20" fmla="*/ 16 w 40"/>
                      <a:gd name="T21" fmla="*/ 16 h 80"/>
                      <a:gd name="T22" fmla="*/ 16 w 40"/>
                      <a:gd name="T23" fmla="*/ 16 h 80"/>
                      <a:gd name="T24" fmla="*/ 24 w 40"/>
                      <a:gd name="T25" fmla="*/ 16 h 80"/>
                      <a:gd name="T26" fmla="*/ 24 w 40"/>
                      <a:gd name="T27" fmla="*/ 24 h 80"/>
                      <a:gd name="T28" fmla="*/ 24 w 40"/>
                      <a:gd name="T29" fmla="*/ 24 h 80"/>
                      <a:gd name="T30" fmla="*/ 32 w 40"/>
                      <a:gd name="T31" fmla="*/ 24 h 80"/>
                      <a:gd name="T32" fmla="*/ 32 w 40"/>
                      <a:gd name="T33" fmla="*/ 24 h 80"/>
                      <a:gd name="T34" fmla="*/ 32 w 40"/>
                      <a:gd name="T35" fmla="*/ 24 h 80"/>
                      <a:gd name="T36" fmla="*/ 32 w 40"/>
                      <a:gd name="T37" fmla="*/ 24 h 80"/>
                      <a:gd name="T38" fmla="*/ 40 w 40"/>
                      <a:gd name="T39" fmla="*/ 32 h 80"/>
                      <a:gd name="T40" fmla="*/ 40 w 40"/>
                      <a:gd name="T41" fmla="*/ 32 h 80"/>
                      <a:gd name="T42" fmla="*/ 40 w 40"/>
                      <a:gd name="T43" fmla="*/ 40 h 80"/>
                      <a:gd name="T44" fmla="*/ 40 w 40"/>
                      <a:gd name="T45" fmla="*/ 40 h 80"/>
                      <a:gd name="T46" fmla="*/ 32 w 40"/>
                      <a:gd name="T47" fmla="*/ 40 h 80"/>
                      <a:gd name="T48" fmla="*/ 32 w 40"/>
                      <a:gd name="T49" fmla="*/ 32 h 80"/>
                      <a:gd name="T50" fmla="*/ 32 w 40"/>
                      <a:gd name="T51" fmla="*/ 32 h 80"/>
                      <a:gd name="T52" fmla="*/ 24 w 40"/>
                      <a:gd name="T53" fmla="*/ 32 h 80"/>
                      <a:gd name="T54" fmla="*/ 16 w 40"/>
                      <a:gd name="T55" fmla="*/ 32 h 80"/>
                      <a:gd name="T56" fmla="*/ 16 w 40"/>
                      <a:gd name="T57" fmla="*/ 32 h 80"/>
                      <a:gd name="T58" fmla="*/ 16 w 40"/>
                      <a:gd name="T59" fmla="*/ 32 h 80"/>
                      <a:gd name="T60" fmla="*/ 8 w 40"/>
                      <a:gd name="T61" fmla="*/ 48 h 80"/>
                      <a:gd name="T62" fmla="*/ 8 w 40"/>
                      <a:gd name="T63" fmla="*/ 48 h 80"/>
                      <a:gd name="T64" fmla="*/ 8 w 40"/>
                      <a:gd name="T6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80">
                        <a:moveTo>
                          <a:pt x="8" y="80"/>
                        </a:moveTo>
                        <a:lnTo>
                          <a:pt x="0" y="72"/>
                        </a:lnTo>
                        <a:lnTo>
                          <a:pt x="0" y="72"/>
                        </a:lnTo>
                        <a:lnTo>
                          <a:pt x="0" y="0"/>
                        </a:lnTo>
                        <a:lnTo>
                          <a:pt x="0" y="0"/>
                        </a:lnTo>
                        <a:lnTo>
                          <a:pt x="8" y="8"/>
                        </a:lnTo>
                        <a:lnTo>
                          <a:pt x="8" y="8"/>
                        </a:lnTo>
                        <a:lnTo>
                          <a:pt x="8" y="24"/>
                        </a:lnTo>
                        <a:lnTo>
                          <a:pt x="8" y="24"/>
                        </a:lnTo>
                        <a:lnTo>
                          <a:pt x="16" y="24"/>
                        </a:lnTo>
                        <a:lnTo>
                          <a:pt x="16" y="16"/>
                        </a:lnTo>
                        <a:lnTo>
                          <a:pt x="16" y="16"/>
                        </a:lnTo>
                        <a:lnTo>
                          <a:pt x="24" y="16"/>
                        </a:lnTo>
                        <a:lnTo>
                          <a:pt x="24" y="24"/>
                        </a:lnTo>
                        <a:lnTo>
                          <a:pt x="24" y="24"/>
                        </a:lnTo>
                        <a:lnTo>
                          <a:pt x="32" y="24"/>
                        </a:lnTo>
                        <a:lnTo>
                          <a:pt x="32" y="24"/>
                        </a:lnTo>
                        <a:lnTo>
                          <a:pt x="32" y="24"/>
                        </a:lnTo>
                        <a:lnTo>
                          <a:pt x="32" y="24"/>
                        </a:lnTo>
                        <a:lnTo>
                          <a:pt x="40" y="32"/>
                        </a:lnTo>
                        <a:lnTo>
                          <a:pt x="40" y="32"/>
                        </a:lnTo>
                        <a:lnTo>
                          <a:pt x="40" y="40"/>
                        </a:lnTo>
                        <a:lnTo>
                          <a:pt x="40" y="40"/>
                        </a:lnTo>
                        <a:lnTo>
                          <a:pt x="32" y="40"/>
                        </a:lnTo>
                        <a:lnTo>
                          <a:pt x="32" y="32"/>
                        </a:lnTo>
                        <a:lnTo>
                          <a:pt x="32" y="32"/>
                        </a:lnTo>
                        <a:lnTo>
                          <a:pt x="24" y="32"/>
                        </a:lnTo>
                        <a:lnTo>
                          <a:pt x="16" y="32"/>
                        </a:lnTo>
                        <a:lnTo>
                          <a:pt x="16" y="32"/>
                        </a:lnTo>
                        <a:lnTo>
                          <a:pt x="16" y="32"/>
                        </a:lnTo>
                        <a:lnTo>
                          <a:pt x="8" y="48"/>
                        </a:lnTo>
                        <a:lnTo>
                          <a:pt x="8" y="48"/>
                        </a:lnTo>
                        <a:lnTo>
                          <a:pt x="8"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43" name="Freeform 195"/>
                  <p:cNvSpPr>
                    <a:spLocks/>
                  </p:cNvSpPr>
                  <p:nvPr/>
                </p:nvSpPr>
                <p:spPr bwMode="auto">
                  <a:xfrm>
                    <a:off x="4328" y="952"/>
                    <a:ext cx="344" cy="736"/>
                  </a:xfrm>
                  <a:custGeom>
                    <a:avLst/>
                    <a:gdLst>
                      <a:gd name="T0" fmla="*/ 40 w 344"/>
                      <a:gd name="T1" fmla="*/ 24 h 736"/>
                      <a:gd name="T2" fmla="*/ 40 w 344"/>
                      <a:gd name="T3" fmla="*/ 24 h 736"/>
                      <a:gd name="T4" fmla="*/ 344 w 344"/>
                      <a:gd name="T5" fmla="*/ 264 h 736"/>
                      <a:gd name="T6" fmla="*/ 344 w 344"/>
                      <a:gd name="T7" fmla="*/ 264 h 736"/>
                      <a:gd name="T8" fmla="*/ 344 w 344"/>
                      <a:gd name="T9" fmla="*/ 736 h 736"/>
                      <a:gd name="T10" fmla="*/ 344 w 344"/>
                      <a:gd name="T11" fmla="*/ 736 h 736"/>
                      <a:gd name="T12" fmla="*/ 40 w 344"/>
                      <a:gd name="T13" fmla="*/ 504 h 736"/>
                      <a:gd name="T14" fmla="*/ 40 w 344"/>
                      <a:gd name="T15" fmla="*/ 504 h 736"/>
                      <a:gd name="T16" fmla="*/ 0 w 344"/>
                      <a:gd name="T17" fmla="*/ 472 h 736"/>
                      <a:gd name="T18" fmla="*/ 0 w 344"/>
                      <a:gd name="T19" fmla="*/ 472 h 736"/>
                      <a:gd name="T20" fmla="*/ 0 w 344"/>
                      <a:gd name="T21" fmla="*/ 0 h 736"/>
                      <a:gd name="T22" fmla="*/ 0 w 344"/>
                      <a:gd name="T23" fmla="*/ 0 h 736"/>
                      <a:gd name="T24" fmla="*/ 40 w 344"/>
                      <a:gd name="T25" fmla="*/ 24 h 736"/>
                      <a:gd name="T26" fmla="*/ 40 w 344"/>
                      <a:gd name="T27" fmla="*/ 24 h 736"/>
                      <a:gd name="T28" fmla="*/ 40 w 344"/>
                      <a:gd name="T29" fmla="*/ 24 h 736"/>
                      <a:gd name="T30" fmla="*/ 240 w 344"/>
                      <a:gd name="T31" fmla="*/ 576 h 736"/>
                      <a:gd name="T32" fmla="*/ 280 w 344"/>
                      <a:gd name="T33" fmla="*/ 552 h 736"/>
                      <a:gd name="T34" fmla="*/ 280 w 344"/>
                      <a:gd name="T35" fmla="*/ 552 h 736"/>
                      <a:gd name="T36" fmla="*/ 216 w 344"/>
                      <a:gd name="T37" fmla="*/ 400 h 736"/>
                      <a:gd name="T38" fmla="*/ 216 w 344"/>
                      <a:gd name="T39" fmla="*/ 400 h 736"/>
                      <a:gd name="T40" fmla="*/ 280 w 344"/>
                      <a:gd name="T41" fmla="*/ 360 h 736"/>
                      <a:gd name="T42" fmla="*/ 280 w 344"/>
                      <a:gd name="T43" fmla="*/ 360 h 736"/>
                      <a:gd name="T44" fmla="*/ 240 w 344"/>
                      <a:gd name="T45" fmla="*/ 264 h 736"/>
                      <a:gd name="T46" fmla="*/ 240 w 344"/>
                      <a:gd name="T47" fmla="*/ 264 h 736"/>
                      <a:gd name="T48" fmla="*/ 168 w 344"/>
                      <a:gd name="T49" fmla="*/ 304 h 736"/>
                      <a:gd name="T50" fmla="*/ 168 w 344"/>
                      <a:gd name="T51" fmla="*/ 304 h 736"/>
                      <a:gd name="T52" fmla="*/ 104 w 344"/>
                      <a:gd name="T53" fmla="*/ 160 h 736"/>
                      <a:gd name="T54" fmla="*/ 104 w 344"/>
                      <a:gd name="T55" fmla="*/ 160 h 736"/>
                      <a:gd name="T56" fmla="*/ 64 w 344"/>
                      <a:gd name="T57" fmla="*/ 184 h 736"/>
                      <a:gd name="T58" fmla="*/ 64 w 344"/>
                      <a:gd name="T59" fmla="*/ 184 h 736"/>
                      <a:gd name="T60" fmla="*/ 128 w 344"/>
                      <a:gd name="T61" fmla="*/ 328 h 736"/>
                      <a:gd name="T62" fmla="*/ 128 w 344"/>
                      <a:gd name="T63" fmla="*/ 328 h 736"/>
                      <a:gd name="T64" fmla="*/ 56 w 344"/>
                      <a:gd name="T65" fmla="*/ 368 h 736"/>
                      <a:gd name="T66" fmla="*/ 56 w 344"/>
                      <a:gd name="T67" fmla="*/ 368 h 736"/>
                      <a:gd name="T68" fmla="*/ 104 w 344"/>
                      <a:gd name="T69" fmla="*/ 464 h 736"/>
                      <a:gd name="T70" fmla="*/ 104 w 344"/>
                      <a:gd name="T71" fmla="*/ 464 h 736"/>
                      <a:gd name="T72" fmla="*/ 168 w 344"/>
                      <a:gd name="T73" fmla="*/ 424 h 736"/>
                      <a:gd name="T74" fmla="*/ 168 w 344"/>
                      <a:gd name="T75" fmla="*/ 424 h 736"/>
                      <a:gd name="T76" fmla="*/ 240 w 344"/>
                      <a:gd name="T77" fmla="*/ 576 h 736"/>
                      <a:gd name="T78" fmla="*/ 240 w 344"/>
                      <a:gd name="T79" fmla="*/ 576 h 736"/>
                      <a:gd name="T80" fmla="*/ 40 w 344"/>
                      <a:gd name="T81" fmla="*/ 24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736">
                        <a:moveTo>
                          <a:pt x="40" y="24"/>
                        </a:moveTo>
                        <a:lnTo>
                          <a:pt x="40" y="24"/>
                        </a:lnTo>
                        <a:lnTo>
                          <a:pt x="344" y="264"/>
                        </a:lnTo>
                        <a:lnTo>
                          <a:pt x="344" y="264"/>
                        </a:lnTo>
                        <a:lnTo>
                          <a:pt x="344" y="736"/>
                        </a:lnTo>
                        <a:lnTo>
                          <a:pt x="344" y="736"/>
                        </a:lnTo>
                        <a:lnTo>
                          <a:pt x="40" y="504"/>
                        </a:lnTo>
                        <a:lnTo>
                          <a:pt x="40" y="504"/>
                        </a:lnTo>
                        <a:lnTo>
                          <a:pt x="0" y="472"/>
                        </a:lnTo>
                        <a:lnTo>
                          <a:pt x="0" y="472"/>
                        </a:lnTo>
                        <a:lnTo>
                          <a:pt x="0" y="0"/>
                        </a:lnTo>
                        <a:lnTo>
                          <a:pt x="0" y="0"/>
                        </a:lnTo>
                        <a:lnTo>
                          <a:pt x="40" y="24"/>
                        </a:lnTo>
                        <a:lnTo>
                          <a:pt x="40" y="24"/>
                        </a:lnTo>
                        <a:lnTo>
                          <a:pt x="40" y="24"/>
                        </a:lnTo>
                        <a:lnTo>
                          <a:pt x="240" y="576"/>
                        </a:lnTo>
                        <a:lnTo>
                          <a:pt x="280" y="552"/>
                        </a:lnTo>
                        <a:lnTo>
                          <a:pt x="280" y="552"/>
                        </a:lnTo>
                        <a:lnTo>
                          <a:pt x="216" y="400"/>
                        </a:lnTo>
                        <a:lnTo>
                          <a:pt x="216" y="400"/>
                        </a:lnTo>
                        <a:lnTo>
                          <a:pt x="280" y="360"/>
                        </a:lnTo>
                        <a:lnTo>
                          <a:pt x="280" y="360"/>
                        </a:lnTo>
                        <a:lnTo>
                          <a:pt x="240" y="264"/>
                        </a:lnTo>
                        <a:lnTo>
                          <a:pt x="240" y="264"/>
                        </a:lnTo>
                        <a:lnTo>
                          <a:pt x="168" y="304"/>
                        </a:lnTo>
                        <a:lnTo>
                          <a:pt x="168" y="304"/>
                        </a:lnTo>
                        <a:lnTo>
                          <a:pt x="104" y="160"/>
                        </a:lnTo>
                        <a:lnTo>
                          <a:pt x="104" y="160"/>
                        </a:lnTo>
                        <a:lnTo>
                          <a:pt x="64" y="184"/>
                        </a:lnTo>
                        <a:lnTo>
                          <a:pt x="64" y="184"/>
                        </a:lnTo>
                        <a:lnTo>
                          <a:pt x="128" y="328"/>
                        </a:lnTo>
                        <a:lnTo>
                          <a:pt x="128" y="328"/>
                        </a:lnTo>
                        <a:lnTo>
                          <a:pt x="56" y="368"/>
                        </a:lnTo>
                        <a:lnTo>
                          <a:pt x="56" y="368"/>
                        </a:lnTo>
                        <a:lnTo>
                          <a:pt x="104" y="464"/>
                        </a:lnTo>
                        <a:lnTo>
                          <a:pt x="104" y="464"/>
                        </a:lnTo>
                        <a:lnTo>
                          <a:pt x="168" y="424"/>
                        </a:lnTo>
                        <a:lnTo>
                          <a:pt x="168" y="424"/>
                        </a:lnTo>
                        <a:lnTo>
                          <a:pt x="240" y="576"/>
                        </a:lnTo>
                        <a:lnTo>
                          <a:pt x="240" y="576"/>
                        </a:lnTo>
                        <a:lnTo>
                          <a:pt x="40" y="24"/>
                        </a:lnTo>
                        <a:close/>
                      </a:path>
                    </a:pathLst>
                  </a:custGeom>
                  <a:solidFill>
                    <a:srgbClr val="1C21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444" name="Line 196"/>
                  <p:cNvSpPr>
                    <a:spLocks noChangeShapeType="1"/>
                  </p:cNvSpPr>
                  <p:nvPr/>
                </p:nvSpPr>
                <p:spPr bwMode="auto">
                  <a:xfrm>
                    <a:off x="4368" y="976"/>
                    <a:ext cx="304" cy="240"/>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45" name="Line 197"/>
                  <p:cNvSpPr>
                    <a:spLocks noChangeShapeType="1"/>
                  </p:cNvSpPr>
                  <p:nvPr/>
                </p:nvSpPr>
                <p:spPr bwMode="auto">
                  <a:xfrm>
                    <a:off x="4672" y="12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46" name="Line 198"/>
                  <p:cNvSpPr>
                    <a:spLocks noChangeShapeType="1"/>
                  </p:cNvSpPr>
                  <p:nvPr/>
                </p:nvSpPr>
                <p:spPr bwMode="auto">
                  <a:xfrm>
                    <a:off x="4672" y="12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47" name="Line 199"/>
                  <p:cNvSpPr>
                    <a:spLocks noChangeShapeType="1"/>
                  </p:cNvSpPr>
                  <p:nvPr/>
                </p:nvSpPr>
                <p:spPr bwMode="auto">
                  <a:xfrm>
                    <a:off x="4672" y="12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48" name="Line 200"/>
                  <p:cNvSpPr>
                    <a:spLocks noChangeShapeType="1"/>
                  </p:cNvSpPr>
                  <p:nvPr/>
                </p:nvSpPr>
                <p:spPr bwMode="auto">
                  <a:xfrm>
                    <a:off x="4672" y="1216"/>
                    <a:ext cx="1" cy="47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49" name="Line 201"/>
                  <p:cNvSpPr>
                    <a:spLocks noChangeShapeType="1"/>
                  </p:cNvSpPr>
                  <p:nvPr/>
                </p:nvSpPr>
                <p:spPr bwMode="auto">
                  <a:xfrm>
                    <a:off x="4672" y="1688"/>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0" name="Line 202"/>
                  <p:cNvSpPr>
                    <a:spLocks noChangeShapeType="1"/>
                  </p:cNvSpPr>
                  <p:nvPr/>
                </p:nvSpPr>
                <p:spPr bwMode="auto">
                  <a:xfrm>
                    <a:off x="4672" y="1688"/>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1" name="Line 203"/>
                  <p:cNvSpPr>
                    <a:spLocks noChangeShapeType="1"/>
                  </p:cNvSpPr>
                  <p:nvPr/>
                </p:nvSpPr>
                <p:spPr bwMode="auto">
                  <a:xfrm>
                    <a:off x="4672" y="1688"/>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2" name="Line 204"/>
                  <p:cNvSpPr>
                    <a:spLocks noChangeShapeType="1"/>
                  </p:cNvSpPr>
                  <p:nvPr/>
                </p:nvSpPr>
                <p:spPr bwMode="auto">
                  <a:xfrm flipH="1" flipV="1">
                    <a:off x="4368" y="1456"/>
                    <a:ext cx="304" cy="23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3" name="Line 205"/>
                  <p:cNvSpPr>
                    <a:spLocks noChangeShapeType="1"/>
                  </p:cNvSpPr>
                  <p:nvPr/>
                </p:nvSpPr>
                <p:spPr bwMode="auto">
                  <a:xfrm>
                    <a:off x="4368" y="145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4" name="Line 206"/>
                  <p:cNvSpPr>
                    <a:spLocks noChangeShapeType="1"/>
                  </p:cNvSpPr>
                  <p:nvPr/>
                </p:nvSpPr>
                <p:spPr bwMode="auto">
                  <a:xfrm>
                    <a:off x="4368" y="145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5" name="Line 207"/>
                  <p:cNvSpPr>
                    <a:spLocks noChangeShapeType="1"/>
                  </p:cNvSpPr>
                  <p:nvPr/>
                </p:nvSpPr>
                <p:spPr bwMode="auto">
                  <a:xfrm>
                    <a:off x="4368" y="145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6" name="Line 208"/>
                  <p:cNvSpPr>
                    <a:spLocks noChangeShapeType="1"/>
                  </p:cNvSpPr>
                  <p:nvPr/>
                </p:nvSpPr>
                <p:spPr bwMode="auto">
                  <a:xfrm flipH="1" flipV="1">
                    <a:off x="4328" y="1424"/>
                    <a:ext cx="40" cy="3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7" name="Line 209"/>
                  <p:cNvSpPr>
                    <a:spLocks noChangeShapeType="1"/>
                  </p:cNvSpPr>
                  <p:nvPr/>
                </p:nvSpPr>
                <p:spPr bwMode="auto">
                  <a:xfrm>
                    <a:off x="4328" y="142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8" name="Line 210"/>
                  <p:cNvSpPr>
                    <a:spLocks noChangeShapeType="1"/>
                  </p:cNvSpPr>
                  <p:nvPr/>
                </p:nvSpPr>
                <p:spPr bwMode="auto">
                  <a:xfrm>
                    <a:off x="4328" y="142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59" name="Line 211"/>
                  <p:cNvSpPr>
                    <a:spLocks noChangeShapeType="1"/>
                  </p:cNvSpPr>
                  <p:nvPr/>
                </p:nvSpPr>
                <p:spPr bwMode="auto">
                  <a:xfrm>
                    <a:off x="4328" y="142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60" name="Line 212"/>
                  <p:cNvSpPr>
                    <a:spLocks noChangeShapeType="1"/>
                  </p:cNvSpPr>
                  <p:nvPr/>
                </p:nvSpPr>
                <p:spPr bwMode="auto">
                  <a:xfrm flipV="1">
                    <a:off x="4328" y="952"/>
                    <a:ext cx="1" cy="47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61" name="Line 213"/>
                  <p:cNvSpPr>
                    <a:spLocks noChangeShapeType="1"/>
                  </p:cNvSpPr>
                  <p:nvPr/>
                </p:nvSpPr>
                <p:spPr bwMode="auto">
                  <a:xfrm>
                    <a:off x="4328" y="95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37462" name="Group 214"/>
                <p:cNvGrpSpPr>
                  <a:grpSpLocks/>
                </p:cNvGrpSpPr>
                <p:nvPr/>
              </p:nvGrpSpPr>
              <p:grpSpPr bwMode="auto">
                <a:xfrm>
                  <a:off x="1400" y="488"/>
                  <a:ext cx="3816" cy="2649"/>
                  <a:chOff x="1400" y="488"/>
                  <a:chExt cx="3816" cy="2649"/>
                </a:xfrm>
              </p:grpSpPr>
              <p:grpSp>
                <p:nvGrpSpPr>
                  <p:cNvPr id="437463" name="Group 215"/>
                  <p:cNvGrpSpPr>
                    <a:grpSpLocks/>
                  </p:cNvGrpSpPr>
                  <p:nvPr/>
                </p:nvGrpSpPr>
                <p:grpSpPr bwMode="auto">
                  <a:xfrm>
                    <a:off x="1736" y="488"/>
                    <a:ext cx="2880" cy="2081"/>
                    <a:chOff x="1736" y="488"/>
                    <a:chExt cx="2880" cy="2081"/>
                  </a:xfrm>
                </p:grpSpPr>
                <p:sp>
                  <p:nvSpPr>
                    <p:cNvPr id="437464" name="Line 216"/>
                    <p:cNvSpPr>
                      <a:spLocks noChangeShapeType="1"/>
                    </p:cNvSpPr>
                    <p:nvPr/>
                  </p:nvSpPr>
                  <p:spPr bwMode="auto">
                    <a:xfrm>
                      <a:off x="4328" y="95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65" name="Line 217"/>
                    <p:cNvSpPr>
                      <a:spLocks noChangeShapeType="1"/>
                    </p:cNvSpPr>
                    <p:nvPr/>
                  </p:nvSpPr>
                  <p:spPr bwMode="auto">
                    <a:xfrm>
                      <a:off x="4328" y="95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66" name="Line 218"/>
                    <p:cNvSpPr>
                      <a:spLocks noChangeShapeType="1"/>
                    </p:cNvSpPr>
                    <p:nvPr/>
                  </p:nvSpPr>
                  <p:spPr bwMode="auto">
                    <a:xfrm>
                      <a:off x="4328" y="952"/>
                      <a:ext cx="40" cy="2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67" name="Line 219"/>
                    <p:cNvSpPr>
                      <a:spLocks noChangeShapeType="1"/>
                    </p:cNvSpPr>
                    <p:nvPr/>
                  </p:nvSpPr>
                  <p:spPr bwMode="auto">
                    <a:xfrm>
                      <a:off x="4368" y="97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68" name="Line 220"/>
                    <p:cNvSpPr>
                      <a:spLocks noChangeShapeType="1"/>
                    </p:cNvSpPr>
                    <p:nvPr/>
                  </p:nvSpPr>
                  <p:spPr bwMode="auto">
                    <a:xfrm flipV="1">
                      <a:off x="4568" y="1504"/>
                      <a:ext cx="40" cy="2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69" name="Line 221"/>
                    <p:cNvSpPr>
                      <a:spLocks noChangeShapeType="1"/>
                    </p:cNvSpPr>
                    <p:nvPr/>
                  </p:nvSpPr>
                  <p:spPr bwMode="auto">
                    <a:xfrm>
                      <a:off x="4608" y="150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0" name="Line 222"/>
                    <p:cNvSpPr>
                      <a:spLocks noChangeShapeType="1"/>
                    </p:cNvSpPr>
                    <p:nvPr/>
                  </p:nvSpPr>
                  <p:spPr bwMode="auto">
                    <a:xfrm>
                      <a:off x="4608" y="150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1" name="Line 223"/>
                    <p:cNvSpPr>
                      <a:spLocks noChangeShapeType="1"/>
                    </p:cNvSpPr>
                    <p:nvPr/>
                  </p:nvSpPr>
                  <p:spPr bwMode="auto">
                    <a:xfrm>
                      <a:off x="4608" y="150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2" name="Line 224"/>
                    <p:cNvSpPr>
                      <a:spLocks noChangeShapeType="1"/>
                    </p:cNvSpPr>
                    <p:nvPr/>
                  </p:nvSpPr>
                  <p:spPr bwMode="auto">
                    <a:xfrm flipH="1" flipV="1">
                      <a:off x="4544" y="1352"/>
                      <a:ext cx="64" cy="15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3" name="Line 225"/>
                    <p:cNvSpPr>
                      <a:spLocks noChangeShapeType="1"/>
                    </p:cNvSpPr>
                    <p:nvPr/>
                  </p:nvSpPr>
                  <p:spPr bwMode="auto">
                    <a:xfrm>
                      <a:off x="4544" y="135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4" name="Line 226"/>
                    <p:cNvSpPr>
                      <a:spLocks noChangeShapeType="1"/>
                    </p:cNvSpPr>
                    <p:nvPr/>
                  </p:nvSpPr>
                  <p:spPr bwMode="auto">
                    <a:xfrm>
                      <a:off x="4544" y="135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5" name="Line 227"/>
                    <p:cNvSpPr>
                      <a:spLocks noChangeShapeType="1"/>
                    </p:cNvSpPr>
                    <p:nvPr/>
                  </p:nvSpPr>
                  <p:spPr bwMode="auto">
                    <a:xfrm>
                      <a:off x="4544" y="135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6" name="Line 228"/>
                    <p:cNvSpPr>
                      <a:spLocks noChangeShapeType="1"/>
                    </p:cNvSpPr>
                    <p:nvPr/>
                  </p:nvSpPr>
                  <p:spPr bwMode="auto">
                    <a:xfrm flipV="1">
                      <a:off x="4544" y="1312"/>
                      <a:ext cx="64" cy="40"/>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7" name="Line 229"/>
                    <p:cNvSpPr>
                      <a:spLocks noChangeShapeType="1"/>
                    </p:cNvSpPr>
                    <p:nvPr/>
                  </p:nvSpPr>
                  <p:spPr bwMode="auto">
                    <a:xfrm>
                      <a:off x="4608" y="13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8" name="Line 230"/>
                    <p:cNvSpPr>
                      <a:spLocks noChangeShapeType="1"/>
                    </p:cNvSpPr>
                    <p:nvPr/>
                  </p:nvSpPr>
                  <p:spPr bwMode="auto">
                    <a:xfrm>
                      <a:off x="4608" y="13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79" name="Line 231"/>
                    <p:cNvSpPr>
                      <a:spLocks noChangeShapeType="1"/>
                    </p:cNvSpPr>
                    <p:nvPr/>
                  </p:nvSpPr>
                  <p:spPr bwMode="auto">
                    <a:xfrm>
                      <a:off x="4608" y="13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0" name="Line 232"/>
                    <p:cNvSpPr>
                      <a:spLocks noChangeShapeType="1"/>
                    </p:cNvSpPr>
                    <p:nvPr/>
                  </p:nvSpPr>
                  <p:spPr bwMode="auto">
                    <a:xfrm flipH="1" flipV="1">
                      <a:off x="4568" y="1216"/>
                      <a:ext cx="40" cy="96"/>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1" name="Line 233"/>
                    <p:cNvSpPr>
                      <a:spLocks noChangeShapeType="1"/>
                    </p:cNvSpPr>
                    <p:nvPr/>
                  </p:nvSpPr>
                  <p:spPr bwMode="auto">
                    <a:xfrm>
                      <a:off x="4568" y="12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2" name="Line 234"/>
                    <p:cNvSpPr>
                      <a:spLocks noChangeShapeType="1"/>
                    </p:cNvSpPr>
                    <p:nvPr/>
                  </p:nvSpPr>
                  <p:spPr bwMode="auto">
                    <a:xfrm>
                      <a:off x="4568" y="12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3" name="Line 235"/>
                    <p:cNvSpPr>
                      <a:spLocks noChangeShapeType="1"/>
                    </p:cNvSpPr>
                    <p:nvPr/>
                  </p:nvSpPr>
                  <p:spPr bwMode="auto">
                    <a:xfrm>
                      <a:off x="4568" y="12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4" name="Line 236"/>
                    <p:cNvSpPr>
                      <a:spLocks noChangeShapeType="1"/>
                    </p:cNvSpPr>
                    <p:nvPr/>
                  </p:nvSpPr>
                  <p:spPr bwMode="auto">
                    <a:xfrm flipH="1">
                      <a:off x="4496" y="1216"/>
                      <a:ext cx="72" cy="40"/>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5" name="Line 237"/>
                    <p:cNvSpPr>
                      <a:spLocks noChangeShapeType="1"/>
                    </p:cNvSpPr>
                    <p:nvPr/>
                  </p:nvSpPr>
                  <p:spPr bwMode="auto">
                    <a:xfrm>
                      <a:off x="4496" y="125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6" name="Line 238"/>
                    <p:cNvSpPr>
                      <a:spLocks noChangeShapeType="1"/>
                    </p:cNvSpPr>
                    <p:nvPr/>
                  </p:nvSpPr>
                  <p:spPr bwMode="auto">
                    <a:xfrm>
                      <a:off x="4496" y="125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7" name="Line 239"/>
                    <p:cNvSpPr>
                      <a:spLocks noChangeShapeType="1"/>
                    </p:cNvSpPr>
                    <p:nvPr/>
                  </p:nvSpPr>
                  <p:spPr bwMode="auto">
                    <a:xfrm>
                      <a:off x="4496" y="125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8" name="Line 240"/>
                    <p:cNvSpPr>
                      <a:spLocks noChangeShapeType="1"/>
                    </p:cNvSpPr>
                    <p:nvPr/>
                  </p:nvSpPr>
                  <p:spPr bwMode="auto">
                    <a:xfrm flipH="1" flipV="1">
                      <a:off x="4432" y="1112"/>
                      <a:ext cx="64" cy="14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89" name="Line 241"/>
                    <p:cNvSpPr>
                      <a:spLocks noChangeShapeType="1"/>
                    </p:cNvSpPr>
                    <p:nvPr/>
                  </p:nvSpPr>
                  <p:spPr bwMode="auto">
                    <a:xfrm>
                      <a:off x="4432" y="11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0" name="Line 242"/>
                    <p:cNvSpPr>
                      <a:spLocks noChangeShapeType="1"/>
                    </p:cNvSpPr>
                    <p:nvPr/>
                  </p:nvSpPr>
                  <p:spPr bwMode="auto">
                    <a:xfrm>
                      <a:off x="4432" y="11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1" name="Line 243"/>
                    <p:cNvSpPr>
                      <a:spLocks noChangeShapeType="1"/>
                    </p:cNvSpPr>
                    <p:nvPr/>
                  </p:nvSpPr>
                  <p:spPr bwMode="auto">
                    <a:xfrm>
                      <a:off x="4432" y="11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2" name="Line 244"/>
                    <p:cNvSpPr>
                      <a:spLocks noChangeShapeType="1"/>
                    </p:cNvSpPr>
                    <p:nvPr/>
                  </p:nvSpPr>
                  <p:spPr bwMode="auto">
                    <a:xfrm flipH="1">
                      <a:off x="4392" y="1112"/>
                      <a:ext cx="40" cy="2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3" name="Line 245"/>
                    <p:cNvSpPr>
                      <a:spLocks noChangeShapeType="1"/>
                    </p:cNvSpPr>
                    <p:nvPr/>
                  </p:nvSpPr>
                  <p:spPr bwMode="auto">
                    <a:xfrm>
                      <a:off x="4392" y="113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4" name="Line 246"/>
                    <p:cNvSpPr>
                      <a:spLocks noChangeShapeType="1"/>
                    </p:cNvSpPr>
                    <p:nvPr/>
                  </p:nvSpPr>
                  <p:spPr bwMode="auto">
                    <a:xfrm>
                      <a:off x="4392" y="113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5" name="Line 247"/>
                    <p:cNvSpPr>
                      <a:spLocks noChangeShapeType="1"/>
                    </p:cNvSpPr>
                    <p:nvPr/>
                  </p:nvSpPr>
                  <p:spPr bwMode="auto">
                    <a:xfrm>
                      <a:off x="4392" y="113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6" name="Line 248"/>
                    <p:cNvSpPr>
                      <a:spLocks noChangeShapeType="1"/>
                    </p:cNvSpPr>
                    <p:nvPr/>
                  </p:nvSpPr>
                  <p:spPr bwMode="auto">
                    <a:xfrm>
                      <a:off x="4392" y="1136"/>
                      <a:ext cx="64" cy="14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7" name="Line 249"/>
                    <p:cNvSpPr>
                      <a:spLocks noChangeShapeType="1"/>
                    </p:cNvSpPr>
                    <p:nvPr/>
                  </p:nvSpPr>
                  <p:spPr bwMode="auto">
                    <a:xfrm>
                      <a:off x="4456" y="128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8" name="Line 250"/>
                    <p:cNvSpPr>
                      <a:spLocks noChangeShapeType="1"/>
                    </p:cNvSpPr>
                    <p:nvPr/>
                  </p:nvSpPr>
                  <p:spPr bwMode="auto">
                    <a:xfrm>
                      <a:off x="4456" y="128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499" name="Line 251"/>
                    <p:cNvSpPr>
                      <a:spLocks noChangeShapeType="1"/>
                    </p:cNvSpPr>
                    <p:nvPr/>
                  </p:nvSpPr>
                  <p:spPr bwMode="auto">
                    <a:xfrm>
                      <a:off x="4456" y="128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0" name="Line 252"/>
                    <p:cNvSpPr>
                      <a:spLocks noChangeShapeType="1"/>
                    </p:cNvSpPr>
                    <p:nvPr/>
                  </p:nvSpPr>
                  <p:spPr bwMode="auto">
                    <a:xfrm flipH="1">
                      <a:off x="4384" y="1280"/>
                      <a:ext cx="72" cy="40"/>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1" name="Line 253"/>
                    <p:cNvSpPr>
                      <a:spLocks noChangeShapeType="1"/>
                    </p:cNvSpPr>
                    <p:nvPr/>
                  </p:nvSpPr>
                  <p:spPr bwMode="auto">
                    <a:xfrm>
                      <a:off x="4384" y="132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2" name="Line 254"/>
                    <p:cNvSpPr>
                      <a:spLocks noChangeShapeType="1"/>
                    </p:cNvSpPr>
                    <p:nvPr/>
                  </p:nvSpPr>
                  <p:spPr bwMode="auto">
                    <a:xfrm>
                      <a:off x="4384" y="132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3" name="Line 255"/>
                    <p:cNvSpPr>
                      <a:spLocks noChangeShapeType="1"/>
                    </p:cNvSpPr>
                    <p:nvPr/>
                  </p:nvSpPr>
                  <p:spPr bwMode="auto">
                    <a:xfrm>
                      <a:off x="4384" y="132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4" name="Line 256"/>
                    <p:cNvSpPr>
                      <a:spLocks noChangeShapeType="1"/>
                    </p:cNvSpPr>
                    <p:nvPr/>
                  </p:nvSpPr>
                  <p:spPr bwMode="auto">
                    <a:xfrm>
                      <a:off x="4384" y="1320"/>
                      <a:ext cx="48" cy="96"/>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5" name="Line 257"/>
                    <p:cNvSpPr>
                      <a:spLocks noChangeShapeType="1"/>
                    </p:cNvSpPr>
                    <p:nvPr/>
                  </p:nvSpPr>
                  <p:spPr bwMode="auto">
                    <a:xfrm>
                      <a:off x="4432" y="14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6" name="Line 258"/>
                    <p:cNvSpPr>
                      <a:spLocks noChangeShapeType="1"/>
                    </p:cNvSpPr>
                    <p:nvPr/>
                  </p:nvSpPr>
                  <p:spPr bwMode="auto">
                    <a:xfrm>
                      <a:off x="4432" y="14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7" name="Line 259"/>
                    <p:cNvSpPr>
                      <a:spLocks noChangeShapeType="1"/>
                    </p:cNvSpPr>
                    <p:nvPr/>
                  </p:nvSpPr>
                  <p:spPr bwMode="auto">
                    <a:xfrm>
                      <a:off x="4432" y="14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8" name="Line 260"/>
                    <p:cNvSpPr>
                      <a:spLocks noChangeShapeType="1"/>
                    </p:cNvSpPr>
                    <p:nvPr/>
                  </p:nvSpPr>
                  <p:spPr bwMode="auto">
                    <a:xfrm flipV="1">
                      <a:off x="4432" y="1376"/>
                      <a:ext cx="64" cy="40"/>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09" name="Line 261"/>
                    <p:cNvSpPr>
                      <a:spLocks noChangeShapeType="1"/>
                    </p:cNvSpPr>
                    <p:nvPr/>
                  </p:nvSpPr>
                  <p:spPr bwMode="auto">
                    <a:xfrm>
                      <a:off x="4496" y="137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10" name="Line 262"/>
                    <p:cNvSpPr>
                      <a:spLocks noChangeShapeType="1"/>
                    </p:cNvSpPr>
                    <p:nvPr/>
                  </p:nvSpPr>
                  <p:spPr bwMode="auto">
                    <a:xfrm>
                      <a:off x="4496" y="137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11" name="Line 263"/>
                    <p:cNvSpPr>
                      <a:spLocks noChangeShapeType="1"/>
                    </p:cNvSpPr>
                    <p:nvPr/>
                  </p:nvSpPr>
                  <p:spPr bwMode="auto">
                    <a:xfrm>
                      <a:off x="4496" y="137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12" name="Line 264"/>
                    <p:cNvSpPr>
                      <a:spLocks noChangeShapeType="1"/>
                    </p:cNvSpPr>
                    <p:nvPr/>
                  </p:nvSpPr>
                  <p:spPr bwMode="auto">
                    <a:xfrm>
                      <a:off x="4496" y="1376"/>
                      <a:ext cx="72" cy="15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13" name="Line 265"/>
                    <p:cNvSpPr>
                      <a:spLocks noChangeShapeType="1"/>
                    </p:cNvSpPr>
                    <p:nvPr/>
                  </p:nvSpPr>
                  <p:spPr bwMode="auto">
                    <a:xfrm>
                      <a:off x="4568" y="1528"/>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14" name="Freeform 266"/>
                    <p:cNvSpPr>
                      <a:spLocks/>
                    </p:cNvSpPr>
                    <p:nvPr/>
                  </p:nvSpPr>
                  <p:spPr bwMode="auto">
                    <a:xfrm>
                      <a:off x="4352" y="1008"/>
                      <a:ext cx="48" cy="80"/>
                    </a:xfrm>
                    <a:custGeom>
                      <a:avLst/>
                      <a:gdLst>
                        <a:gd name="T0" fmla="*/ 24 w 48"/>
                        <a:gd name="T1" fmla="*/ 72 h 80"/>
                        <a:gd name="T2" fmla="*/ 24 w 48"/>
                        <a:gd name="T3" fmla="*/ 72 h 80"/>
                        <a:gd name="T4" fmla="*/ 8 w 48"/>
                        <a:gd name="T5" fmla="*/ 64 h 80"/>
                        <a:gd name="T6" fmla="*/ 8 w 48"/>
                        <a:gd name="T7" fmla="*/ 56 h 80"/>
                        <a:gd name="T8" fmla="*/ 8 w 48"/>
                        <a:gd name="T9" fmla="*/ 56 h 80"/>
                        <a:gd name="T10" fmla="*/ 0 w 48"/>
                        <a:gd name="T11" fmla="*/ 40 h 80"/>
                        <a:gd name="T12" fmla="*/ 0 w 48"/>
                        <a:gd name="T13" fmla="*/ 24 h 80"/>
                        <a:gd name="T14" fmla="*/ 0 w 48"/>
                        <a:gd name="T15" fmla="*/ 24 h 80"/>
                        <a:gd name="T16" fmla="*/ 0 w 48"/>
                        <a:gd name="T17" fmla="*/ 8 h 80"/>
                        <a:gd name="T18" fmla="*/ 8 w 48"/>
                        <a:gd name="T19" fmla="*/ 0 h 80"/>
                        <a:gd name="T20" fmla="*/ 8 w 48"/>
                        <a:gd name="T21" fmla="*/ 0 h 80"/>
                        <a:gd name="T22" fmla="*/ 8 w 48"/>
                        <a:gd name="T23" fmla="*/ 0 h 80"/>
                        <a:gd name="T24" fmla="*/ 24 w 48"/>
                        <a:gd name="T25" fmla="*/ 8 h 80"/>
                        <a:gd name="T26" fmla="*/ 24 w 48"/>
                        <a:gd name="T27" fmla="*/ 8 h 80"/>
                        <a:gd name="T28" fmla="*/ 32 w 48"/>
                        <a:gd name="T29" fmla="*/ 16 h 80"/>
                        <a:gd name="T30" fmla="*/ 40 w 48"/>
                        <a:gd name="T31" fmla="*/ 32 h 80"/>
                        <a:gd name="T32" fmla="*/ 40 w 48"/>
                        <a:gd name="T33" fmla="*/ 32 h 80"/>
                        <a:gd name="T34" fmla="*/ 40 w 48"/>
                        <a:gd name="T35" fmla="*/ 40 h 80"/>
                        <a:gd name="T36" fmla="*/ 48 w 48"/>
                        <a:gd name="T37" fmla="*/ 56 h 80"/>
                        <a:gd name="T38" fmla="*/ 48 w 48"/>
                        <a:gd name="T39" fmla="*/ 56 h 80"/>
                        <a:gd name="T40" fmla="*/ 40 w 48"/>
                        <a:gd name="T41" fmla="*/ 72 h 80"/>
                        <a:gd name="T42" fmla="*/ 40 w 48"/>
                        <a:gd name="T43" fmla="*/ 80 h 80"/>
                        <a:gd name="T44" fmla="*/ 40 w 48"/>
                        <a:gd name="T45" fmla="*/ 80 h 80"/>
                        <a:gd name="T46" fmla="*/ 32 w 48"/>
                        <a:gd name="T47" fmla="*/ 80 h 80"/>
                        <a:gd name="T48" fmla="*/ 24 w 48"/>
                        <a:gd name="T49" fmla="*/ 72 h 80"/>
                        <a:gd name="T50" fmla="*/ 24 w 48"/>
                        <a:gd name="T51" fmla="*/ 72 h 80"/>
                        <a:gd name="T52" fmla="*/ 24 w 48"/>
                        <a:gd name="T53" fmla="*/ 72 h 80"/>
                        <a:gd name="T54" fmla="*/ 24 w 48"/>
                        <a:gd name="T55" fmla="*/ 64 h 80"/>
                        <a:gd name="T56" fmla="*/ 32 w 48"/>
                        <a:gd name="T57" fmla="*/ 72 h 80"/>
                        <a:gd name="T58" fmla="*/ 32 w 48"/>
                        <a:gd name="T59" fmla="*/ 72 h 80"/>
                        <a:gd name="T60" fmla="*/ 32 w 48"/>
                        <a:gd name="T61" fmla="*/ 72 h 80"/>
                        <a:gd name="T62" fmla="*/ 32 w 48"/>
                        <a:gd name="T63" fmla="*/ 64 h 80"/>
                        <a:gd name="T64" fmla="*/ 40 w 48"/>
                        <a:gd name="T65" fmla="*/ 56 h 80"/>
                        <a:gd name="T66" fmla="*/ 40 w 48"/>
                        <a:gd name="T67" fmla="*/ 56 h 80"/>
                        <a:gd name="T68" fmla="*/ 32 w 48"/>
                        <a:gd name="T69" fmla="*/ 40 h 80"/>
                        <a:gd name="T70" fmla="*/ 32 w 48"/>
                        <a:gd name="T71" fmla="*/ 32 h 80"/>
                        <a:gd name="T72" fmla="*/ 32 w 48"/>
                        <a:gd name="T73" fmla="*/ 32 h 80"/>
                        <a:gd name="T74" fmla="*/ 32 w 48"/>
                        <a:gd name="T75" fmla="*/ 24 h 80"/>
                        <a:gd name="T76" fmla="*/ 24 w 48"/>
                        <a:gd name="T77" fmla="*/ 16 h 80"/>
                        <a:gd name="T78" fmla="*/ 24 w 48"/>
                        <a:gd name="T79" fmla="*/ 16 h 80"/>
                        <a:gd name="T80" fmla="*/ 16 w 48"/>
                        <a:gd name="T81" fmla="*/ 8 h 80"/>
                        <a:gd name="T82" fmla="*/ 8 w 48"/>
                        <a:gd name="T83" fmla="*/ 16 h 80"/>
                        <a:gd name="T84" fmla="*/ 8 w 48"/>
                        <a:gd name="T85" fmla="*/ 16 h 80"/>
                        <a:gd name="T86" fmla="*/ 8 w 48"/>
                        <a:gd name="T87" fmla="*/ 16 h 80"/>
                        <a:gd name="T88" fmla="*/ 8 w 48"/>
                        <a:gd name="T89" fmla="*/ 32 h 80"/>
                        <a:gd name="T90" fmla="*/ 8 w 48"/>
                        <a:gd name="T91" fmla="*/ 32 h 80"/>
                        <a:gd name="T92" fmla="*/ 8 w 48"/>
                        <a:gd name="T93" fmla="*/ 40 h 80"/>
                        <a:gd name="T94" fmla="*/ 8 w 48"/>
                        <a:gd name="T95" fmla="*/ 48 h 80"/>
                        <a:gd name="T96" fmla="*/ 8 w 48"/>
                        <a:gd name="T97" fmla="*/ 48 h 80"/>
                        <a:gd name="T98" fmla="*/ 16 w 48"/>
                        <a:gd name="T99" fmla="*/ 64 h 80"/>
                        <a:gd name="T100" fmla="*/ 24 w 48"/>
                        <a:gd name="T101" fmla="*/ 64 h 80"/>
                        <a:gd name="T102" fmla="*/ 24 w 48"/>
                        <a:gd name="T103" fmla="*/ 64 h 80"/>
                        <a:gd name="T104" fmla="*/ 24 w 48"/>
                        <a:gd name="T105"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80">
                          <a:moveTo>
                            <a:pt x="24" y="72"/>
                          </a:moveTo>
                          <a:lnTo>
                            <a:pt x="24" y="72"/>
                          </a:lnTo>
                          <a:lnTo>
                            <a:pt x="8" y="64"/>
                          </a:lnTo>
                          <a:lnTo>
                            <a:pt x="8" y="56"/>
                          </a:lnTo>
                          <a:lnTo>
                            <a:pt x="8" y="56"/>
                          </a:lnTo>
                          <a:lnTo>
                            <a:pt x="0" y="40"/>
                          </a:lnTo>
                          <a:lnTo>
                            <a:pt x="0" y="24"/>
                          </a:lnTo>
                          <a:lnTo>
                            <a:pt x="0" y="24"/>
                          </a:lnTo>
                          <a:lnTo>
                            <a:pt x="0" y="8"/>
                          </a:lnTo>
                          <a:lnTo>
                            <a:pt x="8" y="0"/>
                          </a:lnTo>
                          <a:lnTo>
                            <a:pt x="8" y="0"/>
                          </a:lnTo>
                          <a:lnTo>
                            <a:pt x="8" y="0"/>
                          </a:lnTo>
                          <a:lnTo>
                            <a:pt x="24" y="8"/>
                          </a:lnTo>
                          <a:lnTo>
                            <a:pt x="24" y="8"/>
                          </a:lnTo>
                          <a:lnTo>
                            <a:pt x="32" y="16"/>
                          </a:lnTo>
                          <a:lnTo>
                            <a:pt x="40" y="32"/>
                          </a:lnTo>
                          <a:lnTo>
                            <a:pt x="40" y="32"/>
                          </a:lnTo>
                          <a:lnTo>
                            <a:pt x="40" y="40"/>
                          </a:lnTo>
                          <a:lnTo>
                            <a:pt x="48" y="56"/>
                          </a:lnTo>
                          <a:lnTo>
                            <a:pt x="48" y="56"/>
                          </a:lnTo>
                          <a:lnTo>
                            <a:pt x="40" y="72"/>
                          </a:lnTo>
                          <a:lnTo>
                            <a:pt x="40" y="80"/>
                          </a:lnTo>
                          <a:lnTo>
                            <a:pt x="40" y="80"/>
                          </a:lnTo>
                          <a:lnTo>
                            <a:pt x="32" y="80"/>
                          </a:lnTo>
                          <a:lnTo>
                            <a:pt x="24" y="72"/>
                          </a:lnTo>
                          <a:lnTo>
                            <a:pt x="24" y="72"/>
                          </a:lnTo>
                          <a:lnTo>
                            <a:pt x="24" y="72"/>
                          </a:lnTo>
                          <a:lnTo>
                            <a:pt x="24" y="64"/>
                          </a:lnTo>
                          <a:lnTo>
                            <a:pt x="32" y="72"/>
                          </a:lnTo>
                          <a:lnTo>
                            <a:pt x="32" y="72"/>
                          </a:lnTo>
                          <a:lnTo>
                            <a:pt x="32" y="72"/>
                          </a:lnTo>
                          <a:lnTo>
                            <a:pt x="32" y="64"/>
                          </a:lnTo>
                          <a:lnTo>
                            <a:pt x="40" y="56"/>
                          </a:lnTo>
                          <a:lnTo>
                            <a:pt x="40" y="56"/>
                          </a:lnTo>
                          <a:lnTo>
                            <a:pt x="32" y="40"/>
                          </a:lnTo>
                          <a:lnTo>
                            <a:pt x="32" y="32"/>
                          </a:lnTo>
                          <a:lnTo>
                            <a:pt x="32" y="32"/>
                          </a:lnTo>
                          <a:lnTo>
                            <a:pt x="32" y="24"/>
                          </a:lnTo>
                          <a:lnTo>
                            <a:pt x="24" y="16"/>
                          </a:lnTo>
                          <a:lnTo>
                            <a:pt x="24" y="16"/>
                          </a:lnTo>
                          <a:lnTo>
                            <a:pt x="16" y="8"/>
                          </a:lnTo>
                          <a:lnTo>
                            <a:pt x="8" y="16"/>
                          </a:lnTo>
                          <a:lnTo>
                            <a:pt x="8" y="16"/>
                          </a:lnTo>
                          <a:lnTo>
                            <a:pt x="8" y="16"/>
                          </a:lnTo>
                          <a:lnTo>
                            <a:pt x="8" y="32"/>
                          </a:lnTo>
                          <a:lnTo>
                            <a:pt x="8" y="32"/>
                          </a:lnTo>
                          <a:lnTo>
                            <a:pt x="8" y="40"/>
                          </a:lnTo>
                          <a:lnTo>
                            <a:pt x="8" y="48"/>
                          </a:lnTo>
                          <a:lnTo>
                            <a:pt x="8" y="48"/>
                          </a:lnTo>
                          <a:lnTo>
                            <a:pt x="16" y="64"/>
                          </a:lnTo>
                          <a:lnTo>
                            <a:pt x="24" y="64"/>
                          </a:lnTo>
                          <a:lnTo>
                            <a:pt x="24" y="64"/>
                          </a:lnTo>
                          <a:lnTo>
                            <a:pt x="2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515" name="Freeform 267"/>
                    <p:cNvSpPr>
                      <a:spLocks/>
                    </p:cNvSpPr>
                    <p:nvPr/>
                  </p:nvSpPr>
                  <p:spPr bwMode="auto">
                    <a:xfrm>
                      <a:off x="4600" y="1208"/>
                      <a:ext cx="16" cy="72"/>
                    </a:xfrm>
                    <a:custGeom>
                      <a:avLst/>
                      <a:gdLst>
                        <a:gd name="T0" fmla="*/ 8 w 16"/>
                        <a:gd name="T1" fmla="*/ 64 h 72"/>
                        <a:gd name="T2" fmla="*/ 8 w 16"/>
                        <a:gd name="T3" fmla="*/ 8 h 72"/>
                        <a:gd name="T4" fmla="*/ 8 w 16"/>
                        <a:gd name="T5" fmla="*/ 8 h 72"/>
                        <a:gd name="T6" fmla="*/ 0 w 16"/>
                        <a:gd name="T7" fmla="*/ 8 h 72"/>
                        <a:gd name="T8" fmla="*/ 0 w 16"/>
                        <a:gd name="T9" fmla="*/ 8 h 72"/>
                        <a:gd name="T10" fmla="*/ 0 w 16"/>
                        <a:gd name="T11" fmla="*/ 0 h 72"/>
                        <a:gd name="T12" fmla="*/ 0 w 16"/>
                        <a:gd name="T13" fmla="*/ 0 h 72"/>
                        <a:gd name="T14" fmla="*/ 8 w 16"/>
                        <a:gd name="T15" fmla="*/ 0 h 72"/>
                        <a:gd name="T16" fmla="*/ 8 w 16"/>
                        <a:gd name="T17" fmla="*/ 0 h 72"/>
                        <a:gd name="T18" fmla="*/ 16 w 16"/>
                        <a:gd name="T19" fmla="*/ 8 h 72"/>
                        <a:gd name="T20" fmla="*/ 16 w 16"/>
                        <a:gd name="T21" fmla="*/ 8 h 72"/>
                        <a:gd name="T22" fmla="*/ 16 w 16"/>
                        <a:gd name="T23" fmla="*/ 72 h 72"/>
                        <a:gd name="T24" fmla="*/ 16 w 16"/>
                        <a:gd name="T25" fmla="*/ 72 h 72"/>
                        <a:gd name="T26" fmla="*/ 8 w 16"/>
                        <a:gd name="T2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72">
                          <a:moveTo>
                            <a:pt x="8" y="64"/>
                          </a:moveTo>
                          <a:lnTo>
                            <a:pt x="8" y="8"/>
                          </a:lnTo>
                          <a:lnTo>
                            <a:pt x="8" y="8"/>
                          </a:lnTo>
                          <a:lnTo>
                            <a:pt x="0" y="8"/>
                          </a:lnTo>
                          <a:lnTo>
                            <a:pt x="0" y="8"/>
                          </a:lnTo>
                          <a:lnTo>
                            <a:pt x="0" y="0"/>
                          </a:lnTo>
                          <a:lnTo>
                            <a:pt x="0" y="0"/>
                          </a:lnTo>
                          <a:lnTo>
                            <a:pt x="8" y="0"/>
                          </a:lnTo>
                          <a:lnTo>
                            <a:pt x="8" y="0"/>
                          </a:lnTo>
                          <a:lnTo>
                            <a:pt x="16" y="8"/>
                          </a:lnTo>
                          <a:lnTo>
                            <a:pt x="16" y="8"/>
                          </a:lnTo>
                          <a:lnTo>
                            <a:pt x="16" y="72"/>
                          </a:lnTo>
                          <a:lnTo>
                            <a:pt x="16" y="72"/>
                          </a:lnTo>
                          <a:lnTo>
                            <a:pt x="8"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516" name="Freeform 268"/>
                    <p:cNvSpPr>
                      <a:spLocks/>
                    </p:cNvSpPr>
                    <p:nvPr/>
                  </p:nvSpPr>
                  <p:spPr bwMode="auto">
                    <a:xfrm>
                      <a:off x="3784" y="488"/>
                      <a:ext cx="336" cy="744"/>
                    </a:xfrm>
                    <a:custGeom>
                      <a:avLst/>
                      <a:gdLst>
                        <a:gd name="T0" fmla="*/ 0 w 336"/>
                        <a:gd name="T1" fmla="*/ 0 h 744"/>
                        <a:gd name="T2" fmla="*/ 0 w 336"/>
                        <a:gd name="T3" fmla="*/ 0 h 744"/>
                        <a:gd name="T4" fmla="*/ 336 w 336"/>
                        <a:gd name="T5" fmla="*/ 272 h 744"/>
                        <a:gd name="T6" fmla="*/ 336 w 336"/>
                        <a:gd name="T7" fmla="*/ 272 h 744"/>
                        <a:gd name="T8" fmla="*/ 336 w 336"/>
                        <a:gd name="T9" fmla="*/ 744 h 744"/>
                        <a:gd name="T10" fmla="*/ 336 w 336"/>
                        <a:gd name="T11" fmla="*/ 744 h 744"/>
                        <a:gd name="T12" fmla="*/ 0 w 336"/>
                        <a:gd name="T13" fmla="*/ 480 h 744"/>
                        <a:gd name="T14" fmla="*/ 0 w 336"/>
                        <a:gd name="T15" fmla="*/ 480 h 744"/>
                        <a:gd name="T16" fmla="*/ 0 w 336"/>
                        <a:gd name="T17" fmla="*/ 0 h 744"/>
                        <a:gd name="T18" fmla="*/ 0 w 336"/>
                        <a:gd name="T19" fmla="*/ 0 h 744"/>
                        <a:gd name="T20" fmla="*/ 0 w 336"/>
                        <a:gd name="T21" fmla="*/ 0 h 744"/>
                        <a:gd name="T22" fmla="*/ 288 w 336"/>
                        <a:gd name="T23" fmla="*/ 512 h 744"/>
                        <a:gd name="T24" fmla="*/ 288 w 336"/>
                        <a:gd name="T25" fmla="*/ 432 h 744"/>
                        <a:gd name="T26" fmla="*/ 288 w 336"/>
                        <a:gd name="T27" fmla="*/ 432 h 744"/>
                        <a:gd name="T28" fmla="*/ 200 w 336"/>
                        <a:gd name="T29" fmla="*/ 360 h 744"/>
                        <a:gd name="T30" fmla="*/ 200 w 336"/>
                        <a:gd name="T31" fmla="*/ 360 h 744"/>
                        <a:gd name="T32" fmla="*/ 200 w 336"/>
                        <a:gd name="T33" fmla="*/ 224 h 744"/>
                        <a:gd name="T34" fmla="*/ 200 w 336"/>
                        <a:gd name="T35" fmla="*/ 224 h 744"/>
                        <a:gd name="T36" fmla="*/ 136 w 336"/>
                        <a:gd name="T37" fmla="*/ 176 h 744"/>
                        <a:gd name="T38" fmla="*/ 136 w 336"/>
                        <a:gd name="T39" fmla="*/ 176 h 744"/>
                        <a:gd name="T40" fmla="*/ 136 w 336"/>
                        <a:gd name="T41" fmla="*/ 312 h 744"/>
                        <a:gd name="T42" fmla="*/ 136 w 336"/>
                        <a:gd name="T43" fmla="*/ 312 h 744"/>
                        <a:gd name="T44" fmla="*/ 40 w 336"/>
                        <a:gd name="T45" fmla="*/ 232 h 744"/>
                        <a:gd name="T46" fmla="*/ 40 w 336"/>
                        <a:gd name="T47" fmla="*/ 232 h 744"/>
                        <a:gd name="T48" fmla="*/ 40 w 336"/>
                        <a:gd name="T49" fmla="*/ 312 h 744"/>
                        <a:gd name="T50" fmla="*/ 40 w 336"/>
                        <a:gd name="T51" fmla="*/ 312 h 744"/>
                        <a:gd name="T52" fmla="*/ 136 w 336"/>
                        <a:gd name="T53" fmla="*/ 392 h 744"/>
                        <a:gd name="T54" fmla="*/ 136 w 336"/>
                        <a:gd name="T55" fmla="*/ 392 h 744"/>
                        <a:gd name="T56" fmla="*/ 136 w 336"/>
                        <a:gd name="T57" fmla="*/ 520 h 744"/>
                        <a:gd name="T58" fmla="*/ 136 w 336"/>
                        <a:gd name="T59" fmla="*/ 520 h 744"/>
                        <a:gd name="T60" fmla="*/ 200 w 336"/>
                        <a:gd name="T61" fmla="*/ 568 h 744"/>
                        <a:gd name="T62" fmla="*/ 200 w 336"/>
                        <a:gd name="T63" fmla="*/ 568 h 744"/>
                        <a:gd name="T64" fmla="*/ 200 w 336"/>
                        <a:gd name="T65" fmla="*/ 440 h 744"/>
                        <a:gd name="T66" fmla="*/ 200 w 336"/>
                        <a:gd name="T67" fmla="*/ 440 h 744"/>
                        <a:gd name="T68" fmla="*/ 288 w 336"/>
                        <a:gd name="T69" fmla="*/ 512 h 744"/>
                        <a:gd name="T70" fmla="*/ 288 w 336"/>
                        <a:gd name="T71" fmla="*/ 512 h 744"/>
                        <a:gd name="T72" fmla="*/ 0 w 336"/>
                        <a:gd name="T73"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6" h="744">
                          <a:moveTo>
                            <a:pt x="0" y="0"/>
                          </a:moveTo>
                          <a:lnTo>
                            <a:pt x="0" y="0"/>
                          </a:lnTo>
                          <a:lnTo>
                            <a:pt x="336" y="272"/>
                          </a:lnTo>
                          <a:lnTo>
                            <a:pt x="336" y="272"/>
                          </a:lnTo>
                          <a:lnTo>
                            <a:pt x="336" y="744"/>
                          </a:lnTo>
                          <a:lnTo>
                            <a:pt x="336" y="744"/>
                          </a:lnTo>
                          <a:lnTo>
                            <a:pt x="0" y="480"/>
                          </a:lnTo>
                          <a:lnTo>
                            <a:pt x="0" y="480"/>
                          </a:lnTo>
                          <a:lnTo>
                            <a:pt x="0" y="0"/>
                          </a:lnTo>
                          <a:lnTo>
                            <a:pt x="0" y="0"/>
                          </a:lnTo>
                          <a:lnTo>
                            <a:pt x="0" y="0"/>
                          </a:lnTo>
                          <a:lnTo>
                            <a:pt x="288" y="512"/>
                          </a:lnTo>
                          <a:lnTo>
                            <a:pt x="288" y="432"/>
                          </a:lnTo>
                          <a:lnTo>
                            <a:pt x="288" y="432"/>
                          </a:lnTo>
                          <a:lnTo>
                            <a:pt x="200" y="360"/>
                          </a:lnTo>
                          <a:lnTo>
                            <a:pt x="200" y="360"/>
                          </a:lnTo>
                          <a:lnTo>
                            <a:pt x="200" y="224"/>
                          </a:lnTo>
                          <a:lnTo>
                            <a:pt x="200" y="224"/>
                          </a:lnTo>
                          <a:lnTo>
                            <a:pt x="136" y="176"/>
                          </a:lnTo>
                          <a:lnTo>
                            <a:pt x="136" y="176"/>
                          </a:lnTo>
                          <a:lnTo>
                            <a:pt x="136" y="312"/>
                          </a:lnTo>
                          <a:lnTo>
                            <a:pt x="136" y="312"/>
                          </a:lnTo>
                          <a:lnTo>
                            <a:pt x="40" y="232"/>
                          </a:lnTo>
                          <a:lnTo>
                            <a:pt x="40" y="232"/>
                          </a:lnTo>
                          <a:lnTo>
                            <a:pt x="40" y="312"/>
                          </a:lnTo>
                          <a:lnTo>
                            <a:pt x="40" y="312"/>
                          </a:lnTo>
                          <a:lnTo>
                            <a:pt x="136" y="392"/>
                          </a:lnTo>
                          <a:lnTo>
                            <a:pt x="136" y="392"/>
                          </a:lnTo>
                          <a:lnTo>
                            <a:pt x="136" y="520"/>
                          </a:lnTo>
                          <a:lnTo>
                            <a:pt x="136" y="520"/>
                          </a:lnTo>
                          <a:lnTo>
                            <a:pt x="200" y="568"/>
                          </a:lnTo>
                          <a:lnTo>
                            <a:pt x="200" y="568"/>
                          </a:lnTo>
                          <a:lnTo>
                            <a:pt x="200" y="440"/>
                          </a:lnTo>
                          <a:lnTo>
                            <a:pt x="200" y="440"/>
                          </a:lnTo>
                          <a:lnTo>
                            <a:pt x="288" y="512"/>
                          </a:lnTo>
                          <a:lnTo>
                            <a:pt x="288" y="512"/>
                          </a:lnTo>
                          <a:lnTo>
                            <a:pt x="0" y="0"/>
                          </a:lnTo>
                          <a:close/>
                        </a:path>
                      </a:pathLst>
                    </a:custGeom>
                    <a:solidFill>
                      <a:srgbClr val="4342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517" name="Line 269"/>
                    <p:cNvSpPr>
                      <a:spLocks noChangeShapeType="1"/>
                    </p:cNvSpPr>
                    <p:nvPr/>
                  </p:nvSpPr>
                  <p:spPr bwMode="auto">
                    <a:xfrm>
                      <a:off x="3784" y="488"/>
                      <a:ext cx="336" cy="2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18" name="Line 270"/>
                    <p:cNvSpPr>
                      <a:spLocks noChangeShapeType="1"/>
                    </p:cNvSpPr>
                    <p:nvPr/>
                  </p:nvSpPr>
                  <p:spPr bwMode="auto">
                    <a:xfrm>
                      <a:off x="4120" y="76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19" name="Line 271"/>
                    <p:cNvSpPr>
                      <a:spLocks noChangeShapeType="1"/>
                    </p:cNvSpPr>
                    <p:nvPr/>
                  </p:nvSpPr>
                  <p:spPr bwMode="auto">
                    <a:xfrm>
                      <a:off x="4120" y="76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0" name="Line 272"/>
                    <p:cNvSpPr>
                      <a:spLocks noChangeShapeType="1"/>
                    </p:cNvSpPr>
                    <p:nvPr/>
                  </p:nvSpPr>
                  <p:spPr bwMode="auto">
                    <a:xfrm>
                      <a:off x="4120" y="76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1" name="Line 273"/>
                    <p:cNvSpPr>
                      <a:spLocks noChangeShapeType="1"/>
                    </p:cNvSpPr>
                    <p:nvPr/>
                  </p:nvSpPr>
                  <p:spPr bwMode="auto">
                    <a:xfrm>
                      <a:off x="4120" y="760"/>
                      <a:ext cx="1" cy="4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2" name="Line 274"/>
                    <p:cNvSpPr>
                      <a:spLocks noChangeShapeType="1"/>
                    </p:cNvSpPr>
                    <p:nvPr/>
                  </p:nvSpPr>
                  <p:spPr bwMode="auto">
                    <a:xfrm>
                      <a:off x="4120" y="123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3" name="Line 275"/>
                    <p:cNvSpPr>
                      <a:spLocks noChangeShapeType="1"/>
                    </p:cNvSpPr>
                    <p:nvPr/>
                  </p:nvSpPr>
                  <p:spPr bwMode="auto">
                    <a:xfrm>
                      <a:off x="4120" y="123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4" name="Line 276"/>
                    <p:cNvSpPr>
                      <a:spLocks noChangeShapeType="1"/>
                    </p:cNvSpPr>
                    <p:nvPr/>
                  </p:nvSpPr>
                  <p:spPr bwMode="auto">
                    <a:xfrm>
                      <a:off x="4120" y="123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5" name="Line 277"/>
                    <p:cNvSpPr>
                      <a:spLocks noChangeShapeType="1"/>
                    </p:cNvSpPr>
                    <p:nvPr/>
                  </p:nvSpPr>
                  <p:spPr bwMode="auto">
                    <a:xfrm flipH="1" flipV="1">
                      <a:off x="3784" y="968"/>
                      <a:ext cx="336" cy="2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6" name="Line 278"/>
                    <p:cNvSpPr>
                      <a:spLocks noChangeShapeType="1"/>
                    </p:cNvSpPr>
                    <p:nvPr/>
                  </p:nvSpPr>
                  <p:spPr bwMode="auto">
                    <a:xfrm>
                      <a:off x="3784" y="96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7" name="Line 279"/>
                    <p:cNvSpPr>
                      <a:spLocks noChangeShapeType="1"/>
                    </p:cNvSpPr>
                    <p:nvPr/>
                  </p:nvSpPr>
                  <p:spPr bwMode="auto">
                    <a:xfrm>
                      <a:off x="3784" y="96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8" name="Line 280"/>
                    <p:cNvSpPr>
                      <a:spLocks noChangeShapeType="1"/>
                    </p:cNvSpPr>
                    <p:nvPr/>
                  </p:nvSpPr>
                  <p:spPr bwMode="auto">
                    <a:xfrm>
                      <a:off x="3784" y="96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29" name="Line 281"/>
                    <p:cNvSpPr>
                      <a:spLocks noChangeShapeType="1"/>
                    </p:cNvSpPr>
                    <p:nvPr/>
                  </p:nvSpPr>
                  <p:spPr bwMode="auto">
                    <a:xfrm flipV="1">
                      <a:off x="3784" y="488"/>
                      <a:ext cx="1" cy="4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0" name="Line 282"/>
                    <p:cNvSpPr>
                      <a:spLocks noChangeShapeType="1"/>
                    </p:cNvSpPr>
                    <p:nvPr/>
                  </p:nvSpPr>
                  <p:spPr bwMode="auto">
                    <a:xfrm>
                      <a:off x="3784" y="48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1" name="Line 283"/>
                    <p:cNvSpPr>
                      <a:spLocks noChangeShapeType="1"/>
                    </p:cNvSpPr>
                    <p:nvPr/>
                  </p:nvSpPr>
                  <p:spPr bwMode="auto">
                    <a:xfrm flipV="1">
                      <a:off x="4072" y="920"/>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2" name="Line 284"/>
                    <p:cNvSpPr>
                      <a:spLocks noChangeShapeType="1"/>
                    </p:cNvSpPr>
                    <p:nvPr/>
                  </p:nvSpPr>
                  <p:spPr bwMode="auto">
                    <a:xfrm>
                      <a:off x="4072" y="92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3" name="Line 285"/>
                    <p:cNvSpPr>
                      <a:spLocks noChangeShapeType="1"/>
                    </p:cNvSpPr>
                    <p:nvPr/>
                  </p:nvSpPr>
                  <p:spPr bwMode="auto">
                    <a:xfrm>
                      <a:off x="4072" y="92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4" name="Line 286"/>
                    <p:cNvSpPr>
                      <a:spLocks noChangeShapeType="1"/>
                    </p:cNvSpPr>
                    <p:nvPr/>
                  </p:nvSpPr>
                  <p:spPr bwMode="auto">
                    <a:xfrm>
                      <a:off x="4072" y="92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5" name="Line 287"/>
                    <p:cNvSpPr>
                      <a:spLocks noChangeShapeType="1"/>
                    </p:cNvSpPr>
                    <p:nvPr/>
                  </p:nvSpPr>
                  <p:spPr bwMode="auto">
                    <a:xfrm flipH="1" flipV="1">
                      <a:off x="3984" y="848"/>
                      <a:ext cx="88" cy="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6" name="Line 288"/>
                    <p:cNvSpPr>
                      <a:spLocks noChangeShapeType="1"/>
                    </p:cNvSpPr>
                    <p:nvPr/>
                  </p:nvSpPr>
                  <p:spPr bwMode="auto">
                    <a:xfrm>
                      <a:off x="3984" y="84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7" name="Line 289"/>
                    <p:cNvSpPr>
                      <a:spLocks noChangeShapeType="1"/>
                    </p:cNvSpPr>
                    <p:nvPr/>
                  </p:nvSpPr>
                  <p:spPr bwMode="auto">
                    <a:xfrm>
                      <a:off x="3984" y="84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8" name="Line 290"/>
                    <p:cNvSpPr>
                      <a:spLocks noChangeShapeType="1"/>
                    </p:cNvSpPr>
                    <p:nvPr/>
                  </p:nvSpPr>
                  <p:spPr bwMode="auto">
                    <a:xfrm>
                      <a:off x="3984" y="84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39" name="Line 291"/>
                    <p:cNvSpPr>
                      <a:spLocks noChangeShapeType="1"/>
                    </p:cNvSpPr>
                    <p:nvPr/>
                  </p:nvSpPr>
                  <p:spPr bwMode="auto">
                    <a:xfrm flipV="1">
                      <a:off x="3984" y="712"/>
                      <a:ext cx="1" cy="1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0" name="Line 292"/>
                    <p:cNvSpPr>
                      <a:spLocks noChangeShapeType="1"/>
                    </p:cNvSpPr>
                    <p:nvPr/>
                  </p:nvSpPr>
                  <p:spPr bwMode="auto">
                    <a:xfrm>
                      <a:off x="3984" y="71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1" name="Line 293"/>
                    <p:cNvSpPr>
                      <a:spLocks noChangeShapeType="1"/>
                    </p:cNvSpPr>
                    <p:nvPr/>
                  </p:nvSpPr>
                  <p:spPr bwMode="auto">
                    <a:xfrm>
                      <a:off x="3984" y="71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2" name="Line 294"/>
                    <p:cNvSpPr>
                      <a:spLocks noChangeShapeType="1"/>
                    </p:cNvSpPr>
                    <p:nvPr/>
                  </p:nvSpPr>
                  <p:spPr bwMode="auto">
                    <a:xfrm>
                      <a:off x="3984" y="71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3" name="Line 295"/>
                    <p:cNvSpPr>
                      <a:spLocks noChangeShapeType="1"/>
                    </p:cNvSpPr>
                    <p:nvPr/>
                  </p:nvSpPr>
                  <p:spPr bwMode="auto">
                    <a:xfrm flipH="1" flipV="1">
                      <a:off x="3920" y="664"/>
                      <a:ext cx="64"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4" name="Line 296"/>
                    <p:cNvSpPr>
                      <a:spLocks noChangeShapeType="1"/>
                    </p:cNvSpPr>
                    <p:nvPr/>
                  </p:nvSpPr>
                  <p:spPr bwMode="auto">
                    <a:xfrm>
                      <a:off x="3920" y="66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5" name="Line 297"/>
                    <p:cNvSpPr>
                      <a:spLocks noChangeShapeType="1"/>
                    </p:cNvSpPr>
                    <p:nvPr/>
                  </p:nvSpPr>
                  <p:spPr bwMode="auto">
                    <a:xfrm>
                      <a:off x="3920" y="66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6" name="Line 298"/>
                    <p:cNvSpPr>
                      <a:spLocks noChangeShapeType="1"/>
                    </p:cNvSpPr>
                    <p:nvPr/>
                  </p:nvSpPr>
                  <p:spPr bwMode="auto">
                    <a:xfrm>
                      <a:off x="3920" y="66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7" name="Line 299"/>
                    <p:cNvSpPr>
                      <a:spLocks noChangeShapeType="1"/>
                    </p:cNvSpPr>
                    <p:nvPr/>
                  </p:nvSpPr>
                  <p:spPr bwMode="auto">
                    <a:xfrm>
                      <a:off x="3920" y="664"/>
                      <a:ext cx="1" cy="1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8" name="Line 300"/>
                    <p:cNvSpPr>
                      <a:spLocks noChangeShapeType="1"/>
                    </p:cNvSpPr>
                    <p:nvPr/>
                  </p:nvSpPr>
                  <p:spPr bwMode="auto">
                    <a:xfrm>
                      <a:off x="3920" y="80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49" name="Line 301"/>
                    <p:cNvSpPr>
                      <a:spLocks noChangeShapeType="1"/>
                    </p:cNvSpPr>
                    <p:nvPr/>
                  </p:nvSpPr>
                  <p:spPr bwMode="auto">
                    <a:xfrm>
                      <a:off x="3920" y="80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0" name="Line 302"/>
                    <p:cNvSpPr>
                      <a:spLocks noChangeShapeType="1"/>
                    </p:cNvSpPr>
                    <p:nvPr/>
                  </p:nvSpPr>
                  <p:spPr bwMode="auto">
                    <a:xfrm>
                      <a:off x="3920" y="80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1" name="Line 303"/>
                    <p:cNvSpPr>
                      <a:spLocks noChangeShapeType="1"/>
                    </p:cNvSpPr>
                    <p:nvPr/>
                  </p:nvSpPr>
                  <p:spPr bwMode="auto">
                    <a:xfrm flipH="1" flipV="1">
                      <a:off x="3824" y="720"/>
                      <a:ext cx="96"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2" name="Line 304"/>
                    <p:cNvSpPr>
                      <a:spLocks noChangeShapeType="1"/>
                    </p:cNvSpPr>
                    <p:nvPr/>
                  </p:nvSpPr>
                  <p:spPr bwMode="auto">
                    <a:xfrm>
                      <a:off x="3824" y="72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3" name="Line 305"/>
                    <p:cNvSpPr>
                      <a:spLocks noChangeShapeType="1"/>
                    </p:cNvSpPr>
                    <p:nvPr/>
                  </p:nvSpPr>
                  <p:spPr bwMode="auto">
                    <a:xfrm>
                      <a:off x="3824" y="72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4" name="Line 306"/>
                    <p:cNvSpPr>
                      <a:spLocks noChangeShapeType="1"/>
                    </p:cNvSpPr>
                    <p:nvPr/>
                  </p:nvSpPr>
                  <p:spPr bwMode="auto">
                    <a:xfrm>
                      <a:off x="3824" y="72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5" name="Line 307"/>
                    <p:cNvSpPr>
                      <a:spLocks noChangeShapeType="1"/>
                    </p:cNvSpPr>
                    <p:nvPr/>
                  </p:nvSpPr>
                  <p:spPr bwMode="auto">
                    <a:xfrm>
                      <a:off x="3824" y="720"/>
                      <a:ext cx="1"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6" name="Line 308"/>
                    <p:cNvSpPr>
                      <a:spLocks noChangeShapeType="1"/>
                    </p:cNvSpPr>
                    <p:nvPr/>
                  </p:nvSpPr>
                  <p:spPr bwMode="auto">
                    <a:xfrm>
                      <a:off x="3824" y="80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7" name="Line 309"/>
                    <p:cNvSpPr>
                      <a:spLocks noChangeShapeType="1"/>
                    </p:cNvSpPr>
                    <p:nvPr/>
                  </p:nvSpPr>
                  <p:spPr bwMode="auto">
                    <a:xfrm>
                      <a:off x="3824" y="80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8" name="Line 310"/>
                    <p:cNvSpPr>
                      <a:spLocks noChangeShapeType="1"/>
                    </p:cNvSpPr>
                    <p:nvPr/>
                  </p:nvSpPr>
                  <p:spPr bwMode="auto">
                    <a:xfrm>
                      <a:off x="3824" y="80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59" name="Line 311"/>
                    <p:cNvSpPr>
                      <a:spLocks noChangeShapeType="1"/>
                    </p:cNvSpPr>
                    <p:nvPr/>
                  </p:nvSpPr>
                  <p:spPr bwMode="auto">
                    <a:xfrm>
                      <a:off x="3824" y="800"/>
                      <a:ext cx="96" cy="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0" name="Line 312"/>
                    <p:cNvSpPr>
                      <a:spLocks noChangeShapeType="1"/>
                    </p:cNvSpPr>
                    <p:nvPr/>
                  </p:nvSpPr>
                  <p:spPr bwMode="auto">
                    <a:xfrm>
                      <a:off x="3920" y="88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1" name="Line 313"/>
                    <p:cNvSpPr>
                      <a:spLocks noChangeShapeType="1"/>
                    </p:cNvSpPr>
                    <p:nvPr/>
                  </p:nvSpPr>
                  <p:spPr bwMode="auto">
                    <a:xfrm>
                      <a:off x="3920" y="88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2" name="Line 314"/>
                    <p:cNvSpPr>
                      <a:spLocks noChangeShapeType="1"/>
                    </p:cNvSpPr>
                    <p:nvPr/>
                  </p:nvSpPr>
                  <p:spPr bwMode="auto">
                    <a:xfrm>
                      <a:off x="3920" y="88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3" name="Line 315"/>
                    <p:cNvSpPr>
                      <a:spLocks noChangeShapeType="1"/>
                    </p:cNvSpPr>
                    <p:nvPr/>
                  </p:nvSpPr>
                  <p:spPr bwMode="auto">
                    <a:xfrm>
                      <a:off x="3920" y="880"/>
                      <a:ext cx="1" cy="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4" name="Line 316"/>
                    <p:cNvSpPr>
                      <a:spLocks noChangeShapeType="1"/>
                    </p:cNvSpPr>
                    <p:nvPr/>
                  </p:nvSpPr>
                  <p:spPr bwMode="auto">
                    <a:xfrm>
                      <a:off x="3920" y="100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5" name="Line 317"/>
                    <p:cNvSpPr>
                      <a:spLocks noChangeShapeType="1"/>
                    </p:cNvSpPr>
                    <p:nvPr/>
                  </p:nvSpPr>
                  <p:spPr bwMode="auto">
                    <a:xfrm>
                      <a:off x="3920" y="100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6" name="Line 318"/>
                    <p:cNvSpPr>
                      <a:spLocks noChangeShapeType="1"/>
                    </p:cNvSpPr>
                    <p:nvPr/>
                  </p:nvSpPr>
                  <p:spPr bwMode="auto">
                    <a:xfrm>
                      <a:off x="3920" y="100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7" name="Line 319"/>
                    <p:cNvSpPr>
                      <a:spLocks noChangeShapeType="1"/>
                    </p:cNvSpPr>
                    <p:nvPr/>
                  </p:nvSpPr>
                  <p:spPr bwMode="auto">
                    <a:xfrm>
                      <a:off x="3920" y="1008"/>
                      <a:ext cx="64"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8" name="Line 320"/>
                    <p:cNvSpPr>
                      <a:spLocks noChangeShapeType="1"/>
                    </p:cNvSpPr>
                    <p:nvPr/>
                  </p:nvSpPr>
                  <p:spPr bwMode="auto">
                    <a:xfrm>
                      <a:off x="3984" y="105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69" name="Line 321"/>
                    <p:cNvSpPr>
                      <a:spLocks noChangeShapeType="1"/>
                    </p:cNvSpPr>
                    <p:nvPr/>
                  </p:nvSpPr>
                  <p:spPr bwMode="auto">
                    <a:xfrm>
                      <a:off x="3984" y="105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70" name="Line 322"/>
                    <p:cNvSpPr>
                      <a:spLocks noChangeShapeType="1"/>
                    </p:cNvSpPr>
                    <p:nvPr/>
                  </p:nvSpPr>
                  <p:spPr bwMode="auto">
                    <a:xfrm>
                      <a:off x="3984" y="105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71" name="Line 323"/>
                    <p:cNvSpPr>
                      <a:spLocks noChangeShapeType="1"/>
                    </p:cNvSpPr>
                    <p:nvPr/>
                  </p:nvSpPr>
                  <p:spPr bwMode="auto">
                    <a:xfrm flipV="1">
                      <a:off x="3984" y="928"/>
                      <a:ext cx="1" cy="1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72" name="Line 324"/>
                    <p:cNvSpPr>
                      <a:spLocks noChangeShapeType="1"/>
                    </p:cNvSpPr>
                    <p:nvPr/>
                  </p:nvSpPr>
                  <p:spPr bwMode="auto">
                    <a:xfrm>
                      <a:off x="3984" y="92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73" name="Line 325"/>
                    <p:cNvSpPr>
                      <a:spLocks noChangeShapeType="1"/>
                    </p:cNvSpPr>
                    <p:nvPr/>
                  </p:nvSpPr>
                  <p:spPr bwMode="auto">
                    <a:xfrm>
                      <a:off x="3984" y="92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74" name="Line 326"/>
                    <p:cNvSpPr>
                      <a:spLocks noChangeShapeType="1"/>
                    </p:cNvSpPr>
                    <p:nvPr/>
                  </p:nvSpPr>
                  <p:spPr bwMode="auto">
                    <a:xfrm>
                      <a:off x="3984" y="92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75" name="Line 327"/>
                    <p:cNvSpPr>
                      <a:spLocks noChangeShapeType="1"/>
                    </p:cNvSpPr>
                    <p:nvPr/>
                  </p:nvSpPr>
                  <p:spPr bwMode="auto">
                    <a:xfrm>
                      <a:off x="3984" y="928"/>
                      <a:ext cx="88" cy="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76" name="Line 328"/>
                    <p:cNvSpPr>
                      <a:spLocks noChangeShapeType="1"/>
                    </p:cNvSpPr>
                    <p:nvPr/>
                  </p:nvSpPr>
                  <p:spPr bwMode="auto">
                    <a:xfrm>
                      <a:off x="4072" y="100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77" name="Freeform 329"/>
                    <p:cNvSpPr>
                      <a:spLocks/>
                    </p:cNvSpPr>
                    <p:nvPr/>
                  </p:nvSpPr>
                  <p:spPr bwMode="auto">
                    <a:xfrm>
                      <a:off x="3792" y="656"/>
                      <a:ext cx="24" cy="72"/>
                    </a:xfrm>
                    <a:custGeom>
                      <a:avLst/>
                      <a:gdLst>
                        <a:gd name="T0" fmla="*/ 16 w 24"/>
                        <a:gd name="T1" fmla="*/ 64 h 72"/>
                        <a:gd name="T2" fmla="*/ 16 w 24"/>
                        <a:gd name="T3" fmla="*/ 16 h 72"/>
                        <a:gd name="T4" fmla="*/ 16 w 24"/>
                        <a:gd name="T5" fmla="*/ 16 h 72"/>
                        <a:gd name="T6" fmla="*/ 0 w 24"/>
                        <a:gd name="T7" fmla="*/ 8 h 72"/>
                        <a:gd name="T8" fmla="*/ 0 w 24"/>
                        <a:gd name="T9" fmla="*/ 8 h 72"/>
                        <a:gd name="T10" fmla="*/ 0 w 24"/>
                        <a:gd name="T11" fmla="*/ 0 h 72"/>
                        <a:gd name="T12" fmla="*/ 0 w 24"/>
                        <a:gd name="T13" fmla="*/ 0 h 72"/>
                        <a:gd name="T14" fmla="*/ 16 w 24"/>
                        <a:gd name="T15" fmla="*/ 8 h 72"/>
                        <a:gd name="T16" fmla="*/ 16 w 24"/>
                        <a:gd name="T17" fmla="*/ 8 h 72"/>
                        <a:gd name="T18" fmla="*/ 24 w 24"/>
                        <a:gd name="T19" fmla="*/ 8 h 72"/>
                        <a:gd name="T20" fmla="*/ 24 w 24"/>
                        <a:gd name="T21" fmla="*/ 8 h 72"/>
                        <a:gd name="T22" fmla="*/ 24 w 24"/>
                        <a:gd name="T23" fmla="*/ 72 h 72"/>
                        <a:gd name="T24" fmla="*/ 24 w 24"/>
                        <a:gd name="T25" fmla="*/ 72 h 72"/>
                        <a:gd name="T26" fmla="*/ 16 w 24"/>
                        <a:gd name="T2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72">
                          <a:moveTo>
                            <a:pt x="16" y="64"/>
                          </a:moveTo>
                          <a:lnTo>
                            <a:pt x="16" y="16"/>
                          </a:lnTo>
                          <a:lnTo>
                            <a:pt x="16" y="16"/>
                          </a:lnTo>
                          <a:lnTo>
                            <a:pt x="0" y="8"/>
                          </a:lnTo>
                          <a:lnTo>
                            <a:pt x="0" y="8"/>
                          </a:lnTo>
                          <a:lnTo>
                            <a:pt x="0" y="0"/>
                          </a:lnTo>
                          <a:lnTo>
                            <a:pt x="0" y="0"/>
                          </a:lnTo>
                          <a:lnTo>
                            <a:pt x="16" y="8"/>
                          </a:lnTo>
                          <a:lnTo>
                            <a:pt x="16" y="8"/>
                          </a:lnTo>
                          <a:lnTo>
                            <a:pt x="24" y="8"/>
                          </a:lnTo>
                          <a:lnTo>
                            <a:pt x="24" y="8"/>
                          </a:lnTo>
                          <a:lnTo>
                            <a:pt x="24" y="72"/>
                          </a:lnTo>
                          <a:lnTo>
                            <a:pt x="24" y="72"/>
                          </a:lnTo>
                          <a:lnTo>
                            <a:pt x="16"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578" name="Freeform 330"/>
                    <p:cNvSpPr>
                      <a:spLocks/>
                    </p:cNvSpPr>
                    <p:nvPr/>
                  </p:nvSpPr>
                  <p:spPr bwMode="auto">
                    <a:xfrm>
                      <a:off x="3872" y="600"/>
                      <a:ext cx="40" cy="80"/>
                    </a:xfrm>
                    <a:custGeom>
                      <a:avLst/>
                      <a:gdLst>
                        <a:gd name="T0" fmla="*/ 16 w 40"/>
                        <a:gd name="T1" fmla="*/ 72 h 80"/>
                        <a:gd name="T2" fmla="*/ 16 w 40"/>
                        <a:gd name="T3" fmla="*/ 72 h 80"/>
                        <a:gd name="T4" fmla="*/ 8 w 40"/>
                        <a:gd name="T5" fmla="*/ 64 h 80"/>
                        <a:gd name="T6" fmla="*/ 0 w 40"/>
                        <a:gd name="T7" fmla="*/ 56 h 80"/>
                        <a:gd name="T8" fmla="*/ 0 w 40"/>
                        <a:gd name="T9" fmla="*/ 56 h 80"/>
                        <a:gd name="T10" fmla="*/ 0 w 40"/>
                        <a:gd name="T11" fmla="*/ 40 h 80"/>
                        <a:gd name="T12" fmla="*/ 0 w 40"/>
                        <a:gd name="T13" fmla="*/ 24 h 80"/>
                        <a:gd name="T14" fmla="*/ 0 w 40"/>
                        <a:gd name="T15" fmla="*/ 24 h 80"/>
                        <a:gd name="T16" fmla="*/ 0 w 40"/>
                        <a:gd name="T17" fmla="*/ 8 h 80"/>
                        <a:gd name="T18" fmla="*/ 0 w 40"/>
                        <a:gd name="T19" fmla="*/ 0 h 80"/>
                        <a:gd name="T20" fmla="*/ 0 w 40"/>
                        <a:gd name="T21" fmla="*/ 0 h 80"/>
                        <a:gd name="T22" fmla="*/ 8 w 40"/>
                        <a:gd name="T23" fmla="*/ 0 h 80"/>
                        <a:gd name="T24" fmla="*/ 16 w 40"/>
                        <a:gd name="T25" fmla="*/ 8 h 80"/>
                        <a:gd name="T26" fmla="*/ 16 w 40"/>
                        <a:gd name="T27" fmla="*/ 8 h 80"/>
                        <a:gd name="T28" fmla="*/ 32 w 40"/>
                        <a:gd name="T29" fmla="*/ 16 h 80"/>
                        <a:gd name="T30" fmla="*/ 32 w 40"/>
                        <a:gd name="T31" fmla="*/ 32 h 80"/>
                        <a:gd name="T32" fmla="*/ 32 w 40"/>
                        <a:gd name="T33" fmla="*/ 32 h 80"/>
                        <a:gd name="T34" fmla="*/ 40 w 40"/>
                        <a:gd name="T35" fmla="*/ 40 h 80"/>
                        <a:gd name="T36" fmla="*/ 40 w 40"/>
                        <a:gd name="T37" fmla="*/ 56 h 80"/>
                        <a:gd name="T38" fmla="*/ 40 w 40"/>
                        <a:gd name="T39" fmla="*/ 56 h 80"/>
                        <a:gd name="T40" fmla="*/ 40 w 40"/>
                        <a:gd name="T41" fmla="*/ 72 h 80"/>
                        <a:gd name="T42" fmla="*/ 32 w 40"/>
                        <a:gd name="T43" fmla="*/ 80 h 80"/>
                        <a:gd name="T44" fmla="*/ 32 w 40"/>
                        <a:gd name="T45" fmla="*/ 80 h 80"/>
                        <a:gd name="T46" fmla="*/ 32 w 40"/>
                        <a:gd name="T47" fmla="*/ 80 h 80"/>
                        <a:gd name="T48" fmla="*/ 16 w 40"/>
                        <a:gd name="T49" fmla="*/ 72 h 80"/>
                        <a:gd name="T50" fmla="*/ 16 w 40"/>
                        <a:gd name="T51" fmla="*/ 72 h 80"/>
                        <a:gd name="T52" fmla="*/ 16 w 40"/>
                        <a:gd name="T53" fmla="*/ 72 h 80"/>
                        <a:gd name="T54" fmla="*/ 16 w 40"/>
                        <a:gd name="T55" fmla="*/ 64 h 80"/>
                        <a:gd name="T56" fmla="*/ 24 w 40"/>
                        <a:gd name="T57" fmla="*/ 72 h 80"/>
                        <a:gd name="T58" fmla="*/ 32 w 40"/>
                        <a:gd name="T59" fmla="*/ 72 h 80"/>
                        <a:gd name="T60" fmla="*/ 32 w 40"/>
                        <a:gd name="T61" fmla="*/ 72 h 80"/>
                        <a:gd name="T62" fmla="*/ 32 w 40"/>
                        <a:gd name="T63" fmla="*/ 64 h 80"/>
                        <a:gd name="T64" fmla="*/ 32 w 40"/>
                        <a:gd name="T65" fmla="*/ 56 h 80"/>
                        <a:gd name="T66" fmla="*/ 32 w 40"/>
                        <a:gd name="T67" fmla="*/ 56 h 80"/>
                        <a:gd name="T68" fmla="*/ 32 w 40"/>
                        <a:gd name="T69" fmla="*/ 40 h 80"/>
                        <a:gd name="T70" fmla="*/ 32 w 40"/>
                        <a:gd name="T71" fmla="*/ 32 h 80"/>
                        <a:gd name="T72" fmla="*/ 32 w 40"/>
                        <a:gd name="T73" fmla="*/ 32 h 80"/>
                        <a:gd name="T74" fmla="*/ 24 w 40"/>
                        <a:gd name="T75" fmla="*/ 24 h 80"/>
                        <a:gd name="T76" fmla="*/ 16 w 40"/>
                        <a:gd name="T77" fmla="*/ 16 h 80"/>
                        <a:gd name="T78" fmla="*/ 16 w 40"/>
                        <a:gd name="T79" fmla="*/ 16 h 80"/>
                        <a:gd name="T80" fmla="*/ 16 w 40"/>
                        <a:gd name="T81" fmla="*/ 8 h 80"/>
                        <a:gd name="T82" fmla="*/ 8 w 40"/>
                        <a:gd name="T83" fmla="*/ 16 h 80"/>
                        <a:gd name="T84" fmla="*/ 8 w 40"/>
                        <a:gd name="T85" fmla="*/ 16 h 80"/>
                        <a:gd name="T86" fmla="*/ 8 w 40"/>
                        <a:gd name="T87" fmla="*/ 24 h 80"/>
                        <a:gd name="T88" fmla="*/ 0 w 40"/>
                        <a:gd name="T89" fmla="*/ 32 h 80"/>
                        <a:gd name="T90" fmla="*/ 0 w 40"/>
                        <a:gd name="T91" fmla="*/ 32 h 80"/>
                        <a:gd name="T92" fmla="*/ 8 w 40"/>
                        <a:gd name="T93" fmla="*/ 40 h 80"/>
                        <a:gd name="T94" fmla="*/ 8 w 40"/>
                        <a:gd name="T95" fmla="*/ 48 h 80"/>
                        <a:gd name="T96" fmla="*/ 8 w 40"/>
                        <a:gd name="T97" fmla="*/ 48 h 80"/>
                        <a:gd name="T98" fmla="*/ 16 w 40"/>
                        <a:gd name="T99" fmla="*/ 64 h 80"/>
                        <a:gd name="T100" fmla="*/ 16 w 40"/>
                        <a:gd name="T101" fmla="*/ 64 h 80"/>
                        <a:gd name="T102" fmla="*/ 16 w 40"/>
                        <a:gd name="T103" fmla="*/ 64 h 80"/>
                        <a:gd name="T104" fmla="*/ 16 w 40"/>
                        <a:gd name="T105"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 h="80">
                          <a:moveTo>
                            <a:pt x="16" y="72"/>
                          </a:moveTo>
                          <a:lnTo>
                            <a:pt x="16" y="72"/>
                          </a:lnTo>
                          <a:lnTo>
                            <a:pt x="8" y="64"/>
                          </a:lnTo>
                          <a:lnTo>
                            <a:pt x="0" y="56"/>
                          </a:lnTo>
                          <a:lnTo>
                            <a:pt x="0" y="56"/>
                          </a:lnTo>
                          <a:lnTo>
                            <a:pt x="0" y="40"/>
                          </a:lnTo>
                          <a:lnTo>
                            <a:pt x="0" y="24"/>
                          </a:lnTo>
                          <a:lnTo>
                            <a:pt x="0" y="24"/>
                          </a:lnTo>
                          <a:lnTo>
                            <a:pt x="0" y="8"/>
                          </a:lnTo>
                          <a:lnTo>
                            <a:pt x="0" y="0"/>
                          </a:lnTo>
                          <a:lnTo>
                            <a:pt x="0" y="0"/>
                          </a:lnTo>
                          <a:lnTo>
                            <a:pt x="8" y="0"/>
                          </a:lnTo>
                          <a:lnTo>
                            <a:pt x="16" y="8"/>
                          </a:lnTo>
                          <a:lnTo>
                            <a:pt x="16" y="8"/>
                          </a:lnTo>
                          <a:lnTo>
                            <a:pt x="32" y="16"/>
                          </a:lnTo>
                          <a:lnTo>
                            <a:pt x="32" y="32"/>
                          </a:lnTo>
                          <a:lnTo>
                            <a:pt x="32" y="32"/>
                          </a:lnTo>
                          <a:lnTo>
                            <a:pt x="40" y="40"/>
                          </a:lnTo>
                          <a:lnTo>
                            <a:pt x="40" y="56"/>
                          </a:lnTo>
                          <a:lnTo>
                            <a:pt x="40" y="56"/>
                          </a:lnTo>
                          <a:lnTo>
                            <a:pt x="40" y="72"/>
                          </a:lnTo>
                          <a:lnTo>
                            <a:pt x="32" y="80"/>
                          </a:lnTo>
                          <a:lnTo>
                            <a:pt x="32" y="80"/>
                          </a:lnTo>
                          <a:lnTo>
                            <a:pt x="32" y="80"/>
                          </a:lnTo>
                          <a:lnTo>
                            <a:pt x="16" y="72"/>
                          </a:lnTo>
                          <a:lnTo>
                            <a:pt x="16" y="72"/>
                          </a:lnTo>
                          <a:lnTo>
                            <a:pt x="16" y="72"/>
                          </a:lnTo>
                          <a:lnTo>
                            <a:pt x="16" y="64"/>
                          </a:lnTo>
                          <a:lnTo>
                            <a:pt x="24" y="72"/>
                          </a:lnTo>
                          <a:lnTo>
                            <a:pt x="32" y="72"/>
                          </a:lnTo>
                          <a:lnTo>
                            <a:pt x="32" y="72"/>
                          </a:lnTo>
                          <a:lnTo>
                            <a:pt x="32" y="64"/>
                          </a:lnTo>
                          <a:lnTo>
                            <a:pt x="32" y="56"/>
                          </a:lnTo>
                          <a:lnTo>
                            <a:pt x="32" y="56"/>
                          </a:lnTo>
                          <a:lnTo>
                            <a:pt x="32" y="40"/>
                          </a:lnTo>
                          <a:lnTo>
                            <a:pt x="32" y="32"/>
                          </a:lnTo>
                          <a:lnTo>
                            <a:pt x="32" y="32"/>
                          </a:lnTo>
                          <a:lnTo>
                            <a:pt x="24" y="24"/>
                          </a:lnTo>
                          <a:lnTo>
                            <a:pt x="16" y="16"/>
                          </a:lnTo>
                          <a:lnTo>
                            <a:pt x="16" y="16"/>
                          </a:lnTo>
                          <a:lnTo>
                            <a:pt x="16" y="8"/>
                          </a:lnTo>
                          <a:lnTo>
                            <a:pt x="8" y="16"/>
                          </a:lnTo>
                          <a:lnTo>
                            <a:pt x="8" y="16"/>
                          </a:lnTo>
                          <a:lnTo>
                            <a:pt x="8" y="24"/>
                          </a:lnTo>
                          <a:lnTo>
                            <a:pt x="0" y="32"/>
                          </a:lnTo>
                          <a:lnTo>
                            <a:pt x="0" y="32"/>
                          </a:lnTo>
                          <a:lnTo>
                            <a:pt x="8" y="40"/>
                          </a:lnTo>
                          <a:lnTo>
                            <a:pt x="8" y="48"/>
                          </a:lnTo>
                          <a:lnTo>
                            <a:pt x="8" y="48"/>
                          </a:lnTo>
                          <a:lnTo>
                            <a:pt x="16" y="64"/>
                          </a:lnTo>
                          <a:lnTo>
                            <a:pt x="16" y="64"/>
                          </a:lnTo>
                          <a:lnTo>
                            <a:pt x="16" y="64"/>
                          </a:lnTo>
                          <a:lnTo>
                            <a:pt x="16"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579" name="Freeform 331"/>
                    <p:cNvSpPr>
                      <a:spLocks/>
                    </p:cNvSpPr>
                    <p:nvPr/>
                  </p:nvSpPr>
                  <p:spPr bwMode="auto">
                    <a:xfrm>
                      <a:off x="2088" y="1520"/>
                      <a:ext cx="336" cy="752"/>
                    </a:xfrm>
                    <a:custGeom>
                      <a:avLst/>
                      <a:gdLst>
                        <a:gd name="T0" fmla="*/ 0 w 336"/>
                        <a:gd name="T1" fmla="*/ 0 h 752"/>
                        <a:gd name="T2" fmla="*/ 0 w 336"/>
                        <a:gd name="T3" fmla="*/ 0 h 752"/>
                        <a:gd name="T4" fmla="*/ 336 w 336"/>
                        <a:gd name="T5" fmla="*/ 272 h 752"/>
                        <a:gd name="T6" fmla="*/ 336 w 336"/>
                        <a:gd name="T7" fmla="*/ 272 h 752"/>
                        <a:gd name="T8" fmla="*/ 336 w 336"/>
                        <a:gd name="T9" fmla="*/ 752 h 752"/>
                        <a:gd name="T10" fmla="*/ 336 w 336"/>
                        <a:gd name="T11" fmla="*/ 752 h 752"/>
                        <a:gd name="T12" fmla="*/ 0 w 336"/>
                        <a:gd name="T13" fmla="*/ 472 h 752"/>
                        <a:gd name="T14" fmla="*/ 0 w 336"/>
                        <a:gd name="T15" fmla="*/ 472 h 752"/>
                        <a:gd name="T16" fmla="*/ 0 w 336"/>
                        <a:gd name="T17" fmla="*/ 0 h 752"/>
                        <a:gd name="T18" fmla="*/ 0 w 336"/>
                        <a:gd name="T19" fmla="*/ 0 h 752"/>
                        <a:gd name="T20" fmla="*/ 0 w 336"/>
                        <a:gd name="T21" fmla="*/ 0 h 752"/>
                        <a:gd name="T22" fmla="*/ 288 w 336"/>
                        <a:gd name="T23" fmla="*/ 432 h 752"/>
                        <a:gd name="T24" fmla="*/ 288 w 336"/>
                        <a:gd name="T25" fmla="*/ 520 h 752"/>
                        <a:gd name="T26" fmla="*/ 288 w 336"/>
                        <a:gd name="T27" fmla="*/ 520 h 752"/>
                        <a:gd name="T28" fmla="*/ 40 w 336"/>
                        <a:gd name="T29" fmla="*/ 320 h 752"/>
                        <a:gd name="T30" fmla="*/ 40 w 336"/>
                        <a:gd name="T31" fmla="*/ 320 h 752"/>
                        <a:gd name="T32" fmla="*/ 40 w 336"/>
                        <a:gd name="T33" fmla="*/ 232 h 752"/>
                        <a:gd name="T34" fmla="*/ 40 w 336"/>
                        <a:gd name="T35" fmla="*/ 232 h 752"/>
                        <a:gd name="T36" fmla="*/ 288 w 336"/>
                        <a:gd name="T37" fmla="*/ 432 h 752"/>
                        <a:gd name="T38" fmla="*/ 288 w 336"/>
                        <a:gd name="T39" fmla="*/ 432 h 752"/>
                        <a:gd name="T40" fmla="*/ 0 w 336"/>
                        <a:gd name="T41"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752">
                          <a:moveTo>
                            <a:pt x="0" y="0"/>
                          </a:moveTo>
                          <a:lnTo>
                            <a:pt x="0" y="0"/>
                          </a:lnTo>
                          <a:lnTo>
                            <a:pt x="336" y="272"/>
                          </a:lnTo>
                          <a:lnTo>
                            <a:pt x="336" y="272"/>
                          </a:lnTo>
                          <a:lnTo>
                            <a:pt x="336" y="752"/>
                          </a:lnTo>
                          <a:lnTo>
                            <a:pt x="336" y="752"/>
                          </a:lnTo>
                          <a:lnTo>
                            <a:pt x="0" y="472"/>
                          </a:lnTo>
                          <a:lnTo>
                            <a:pt x="0" y="472"/>
                          </a:lnTo>
                          <a:lnTo>
                            <a:pt x="0" y="0"/>
                          </a:lnTo>
                          <a:lnTo>
                            <a:pt x="0" y="0"/>
                          </a:lnTo>
                          <a:lnTo>
                            <a:pt x="0" y="0"/>
                          </a:lnTo>
                          <a:lnTo>
                            <a:pt x="288" y="432"/>
                          </a:lnTo>
                          <a:lnTo>
                            <a:pt x="288" y="520"/>
                          </a:lnTo>
                          <a:lnTo>
                            <a:pt x="288" y="520"/>
                          </a:lnTo>
                          <a:lnTo>
                            <a:pt x="40" y="320"/>
                          </a:lnTo>
                          <a:lnTo>
                            <a:pt x="40" y="320"/>
                          </a:lnTo>
                          <a:lnTo>
                            <a:pt x="40" y="232"/>
                          </a:lnTo>
                          <a:lnTo>
                            <a:pt x="40" y="232"/>
                          </a:lnTo>
                          <a:lnTo>
                            <a:pt x="288" y="432"/>
                          </a:lnTo>
                          <a:lnTo>
                            <a:pt x="288" y="432"/>
                          </a:lnTo>
                          <a:lnTo>
                            <a:pt x="0" y="0"/>
                          </a:lnTo>
                          <a:close/>
                        </a:path>
                      </a:pathLst>
                    </a:custGeom>
                    <a:solidFill>
                      <a:srgbClr val="4342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580" name="Line 332"/>
                    <p:cNvSpPr>
                      <a:spLocks noChangeShapeType="1"/>
                    </p:cNvSpPr>
                    <p:nvPr/>
                  </p:nvSpPr>
                  <p:spPr bwMode="auto">
                    <a:xfrm>
                      <a:off x="2088" y="1520"/>
                      <a:ext cx="336" cy="2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1" name="Line 333"/>
                    <p:cNvSpPr>
                      <a:spLocks noChangeShapeType="1"/>
                    </p:cNvSpPr>
                    <p:nvPr/>
                  </p:nvSpPr>
                  <p:spPr bwMode="auto">
                    <a:xfrm>
                      <a:off x="2424" y="179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2" name="Line 334"/>
                    <p:cNvSpPr>
                      <a:spLocks noChangeShapeType="1"/>
                    </p:cNvSpPr>
                    <p:nvPr/>
                  </p:nvSpPr>
                  <p:spPr bwMode="auto">
                    <a:xfrm>
                      <a:off x="2424" y="179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3" name="Line 335"/>
                    <p:cNvSpPr>
                      <a:spLocks noChangeShapeType="1"/>
                    </p:cNvSpPr>
                    <p:nvPr/>
                  </p:nvSpPr>
                  <p:spPr bwMode="auto">
                    <a:xfrm>
                      <a:off x="2424" y="179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4" name="Line 336"/>
                    <p:cNvSpPr>
                      <a:spLocks noChangeShapeType="1"/>
                    </p:cNvSpPr>
                    <p:nvPr/>
                  </p:nvSpPr>
                  <p:spPr bwMode="auto">
                    <a:xfrm>
                      <a:off x="2424" y="1792"/>
                      <a:ext cx="1" cy="4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5" name="Line 337"/>
                    <p:cNvSpPr>
                      <a:spLocks noChangeShapeType="1"/>
                    </p:cNvSpPr>
                    <p:nvPr/>
                  </p:nvSpPr>
                  <p:spPr bwMode="auto">
                    <a:xfrm>
                      <a:off x="2424" y="227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6" name="Line 338"/>
                    <p:cNvSpPr>
                      <a:spLocks noChangeShapeType="1"/>
                    </p:cNvSpPr>
                    <p:nvPr/>
                  </p:nvSpPr>
                  <p:spPr bwMode="auto">
                    <a:xfrm>
                      <a:off x="2424" y="227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7" name="Line 339"/>
                    <p:cNvSpPr>
                      <a:spLocks noChangeShapeType="1"/>
                    </p:cNvSpPr>
                    <p:nvPr/>
                  </p:nvSpPr>
                  <p:spPr bwMode="auto">
                    <a:xfrm>
                      <a:off x="2424" y="227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8" name="Line 340"/>
                    <p:cNvSpPr>
                      <a:spLocks noChangeShapeType="1"/>
                    </p:cNvSpPr>
                    <p:nvPr/>
                  </p:nvSpPr>
                  <p:spPr bwMode="auto">
                    <a:xfrm flipH="1" flipV="1">
                      <a:off x="2088" y="1992"/>
                      <a:ext cx="336" cy="2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89" name="Line 341"/>
                    <p:cNvSpPr>
                      <a:spLocks noChangeShapeType="1"/>
                    </p:cNvSpPr>
                    <p:nvPr/>
                  </p:nvSpPr>
                  <p:spPr bwMode="auto">
                    <a:xfrm>
                      <a:off x="2088" y="199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0" name="Line 342"/>
                    <p:cNvSpPr>
                      <a:spLocks noChangeShapeType="1"/>
                    </p:cNvSpPr>
                    <p:nvPr/>
                  </p:nvSpPr>
                  <p:spPr bwMode="auto">
                    <a:xfrm>
                      <a:off x="2088" y="199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1" name="Line 343"/>
                    <p:cNvSpPr>
                      <a:spLocks noChangeShapeType="1"/>
                    </p:cNvSpPr>
                    <p:nvPr/>
                  </p:nvSpPr>
                  <p:spPr bwMode="auto">
                    <a:xfrm>
                      <a:off x="2088" y="199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2" name="Line 344"/>
                    <p:cNvSpPr>
                      <a:spLocks noChangeShapeType="1"/>
                    </p:cNvSpPr>
                    <p:nvPr/>
                  </p:nvSpPr>
                  <p:spPr bwMode="auto">
                    <a:xfrm flipV="1">
                      <a:off x="2088" y="1520"/>
                      <a:ext cx="1" cy="4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3" name="Line 345"/>
                    <p:cNvSpPr>
                      <a:spLocks noChangeShapeType="1"/>
                    </p:cNvSpPr>
                    <p:nvPr/>
                  </p:nvSpPr>
                  <p:spPr bwMode="auto">
                    <a:xfrm>
                      <a:off x="2088" y="152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4" name="Line 346"/>
                    <p:cNvSpPr>
                      <a:spLocks noChangeShapeType="1"/>
                    </p:cNvSpPr>
                    <p:nvPr/>
                  </p:nvSpPr>
                  <p:spPr bwMode="auto">
                    <a:xfrm>
                      <a:off x="2376" y="1952"/>
                      <a:ext cx="1" cy="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5" name="Line 347"/>
                    <p:cNvSpPr>
                      <a:spLocks noChangeShapeType="1"/>
                    </p:cNvSpPr>
                    <p:nvPr/>
                  </p:nvSpPr>
                  <p:spPr bwMode="auto">
                    <a:xfrm>
                      <a:off x="2376" y="20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6" name="Line 348"/>
                    <p:cNvSpPr>
                      <a:spLocks noChangeShapeType="1"/>
                    </p:cNvSpPr>
                    <p:nvPr/>
                  </p:nvSpPr>
                  <p:spPr bwMode="auto">
                    <a:xfrm>
                      <a:off x="2376" y="20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7" name="Line 349"/>
                    <p:cNvSpPr>
                      <a:spLocks noChangeShapeType="1"/>
                    </p:cNvSpPr>
                    <p:nvPr/>
                  </p:nvSpPr>
                  <p:spPr bwMode="auto">
                    <a:xfrm>
                      <a:off x="2376" y="20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8" name="Line 350"/>
                    <p:cNvSpPr>
                      <a:spLocks noChangeShapeType="1"/>
                    </p:cNvSpPr>
                    <p:nvPr/>
                  </p:nvSpPr>
                  <p:spPr bwMode="auto">
                    <a:xfrm flipH="1" flipV="1">
                      <a:off x="2128" y="1840"/>
                      <a:ext cx="248" cy="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599" name="Line 351"/>
                    <p:cNvSpPr>
                      <a:spLocks noChangeShapeType="1"/>
                    </p:cNvSpPr>
                    <p:nvPr/>
                  </p:nvSpPr>
                  <p:spPr bwMode="auto">
                    <a:xfrm>
                      <a:off x="2128" y="18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0" name="Line 352"/>
                    <p:cNvSpPr>
                      <a:spLocks noChangeShapeType="1"/>
                    </p:cNvSpPr>
                    <p:nvPr/>
                  </p:nvSpPr>
                  <p:spPr bwMode="auto">
                    <a:xfrm>
                      <a:off x="2128" y="18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1" name="Line 353"/>
                    <p:cNvSpPr>
                      <a:spLocks noChangeShapeType="1"/>
                    </p:cNvSpPr>
                    <p:nvPr/>
                  </p:nvSpPr>
                  <p:spPr bwMode="auto">
                    <a:xfrm>
                      <a:off x="2128" y="18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2" name="Line 354"/>
                    <p:cNvSpPr>
                      <a:spLocks noChangeShapeType="1"/>
                    </p:cNvSpPr>
                    <p:nvPr/>
                  </p:nvSpPr>
                  <p:spPr bwMode="auto">
                    <a:xfrm flipV="1">
                      <a:off x="2128" y="1752"/>
                      <a:ext cx="1" cy="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3" name="Line 355"/>
                    <p:cNvSpPr>
                      <a:spLocks noChangeShapeType="1"/>
                    </p:cNvSpPr>
                    <p:nvPr/>
                  </p:nvSpPr>
                  <p:spPr bwMode="auto">
                    <a:xfrm>
                      <a:off x="2128" y="175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4" name="Line 356"/>
                    <p:cNvSpPr>
                      <a:spLocks noChangeShapeType="1"/>
                    </p:cNvSpPr>
                    <p:nvPr/>
                  </p:nvSpPr>
                  <p:spPr bwMode="auto">
                    <a:xfrm>
                      <a:off x="2128" y="175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5" name="Line 357"/>
                    <p:cNvSpPr>
                      <a:spLocks noChangeShapeType="1"/>
                    </p:cNvSpPr>
                    <p:nvPr/>
                  </p:nvSpPr>
                  <p:spPr bwMode="auto">
                    <a:xfrm>
                      <a:off x="2128" y="175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6" name="Line 358"/>
                    <p:cNvSpPr>
                      <a:spLocks noChangeShapeType="1"/>
                    </p:cNvSpPr>
                    <p:nvPr/>
                  </p:nvSpPr>
                  <p:spPr bwMode="auto">
                    <a:xfrm>
                      <a:off x="2128" y="1752"/>
                      <a:ext cx="248" cy="2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7" name="Line 359"/>
                    <p:cNvSpPr>
                      <a:spLocks noChangeShapeType="1"/>
                    </p:cNvSpPr>
                    <p:nvPr/>
                  </p:nvSpPr>
                  <p:spPr bwMode="auto">
                    <a:xfrm>
                      <a:off x="2376" y="195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08" name="Freeform 360"/>
                    <p:cNvSpPr>
                      <a:spLocks/>
                    </p:cNvSpPr>
                    <p:nvPr/>
                  </p:nvSpPr>
                  <p:spPr bwMode="auto">
                    <a:xfrm>
                      <a:off x="2112" y="1584"/>
                      <a:ext cx="24" cy="72"/>
                    </a:xfrm>
                    <a:custGeom>
                      <a:avLst/>
                      <a:gdLst>
                        <a:gd name="T0" fmla="*/ 16 w 24"/>
                        <a:gd name="T1" fmla="*/ 72 h 72"/>
                        <a:gd name="T2" fmla="*/ 16 w 24"/>
                        <a:gd name="T3" fmla="*/ 16 h 72"/>
                        <a:gd name="T4" fmla="*/ 16 w 24"/>
                        <a:gd name="T5" fmla="*/ 16 h 72"/>
                        <a:gd name="T6" fmla="*/ 0 w 24"/>
                        <a:gd name="T7" fmla="*/ 8 h 72"/>
                        <a:gd name="T8" fmla="*/ 0 w 24"/>
                        <a:gd name="T9" fmla="*/ 8 h 72"/>
                        <a:gd name="T10" fmla="*/ 0 w 24"/>
                        <a:gd name="T11" fmla="*/ 0 h 72"/>
                        <a:gd name="T12" fmla="*/ 0 w 24"/>
                        <a:gd name="T13" fmla="*/ 0 h 72"/>
                        <a:gd name="T14" fmla="*/ 16 w 24"/>
                        <a:gd name="T15" fmla="*/ 8 h 72"/>
                        <a:gd name="T16" fmla="*/ 16 w 24"/>
                        <a:gd name="T17" fmla="*/ 8 h 72"/>
                        <a:gd name="T18" fmla="*/ 24 w 24"/>
                        <a:gd name="T19" fmla="*/ 16 h 72"/>
                        <a:gd name="T20" fmla="*/ 24 w 24"/>
                        <a:gd name="T21" fmla="*/ 16 h 72"/>
                        <a:gd name="T22" fmla="*/ 24 w 24"/>
                        <a:gd name="T23" fmla="*/ 72 h 72"/>
                        <a:gd name="T24" fmla="*/ 24 w 24"/>
                        <a:gd name="T25" fmla="*/ 72 h 72"/>
                        <a:gd name="T26" fmla="*/ 16 w 24"/>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72">
                          <a:moveTo>
                            <a:pt x="16" y="72"/>
                          </a:moveTo>
                          <a:lnTo>
                            <a:pt x="16" y="16"/>
                          </a:lnTo>
                          <a:lnTo>
                            <a:pt x="16" y="16"/>
                          </a:lnTo>
                          <a:lnTo>
                            <a:pt x="0" y="8"/>
                          </a:lnTo>
                          <a:lnTo>
                            <a:pt x="0" y="8"/>
                          </a:lnTo>
                          <a:lnTo>
                            <a:pt x="0" y="0"/>
                          </a:lnTo>
                          <a:lnTo>
                            <a:pt x="0" y="0"/>
                          </a:lnTo>
                          <a:lnTo>
                            <a:pt x="16" y="8"/>
                          </a:lnTo>
                          <a:lnTo>
                            <a:pt x="16" y="8"/>
                          </a:lnTo>
                          <a:lnTo>
                            <a:pt x="24" y="16"/>
                          </a:lnTo>
                          <a:lnTo>
                            <a:pt x="24" y="16"/>
                          </a:lnTo>
                          <a:lnTo>
                            <a:pt x="24" y="72"/>
                          </a:lnTo>
                          <a:lnTo>
                            <a:pt x="24" y="72"/>
                          </a:lnTo>
                          <a:lnTo>
                            <a:pt x="16"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609" name="Freeform 361"/>
                    <p:cNvSpPr>
                      <a:spLocks/>
                    </p:cNvSpPr>
                    <p:nvPr/>
                  </p:nvSpPr>
                  <p:spPr bwMode="auto">
                    <a:xfrm>
                      <a:off x="1736" y="1240"/>
                      <a:ext cx="328" cy="744"/>
                    </a:xfrm>
                    <a:custGeom>
                      <a:avLst/>
                      <a:gdLst>
                        <a:gd name="T0" fmla="*/ 328 w 328"/>
                        <a:gd name="T1" fmla="*/ 264 h 744"/>
                        <a:gd name="T2" fmla="*/ 328 w 328"/>
                        <a:gd name="T3" fmla="*/ 264 h 744"/>
                        <a:gd name="T4" fmla="*/ 328 w 328"/>
                        <a:gd name="T5" fmla="*/ 744 h 744"/>
                        <a:gd name="T6" fmla="*/ 328 w 328"/>
                        <a:gd name="T7" fmla="*/ 744 h 744"/>
                        <a:gd name="T8" fmla="*/ 0 w 328"/>
                        <a:gd name="T9" fmla="*/ 472 h 744"/>
                        <a:gd name="T10" fmla="*/ 0 w 328"/>
                        <a:gd name="T11" fmla="*/ 472 h 744"/>
                        <a:gd name="T12" fmla="*/ 0 w 328"/>
                        <a:gd name="T13" fmla="*/ 0 h 744"/>
                        <a:gd name="T14" fmla="*/ 0 w 328"/>
                        <a:gd name="T15" fmla="*/ 0 h 744"/>
                        <a:gd name="T16" fmla="*/ 328 w 328"/>
                        <a:gd name="T17" fmla="*/ 264 h 744"/>
                        <a:gd name="T18" fmla="*/ 328 w 328"/>
                        <a:gd name="T19" fmla="*/ 264 h 744"/>
                        <a:gd name="T20" fmla="*/ 328 w 328"/>
                        <a:gd name="T21" fmla="*/ 264 h 744"/>
                        <a:gd name="T22" fmla="*/ 192 w 328"/>
                        <a:gd name="T23" fmla="*/ 568 h 744"/>
                        <a:gd name="T24" fmla="*/ 136 w 328"/>
                        <a:gd name="T25" fmla="*/ 520 h 744"/>
                        <a:gd name="T26" fmla="*/ 136 w 328"/>
                        <a:gd name="T27" fmla="*/ 520 h 744"/>
                        <a:gd name="T28" fmla="*/ 136 w 328"/>
                        <a:gd name="T29" fmla="*/ 176 h 744"/>
                        <a:gd name="T30" fmla="*/ 136 w 328"/>
                        <a:gd name="T31" fmla="*/ 176 h 744"/>
                        <a:gd name="T32" fmla="*/ 192 w 328"/>
                        <a:gd name="T33" fmla="*/ 224 h 744"/>
                        <a:gd name="T34" fmla="*/ 192 w 328"/>
                        <a:gd name="T35" fmla="*/ 224 h 744"/>
                        <a:gd name="T36" fmla="*/ 192 w 328"/>
                        <a:gd name="T37" fmla="*/ 568 h 744"/>
                        <a:gd name="T38" fmla="*/ 192 w 328"/>
                        <a:gd name="T39" fmla="*/ 568 h 744"/>
                        <a:gd name="T40" fmla="*/ 328 w 328"/>
                        <a:gd name="T41" fmla="*/ 26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8" h="744">
                          <a:moveTo>
                            <a:pt x="328" y="264"/>
                          </a:moveTo>
                          <a:lnTo>
                            <a:pt x="328" y="264"/>
                          </a:lnTo>
                          <a:lnTo>
                            <a:pt x="328" y="744"/>
                          </a:lnTo>
                          <a:lnTo>
                            <a:pt x="328" y="744"/>
                          </a:lnTo>
                          <a:lnTo>
                            <a:pt x="0" y="472"/>
                          </a:lnTo>
                          <a:lnTo>
                            <a:pt x="0" y="472"/>
                          </a:lnTo>
                          <a:lnTo>
                            <a:pt x="0" y="0"/>
                          </a:lnTo>
                          <a:lnTo>
                            <a:pt x="0" y="0"/>
                          </a:lnTo>
                          <a:lnTo>
                            <a:pt x="328" y="264"/>
                          </a:lnTo>
                          <a:lnTo>
                            <a:pt x="328" y="264"/>
                          </a:lnTo>
                          <a:lnTo>
                            <a:pt x="328" y="264"/>
                          </a:lnTo>
                          <a:lnTo>
                            <a:pt x="192" y="568"/>
                          </a:lnTo>
                          <a:lnTo>
                            <a:pt x="136" y="520"/>
                          </a:lnTo>
                          <a:lnTo>
                            <a:pt x="136" y="520"/>
                          </a:lnTo>
                          <a:lnTo>
                            <a:pt x="136" y="176"/>
                          </a:lnTo>
                          <a:lnTo>
                            <a:pt x="136" y="176"/>
                          </a:lnTo>
                          <a:lnTo>
                            <a:pt x="192" y="224"/>
                          </a:lnTo>
                          <a:lnTo>
                            <a:pt x="192" y="224"/>
                          </a:lnTo>
                          <a:lnTo>
                            <a:pt x="192" y="568"/>
                          </a:lnTo>
                          <a:lnTo>
                            <a:pt x="192" y="568"/>
                          </a:lnTo>
                          <a:lnTo>
                            <a:pt x="328" y="264"/>
                          </a:lnTo>
                          <a:close/>
                        </a:path>
                      </a:pathLst>
                    </a:custGeom>
                    <a:solidFill>
                      <a:srgbClr val="4342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610" name="Line 362"/>
                    <p:cNvSpPr>
                      <a:spLocks noChangeShapeType="1"/>
                    </p:cNvSpPr>
                    <p:nvPr/>
                  </p:nvSpPr>
                  <p:spPr bwMode="auto">
                    <a:xfrm>
                      <a:off x="2064" y="1504"/>
                      <a:ext cx="1" cy="4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1" name="Line 363"/>
                    <p:cNvSpPr>
                      <a:spLocks noChangeShapeType="1"/>
                    </p:cNvSpPr>
                    <p:nvPr/>
                  </p:nvSpPr>
                  <p:spPr bwMode="auto">
                    <a:xfrm>
                      <a:off x="2064" y="198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2" name="Line 364"/>
                    <p:cNvSpPr>
                      <a:spLocks noChangeShapeType="1"/>
                    </p:cNvSpPr>
                    <p:nvPr/>
                  </p:nvSpPr>
                  <p:spPr bwMode="auto">
                    <a:xfrm>
                      <a:off x="2064" y="198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3" name="Line 365"/>
                    <p:cNvSpPr>
                      <a:spLocks noChangeShapeType="1"/>
                    </p:cNvSpPr>
                    <p:nvPr/>
                  </p:nvSpPr>
                  <p:spPr bwMode="auto">
                    <a:xfrm>
                      <a:off x="2064" y="198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4" name="Line 366"/>
                    <p:cNvSpPr>
                      <a:spLocks noChangeShapeType="1"/>
                    </p:cNvSpPr>
                    <p:nvPr/>
                  </p:nvSpPr>
                  <p:spPr bwMode="auto">
                    <a:xfrm flipH="1" flipV="1">
                      <a:off x="1736" y="1712"/>
                      <a:ext cx="328" cy="2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5" name="Line 367"/>
                    <p:cNvSpPr>
                      <a:spLocks noChangeShapeType="1"/>
                    </p:cNvSpPr>
                    <p:nvPr/>
                  </p:nvSpPr>
                  <p:spPr bwMode="auto">
                    <a:xfrm>
                      <a:off x="1736" y="171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6" name="Line 368"/>
                    <p:cNvSpPr>
                      <a:spLocks noChangeShapeType="1"/>
                    </p:cNvSpPr>
                    <p:nvPr/>
                  </p:nvSpPr>
                  <p:spPr bwMode="auto">
                    <a:xfrm>
                      <a:off x="1736" y="171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7" name="Line 369"/>
                    <p:cNvSpPr>
                      <a:spLocks noChangeShapeType="1"/>
                    </p:cNvSpPr>
                    <p:nvPr/>
                  </p:nvSpPr>
                  <p:spPr bwMode="auto">
                    <a:xfrm>
                      <a:off x="1736" y="171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8" name="Line 370"/>
                    <p:cNvSpPr>
                      <a:spLocks noChangeShapeType="1"/>
                    </p:cNvSpPr>
                    <p:nvPr/>
                  </p:nvSpPr>
                  <p:spPr bwMode="auto">
                    <a:xfrm flipV="1">
                      <a:off x="1736" y="1240"/>
                      <a:ext cx="1" cy="47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19" name="Line 371"/>
                    <p:cNvSpPr>
                      <a:spLocks noChangeShapeType="1"/>
                    </p:cNvSpPr>
                    <p:nvPr/>
                  </p:nvSpPr>
                  <p:spPr bwMode="auto">
                    <a:xfrm>
                      <a:off x="1736" y="12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0" name="Line 372"/>
                    <p:cNvSpPr>
                      <a:spLocks noChangeShapeType="1"/>
                    </p:cNvSpPr>
                    <p:nvPr/>
                  </p:nvSpPr>
                  <p:spPr bwMode="auto">
                    <a:xfrm>
                      <a:off x="1736" y="12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1" name="Line 373"/>
                    <p:cNvSpPr>
                      <a:spLocks noChangeShapeType="1"/>
                    </p:cNvSpPr>
                    <p:nvPr/>
                  </p:nvSpPr>
                  <p:spPr bwMode="auto">
                    <a:xfrm>
                      <a:off x="1736" y="124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2" name="Line 374"/>
                    <p:cNvSpPr>
                      <a:spLocks noChangeShapeType="1"/>
                    </p:cNvSpPr>
                    <p:nvPr/>
                  </p:nvSpPr>
                  <p:spPr bwMode="auto">
                    <a:xfrm>
                      <a:off x="1736" y="1240"/>
                      <a:ext cx="328" cy="2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3" name="Line 375"/>
                    <p:cNvSpPr>
                      <a:spLocks noChangeShapeType="1"/>
                    </p:cNvSpPr>
                    <p:nvPr/>
                  </p:nvSpPr>
                  <p:spPr bwMode="auto">
                    <a:xfrm>
                      <a:off x="2064" y="150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4" name="Line 376"/>
                    <p:cNvSpPr>
                      <a:spLocks noChangeShapeType="1"/>
                    </p:cNvSpPr>
                    <p:nvPr/>
                  </p:nvSpPr>
                  <p:spPr bwMode="auto">
                    <a:xfrm flipH="1" flipV="1">
                      <a:off x="1872" y="1760"/>
                      <a:ext cx="56"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5" name="Line 377"/>
                    <p:cNvSpPr>
                      <a:spLocks noChangeShapeType="1"/>
                    </p:cNvSpPr>
                    <p:nvPr/>
                  </p:nvSpPr>
                  <p:spPr bwMode="auto">
                    <a:xfrm>
                      <a:off x="1872" y="176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6" name="Line 378"/>
                    <p:cNvSpPr>
                      <a:spLocks noChangeShapeType="1"/>
                    </p:cNvSpPr>
                    <p:nvPr/>
                  </p:nvSpPr>
                  <p:spPr bwMode="auto">
                    <a:xfrm>
                      <a:off x="1872" y="176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7" name="Line 379"/>
                    <p:cNvSpPr>
                      <a:spLocks noChangeShapeType="1"/>
                    </p:cNvSpPr>
                    <p:nvPr/>
                  </p:nvSpPr>
                  <p:spPr bwMode="auto">
                    <a:xfrm>
                      <a:off x="1872" y="1760"/>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8" name="Line 380"/>
                    <p:cNvSpPr>
                      <a:spLocks noChangeShapeType="1"/>
                    </p:cNvSpPr>
                    <p:nvPr/>
                  </p:nvSpPr>
                  <p:spPr bwMode="auto">
                    <a:xfrm flipV="1">
                      <a:off x="1872" y="1416"/>
                      <a:ext cx="1" cy="3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29" name="Line 381"/>
                    <p:cNvSpPr>
                      <a:spLocks noChangeShapeType="1"/>
                    </p:cNvSpPr>
                    <p:nvPr/>
                  </p:nvSpPr>
                  <p:spPr bwMode="auto">
                    <a:xfrm>
                      <a:off x="1872" y="141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0" name="Line 382"/>
                    <p:cNvSpPr>
                      <a:spLocks noChangeShapeType="1"/>
                    </p:cNvSpPr>
                    <p:nvPr/>
                  </p:nvSpPr>
                  <p:spPr bwMode="auto">
                    <a:xfrm>
                      <a:off x="1872" y="141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1" name="Line 383"/>
                    <p:cNvSpPr>
                      <a:spLocks noChangeShapeType="1"/>
                    </p:cNvSpPr>
                    <p:nvPr/>
                  </p:nvSpPr>
                  <p:spPr bwMode="auto">
                    <a:xfrm>
                      <a:off x="1872" y="141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2" name="Line 384"/>
                    <p:cNvSpPr>
                      <a:spLocks noChangeShapeType="1"/>
                    </p:cNvSpPr>
                    <p:nvPr/>
                  </p:nvSpPr>
                  <p:spPr bwMode="auto">
                    <a:xfrm>
                      <a:off x="1872" y="1416"/>
                      <a:ext cx="56" cy="4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3" name="Line 385"/>
                    <p:cNvSpPr>
                      <a:spLocks noChangeShapeType="1"/>
                    </p:cNvSpPr>
                    <p:nvPr/>
                  </p:nvSpPr>
                  <p:spPr bwMode="auto">
                    <a:xfrm>
                      <a:off x="1928" y="146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4" name="Line 386"/>
                    <p:cNvSpPr>
                      <a:spLocks noChangeShapeType="1"/>
                    </p:cNvSpPr>
                    <p:nvPr/>
                  </p:nvSpPr>
                  <p:spPr bwMode="auto">
                    <a:xfrm>
                      <a:off x="1928" y="146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5" name="Line 387"/>
                    <p:cNvSpPr>
                      <a:spLocks noChangeShapeType="1"/>
                    </p:cNvSpPr>
                    <p:nvPr/>
                  </p:nvSpPr>
                  <p:spPr bwMode="auto">
                    <a:xfrm>
                      <a:off x="1928" y="1464"/>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6" name="Line 388"/>
                    <p:cNvSpPr>
                      <a:spLocks noChangeShapeType="1"/>
                    </p:cNvSpPr>
                    <p:nvPr/>
                  </p:nvSpPr>
                  <p:spPr bwMode="auto">
                    <a:xfrm>
                      <a:off x="1928" y="1464"/>
                      <a:ext cx="1" cy="3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7" name="Line 389"/>
                    <p:cNvSpPr>
                      <a:spLocks noChangeShapeType="1"/>
                    </p:cNvSpPr>
                    <p:nvPr/>
                  </p:nvSpPr>
                  <p:spPr bwMode="auto">
                    <a:xfrm>
                      <a:off x="1928" y="1808"/>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38" name="Freeform 390"/>
                    <p:cNvSpPr>
                      <a:spLocks/>
                    </p:cNvSpPr>
                    <p:nvPr/>
                  </p:nvSpPr>
                  <p:spPr bwMode="auto">
                    <a:xfrm>
                      <a:off x="1760" y="1304"/>
                      <a:ext cx="48" cy="80"/>
                    </a:xfrm>
                    <a:custGeom>
                      <a:avLst/>
                      <a:gdLst>
                        <a:gd name="T0" fmla="*/ 24 w 48"/>
                        <a:gd name="T1" fmla="*/ 72 h 80"/>
                        <a:gd name="T2" fmla="*/ 24 w 48"/>
                        <a:gd name="T3" fmla="*/ 72 h 80"/>
                        <a:gd name="T4" fmla="*/ 16 w 48"/>
                        <a:gd name="T5" fmla="*/ 64 h 80"/>
                        <a:gd name="T6" fmla="*/ 8 w 48"/>
                        <a:gd name="T7" fmla="*/ 48 h 80"/>
                        <a:gd name="T8" fmla="*/ 8 w 48"/>
                        <a:gd name="T9" fmla="*/ 48 h 80"/>
                        <a:gd name="T10" fmla="*/ 0 w 48"/>
                        <a:gd name="T11" fmla="*/ 40 h 80"/>
                        <a:gd name="T12" fmla="*/ 0 w 48"/>
                        <a:gd name="T13" fmla="*/ 24 h 80"/>
                        <a:gd name="T14" fmla="*/ 0 w 48"/>
                        <a:gd name="T15" fmla="*/ 24 h 80"/>
                        <a:gd name="T16" fmla="*/ 0 w 48"/>
                        <a:gd name="T17" fmla="*/ 8 h 80"/>
                        <a:gd name="T18" fmla="*/ 8 w 48"/>
                        <a:gd name="T19" fmla="*/ 0 h 80"/>
                        <a:gd name="T20" fmla="*/ 8 w 48"/>
                        <a:gd name="T21" fmla="*/ 0 h 80"/>
                        <a:gd name="T22" fmla="*/ 16 w 48"/>
                        <a:gd name="T23" fmla="*/ 0 h 80"/>
                        <a:gd name="T24" fmla="*/ 24 w 48"/>
                        <a:gd name="T25" fmla="*/ 8 h 80"/>
                        <a:gd name="T26" fmla="*/ 24 w 48"/>
                        <a:gd name="T27" fmla="*/ 8 h 80"/>
                        <a:gd name="T28" fmla="*/ 32 w 48"/>
                        <a:gd name="T29" fmla="*/ 16 h 80"/>
                        <a:gd name="T30" fmla="*/ 40 w 48"/>
                        <a:gd name="T31" fmla="*/ 32 h 80"/>
                        <a:gd name="T32" fmla="*/ 40 w 48"/>
                        <a:gd name="T33" fmla="*/ 32 h 80"/>
                        <a:gd name="T34" fmla="*/ 48 w 48"/>
                        <a:gd name="T35" fmla="*/ 40 h 80"/>
                        <a:gd name="T36" fmla="*/ 48 w 48"/>
                        <a:gd name="T37" fmla="*/ 56 h 80"/>
                        <a:gd name="T38" fmla="*/ 48 w 48"/>
                        <a:gd name="T39" fmla="*/ 56 h 80"/>
                        <a:gd name="T40" fmla="*/ 48 w 48"/>
                        <a:gd name="T41" fmla="*/ 72 h 80"/>
                        <a:gd name="T42" fmla="*/ 40 w 48"/>
                        <a:gd name="T43" fmla="*/ 80 h 80"/>
                        <a:gd name="T44" fmla="*/ 40 w 48"/>
                        <a:gd name="T45" fmla="*/ 80 h 80"/>
                        <a:gd name="T46" fmla="*/ 32 w 48"/>
                        <a:gd name="T47" fmla="*/ 80 h 80"/>
                        <a:gd name="T48" fmla="*/ 24 w 48"/>
                        <a:gd name="T49" fmla="*/ 72 h 80"/>
                        <a:gd name="T50" fmla="*/ 24 w 48"/>
                        <a:gd name="T51" fmla="*/ 72 h 80"/>
                        <a:gd name="T52" fmla="*/ 24 w 48"/>
                        <a:gd name="T53" fmla="*/ 72 h 80"/>
                        <a:gd name="T54" fmla="*/ 24 w 48"/>
                        <a:gd name="T55" fmla="*/ 64 h 80"/>
                        <a:gd name="T56" fmla="*/ 32 w 48"/>
                        <a:gd name="T57" fmla="*/ 72 h 80"/>
                        <a:gd name="T58" fmla="*/ 32 w 48"/>
                        <a:gd name="T59" fmla="*/ 64 h 80"/>
                        <a:gd name="T60" fmla="*/ 32 w 48"/>
                        <a:gd name="T61" fmla="*/ 64 h 80"/>
                        <a:gd name="T62" fmla="*/ 40 w 48"/>
                        <a:gd name="T63" fmla="*/ 64 h 80"/>
                        <a:gd name="T64" fmla="*/ 40 w 48"/>
                        <a:gd name="T65" fmla="*/ 48 h 80"/>
                        <a:gd name="T66" fmla="*/ 40 w 48"/>
                        <a:gd name="T67" fmla="*/ 48 h 80"/>
                        <a:gd name="T68" fmla="*/ 40 w 48"/>
                        <a:gd name="T69" fmla="*/ 40 h 80"/>
                        <a:gd name="T70" fmla="*/ 32 w 48"/>
                        <a:gd name="T71" fmla="*/ 32 h 80"/>
                        <a:gd name="T72" fmla="*/ 32 w 48"/>
                        <a:gd name="T73" fmla="*/ 32 h 80"/>
                        <a:gd name="T74" fmla="*/ 32 w 48"/>
                        <a:gd name="T75" fmla="*/ 24 h 80"/>
                        <a:gd name="T76" fmla="*/ 24 w 48"/>
                        <a:gd name="T77" fmla="*/ 16 h 80"/>
                        <a:gd name="T78" fmla="*/ 24 w 48"/>
                        <a:gd name="T79" fmla="*/ 16 h 80"/>
                        <a:gd name="T80" fmla="*/ 16 w 48"/>
                        <a:gd name="T81" fmla="*/ 8 h 80"/>
                        <a:gd name="T82" fmla="*/ 8 w 48"/>
                        <a:gd name="T83" fmla="*/ 16 h 80"/>
                        <a:gd name="T84" fmla="*/ 8 w 48"/>
                        <a:gd name="T85" fmla="*/ 16 h 80"/>
                        <a:gd name="T86" fmla="*/ 8 w 48"/>
                        <a:gd name="T87" fmla="*/ 16 h 80"/>
                        <a:gd name="T88" fmla="*/ 8 w 48"/>
                        <a:gd name="T89" fmla="*/ 32 h 80"/>
                        <a:gd name="T90" fmla="*/ 8 w 48"/>
                        <a:gd name="T91" fmla="*/ 32 h 80"/>
                        <a:gd name="T92" fmla="*/ 8 w 48"/>
                        <a:gd name="T93" fmla="*/ 40 h 80"/>
                        <a:gd name="T94" fmla="*/ 8 w 48"/>
                        <a:gd name="T95" fmla="*/ 48 h 80"/>
                        <a:gd name="T96" fmla="*/ 8 w 48"/>
                        <a:gd name="T97" fmla="*/ 48 h 80"/>
                        <a:gd name="T98" fmla="*/ 16 w 48"/>
                        <a:gd name="T99" fmla="*/ 56 h 80"/>
                        <a:gd name="T100" fmla="*/ 24 w 48"/>
                        <a:gd name="T101" fmla="*/ 64 h 80"/>
                        <a:gd name="T102" fmla="*/ 24 w 48"/>
                        <a:gd name="T103" fmla="*/ 64 h 80"/>
                        <a:gd name="T104" fmla="*/ 24 w 48"/>
                        <a:gd name="T105"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80">
                          <a:moveTo>
                            <a:pt x="24" y="72"/>
                          </a:moveTo>
                          <a:lnTo>
                            <a:pt x="24" y="72"/>
                          </a:lnTo>
                          <a:lnTo>
                            <a:pt x="16" y="64"/>
                          </a:lnTo>
                          <a:lnTo>
                            <a:pt x="8" y="48"/>
                          </a:lnTo>
                          <a:lnTo>
                            <a:pt x="8" y="48"/>
                          </a:lnTo>
                          <a:lnTo>
                            <a:pt x="0" y="40"/>
                          </a:lnTo>
                          <a:lnTo>
                            <a:pt x="0" y="24"/>
                          </a:lnTo>
                          <a:lnTo>
                            <a:pt x="0" y="24"/>
                          </a:lnTo>
                          <a:lnTo>
                            <a:pt x="0" y="8"/>
                          </a:lnTo>
                          <a:lnTo>
                            <a:pt x="8" y="0"/>
                          </a:lnTo>
                          <a:lnTo>
                            <a:pt x="8" y="0"/>
                          </a:lnTo>
                          <a:lnTo>
                            <a:pt x="16" y="0"/>
                          </a:lnTo>
                          <a:lnTo>
                            <a:pt x="24" y="8"/>
                          </a:lnTo>
                          <a:lnTo>
                            <a:pt x="24" y="8"/>
                          </a:lnTo>
                          <a:lnTo>
                            <a:pt x="32" y="16"/>
                          </a:lnTo>
                          <a:lnTo>
                            <a:pt x="40" y="32"/>
                          </a:lnTo>
                          <a:lnTo>
                            <a:pt x="40" y="32"/>
                          </a:lnTo>
                          <a:lnTo>
                            <a:pt x="48" y="40"/>
                          </a:lnTo>
                          <a:lnTo>
                            <a:pt x="48" y="56"/>
                          </a:lnTo>
                          <a:lnTo>
                            <a:pt x="48" y="56"/>
                          </a:lnTo>
                          <a:lnTo>
                            <a:pt x="48" y="72"/>
                          </a:lnTo>
                          <a:lnTo>
                            <a:pt x="40" y="80"/>
                          </a:lnTo>
                          <a:lnTo>
                            <a:pt x="40" y="80"/>
                          </a:lnTo>
                          <a:lnTo>
                            <a:pt x="32" y="80"/>
                          </a:lnTo>
                          <a:lnTo>
                            <a:pt x="24" y="72"/>
                          </a:lnTo>
                          <a:lnTo>
                            <a:pt x="24" y="72"/>
                          </a:lnTo>
                          <a:lnTo>
                            <a:pt x="24" y="72"/>
                          </a:lnTo>
                          <a:lnTo>
                            <a:pt x="24" y="64"/>
                          </a:lnTo>
                          <a:lnTo>
                            <a:pt x="32" y="72"/>
                          </a:lnTo>
                          <a:lnTo>
                            <a:pt x="32" y="64"/>
                          </a:lnTo>
                          <a:lnTo>
                            <a:pt x="32" y="64"/>
                          </a:lnTo>
                          <a:lnTo>
                            <a:pt x="40" y="64"/>
                          </a:lnTo>
                          <a:lnTo>
                            <a:pt x="40" y="48"/>
                          </a:lnTo>
                          <a:lnTo>
                            <a:pt x="40" y="48"/>
                          </a:lnTo>
                          <a:lnTo>
                            <a:pt x="40" y="40"/>
                          </a:lnTo>
                          <a:lnTo>
                            <a:pt x="32" y="32"/>
                          </a:lnTo>
                          <a:lnTo>
                            <a:pt x="32" y="32"/>
                          </a:lnTo>
                          <a:lnTo>
                            <a:pt x="32" y="24"/>
                          </a:lnTo>
                          <a:lnTo>
                            <a:pt x="24" y="16"/>
                          </a:lnTo>
                          <a:lnTo>
                            <a:pt x="24" y="16"/>
                          </a:lnTo>
                          <a:lnTo>
                            <a:pt x="16" y="8"/>
                          </a:lnTo>
                          <a:lnTo>
                            <a:pt x="8" y="16"/>
                          </a:lnTo>
                          <a:lnTo>
                            <a:pt x="8" y="16"/>
                          </a:lnTo>
                          <a:lnTo>
                            <a:pt x="8" y="16"/>
                          </a:lnTo>
                          <a:lnTo>
                            <a:pt x="8" y="32"/>
                          </a:lnTo>
                          <a:lnTo>
                            <a:pt x="8" y="32"/>
                          </a:lnTo>
                          <a:lnTo>
                            <a:pt x="8" y="40"/>
                          </a:lnTo>
                          <a:lnTo>
                            <a:pt x="8" y="48"/>
                          </a:lnTo>
                          <a:lnTo>
                            <a:pt x="8" y="48"/>
                          </a:lnTo>
                          <a:lnTo>
                            <a:pt x="16" y="56"/>
                          </a:lnTo>
                          <a:lnTo>
                            <a:pt x="24" y="64"/>
                          </a:lnTo>
                          <a:lnTo>
                            <a:pt x="24" y="64"/>
                          </a:lnTo>
                          <a:lnTo>
                            <a:pt x="2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639" name="Freeform 391"/>
                    <p:cNvSpPr>
                      <a:spLocks/>
                    </p:cNvSpPr>
                    <p:nvPr/>
                  </p:nvSpPr>
                  <p:spPr bwMode="auto">
                    <a:xfrm>
                      <a:off x="2456" y="1824"/>
                      <a:ext cx="336" cy="744"/>
                    </a:xfrm>
                    <a:custGeom>
                      <a:avLst/>
                      <a:gdLst>
                        <a:gd name="T0" fmla="*/ 0 w 336"/>
                        <a:gd name="T1" fmla="*/ 0 h 744"/>
                        <a:gd name="T2" fmla="*/ 0 w 336"/>
                        <a:gd name="T3" fmla="*/ 0 h 744"/>
                        <a:gd name="T4" fmla="*/ 336 w 336"/>
                        <a:gd name="T5" fmla="*/ 272 h 744"/>
                        <a:gd name="T6" fmla="*/ 336 w 336"/>
                        <a:gd name="T7" fmla="*/ 272 h 744"/>
                        <a:gd name="T8" fmla="*/ 336 w 336"/>
                        <a:gd name="T9" fmla="*/ 744 h 744"/>
                        <a:gd name="T10" fmla="*/ 336 w 336"/>
                        <a:gd name="T11" fmla="*/ 744 h 744"/>
                        <a:gd name="T12" fmla="*/ 0 w 336"/>
                        <a:gd name="T13" fmla="*/ 472 h 744"/>
                        <a:gd name="T14" fmla="*/ 0 w 336"/>
                        <a:gd name="T15" fmla="*/ 472 h 744"/>
                        <a:gd name="T16" fmla="*/ 0 w 336"/>
                        <a:gd name="T17" fmla="*/ 0 h 744"/>
                        <a:gd name="T18" fmla="*/ 0 w 336"/>
                        <a:gd name="T19" fmla="*/ 0 h 744"/>
                        <a:gd name="T20" fmla="*/ 0 w 336"/>
                        <a:gd name="T21" fmla="*/ 0 h 744"/>
                        <a:gd name="T22" fmla="*/ 272 w 336"/>
                        <a:gd name="T23" fmla="*/ 552 h 744"/>
                        <a:gd name="T24" fmla="*/ 232 w 336"/>
                        <a:gd name="T25" fmla="*/ 576 h 744"/>
                        <a:gd name="T26" fmla="*/ 232 w 336"/>
                        <a:gd name="T27" fmla="*/ 576 h 744"/>
                        <a:gd name="T28" fmla="*/ 56 w 336"/>
                        <a:gd name="T29" fmla="*/ 192 h 744"/>
                        <a:gd name="T30" fmla="*/ 56 w 336"/>
                        <a:gd name="T31" fmla="*/ 192 h 744"/>
                        <a:gd name="T32" fmla="*/ 96 w 336"/>
                        <a:gd name="T33" fmla="*/ 168 h 744"/>
                        <a:gd name="T34" fmla="*/ 96 w 336"/>
                        <a:gd name="T35" fmla="*/ 168 h 744"/>
                        <a:gd name="T36" fmla="*/ 272 w 336"/>
                        <a:gd name="T37" fmla="*/ 552 h 744"/>
                        <a:gd name="T38" fmla="*/ 272 w 336"/>
                        <a:gd name="T39" fmla="*/ 552 h 744"/>
                        <a:gd name="T40" fmla="*/ 0 w 336"/>
                        <a:gd name="T4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744">
                          <a:moveTo>
                            <a:pt x="0" y="0"/>
                          </a:moveTo>
                          <a:lnTo>
                            <a:pt x="0" y="0"/>
                          </a:lnTo>
                          <a:lnTo>
                            <a:pt x="336" y="272"/>
                          </a:lnTo>
                          <a:lnTo>
                            <a:pt x="336" y="272"/>
                          </a:lnTo>
                          <a:lnTo>
                            <a:pt x="336" y="744"/>
                          </a:lnTo>
                          <a:lnTo>
                            <a:pt x="336" y="744"/>
                          </a:lnTo>
                          <a:lnTo>
                            <a:pt x="0" y="472"/>
                          </a:lnTo>
                          <a:lnTo>
                            <a:pt x="0" y="472"/>
                          </a:lnTo>
                          <a:lnTo>
                            <a:pt x="0" y="0"/>
                          </a:lnTo>
                          <a:lnTo>
                            <a:pt x="0" y="0"/>
                          </a:lnTo>
                          <a:lnTo>
                            <a:pt x="0" y="0"/>
                          </a:lnTo>
                          <a:lnTo>
                            <a:pt x="272" y="552"/>
                          </a:lnTo>
                          <a:lnTo>
                            <a:pt x="232" y="576"/>
                          </a:lnTo>
                          <a:lnTo>
                            <a:pt x="232" y="576"/>
                          </a:lnTo>
                          <a:lnTo>
                            <a:pt x="56" y="192"/>
                          </a:lnTo>
                          <a:lnTo>
                            <a:pt x="56" y="192"/>
                          </a:lnTo>
                          <a:lnTo>
                            <a:pt x="96" y="168"/>
                          </a:lnTo>
                          <a:lnTo>
                            <a:pt x="96" y="168"/>
                          </a:lnTo>
                          <a:lnTo>
                            <a:pt x="272" y="552"/>
                          </a:lnTo>
                          <a:lnTo>
                            <a:pt x="272" y="552"/>
                          </a:lnTo>
                          <a:lnTo>
                            <a:pt x="0" y="0"/>
                          </a:lnTo>
                          <a:close/>
                        </a:path>
                      </a:pathLst>
                    </a:custGeom>
                    <a:solidFill>
                      <a:srgbClr val="1C21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640" name="Line 392"/>
                    <p:cNvSpPr>
                      <a:spLocks noChangeShapeType="1"/>
                    </p:cNvSpPr>
                    <p:nvPr/>
                  </p:nvSpPr>
                  <p:spPr bwMode="auto">
                    <a:xfrm>
                      <a:off x="2456" y="1824"/>
                      <a:ext cx="336" cy="27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1" name="Line 393"/>
                    <p:cNvSpPr>
                      <a:spLocks noChangeShapeType="1"/>
                    </p:cNvSpPr>
                    <p:nvPr/>
                  </p:nvSpPr>
                  <p:spPr bwMode="auto">
                    <a:xfrm>
                      <a:off x="2792" y="209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2" name="Line 394"/>
                    <p:cNvSpPr>
                      <a:spLocks noChangeShapeType="1"/>
                    </p:cNvSpPr>
                    <p:nvPr/>
                  </p:nvSpPr>
                  <p:spPr bwMode="auto">
                    <a:xfrm>
                      <a:off x="2792" y="209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3" name="Line 395"/>
                    <p:cNvSpPr>
                      <a:spLocks noChangeShapeType="1"/>
                    </p:cNvSpPr>
                    <p:nvPr/>
                  </p:nvSpPr>
                  <p:spPr bwMode="auto">
                    <a:xfrm>
                      <a:off x="2792" y="209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4" name="Line 396"/>
                    <p:cNvSpPr>
                      <a:spLocks noChangeShapeType="1"/>
                    </p:cNvSpPr>
                    <p:nvPr/>
                  </p:nvSpPr>
                  <p:spPr bwMode="auto">
                    <a:xfrm>
                      <a:off x="2792" y="2096"/>
                      <a:ext cx="1" cy="47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5" name="Line 397"/>
                    <p:cNvSpPr>
                      <a:spLocks noChangeShapeType="1"/>
                    </p:cNvSpPr>
                    <p:nvPr/>
                  </p:nvSpPr>
                  <p:spPr bwMode="auto">
                    <a:xfrm>
                      <a:off x="2792" y="2568"/>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6" name="Line 398"/>
                    <p:cNvSpPr>
                      <a:spLocks noChangeShapeType="1"/>
                    </p:cNvSpPr>
                    <p:nvPr/>
                  </p:nvSpPr>
                  <p:spPr bwMode="auto">
                    <a:xfrm>
                      <a:off x="2792" y="2568"/>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7" name="Line 399"/>
                    <p:cNvSpPr>
                      <a:spLocks noChangeShapeType="1"/>
                    </p:cNvSpPr>
                    <p:nvPr/>
                  </p:nvSpPr>
                  <p:spPr bwMode="auto">
                    <a:xfrm>
                      <a:off x="2792" y="2568"/>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8" name="Line 400"/>
                    <p:cNvSpPr>
                      <a:spLocks noChangeShapeType="1"/>
                    </p:cNvSpPr>
                    <p:nvPr/>
                  </p:nvSpPr>
                  <p:spPr bwMode="auto">
                    <a:xfrm flipH="1" flipV="1">
                      <a:off x="2456" y="2296"/>
                      <a:ext cx="336" cy="27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49" name="Line 401"/>
                    <p:cNvSpPr>
                      <a:spLocks noChangeShapeType="1"/>
                    </p:cNvSpPr>
                    <p:nvPr/>
                  </p:nvSpPr>
                  <p:spPr bwMode="auto">
                    <a:xfrm>
                      <a:off x="2456" y="229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0" name="Line 402"/>
                    <p:cNvSpPr>
                      <a:spLocks noChangeShapeType="1"/>
                    </p:cNvSpPr>
                    <p:nvPr/>
                  </p:nvSpPr>
                  <p:spPr bwMode="auto">
                    <a:xfrm>
                      <a:off x="2456" y="229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1" name="Line 403"/>
                    <p:cNvSpPr>
                      <a:spLocks noChangeShapeType="1"/>
                    </p:cNvSpPr>
                    <p:nvPr/>
                  </p:nvSpPr>
                  <p:spPr bwMode="auto">
                    <a:xfrm>
                      <a:off x="2456" y="229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2" name="Line 404"/>
                    <p:cNvSpPr>
                      <a:spLocks noChangeShapeType="1"/>
                    </p:cNvSpPr>
                    <p:nvPr/>
                  </p:nvSpPr>
                  <p:spPr bwMode="auto">
                    <a:xfrm flipV="1">
                      <a:off x="2456" y="1824"/>
                      <a:ext cx="1" cy="47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3" name="Line 405"/>
                    <p:cNvSpPr>
                      <a:spLocks noChangeShapeType="1"/>
                    </p:cNvSpPr>
                    <p:nvPr/>
                  </p:nvSpPr>
                  <p:spPr bwMode="auto">
                    <a:xfrm>
                      <a:off x="2456" y="182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4" name="Line 406"/>
                    <p:cNvSpPr>
                      <a:spLocks noChangeShapeType="1"/>
                    </p:cNvSpPr>
                    <p:nvPr/>
                  </p:nvSpPr>
                  <p:spPr bwMode="auto">
                    <a:xfrm flipH="1">
                      <a:off x="2688" y="2376"/>
                      <a:ext cx="40" cy="2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5" name="Line 407"/>
                    <p:cNvSpPr>
                      <a:spLocks noChangeShapeType="1"/>
                    </p:cNvSpPr>
                    <p:nvPr/>
                  </p:nvSpPr>
                  <p:spPr bwMode="auto">
                    <a:xfrm>
                      <a:off x="2688" y="240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6" name="Line 408"/>
                    <p:cNvSpPr>
                      <a:spLocks noChangeShapeType="1"/>
                    </p:cNvSpPr>
                    <p:nvPr/>
                  </p:nvSpPr>
                  <p:spPr bwMode="auto">
                    <a:xfrm>
                      <a:off x="2688" y="240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7" name="Line 409"/>
                    <p:cNvSpPr>
                      <a:spLocks noChangeShapeType="1"/>
                    </p:cNvSpPr>
                    <p:nvPr/>
                  </p:nvSpPr>
                  <p:spPr bwMode="auto">
                    <a:xfrm>
                      <a:off x="2688" y="240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8" name="Line 410"/>
                    <p:cNvSpPr>
                      <a:spLocks noChangeShapeType="1"/>
                    </p:cNvSpPr>
                    <p:nvPr/>
                  </p:nvSpPr>
                  <p:spPr bwMode="auto">
                    <a:xfrm flipH="1" flipV="1">
                      <a:off x="2512" y="2016"/>
                      <a:ext cx="176" cy="38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59" name="Line 411"/>
                    <p:cNvSpPr>
                      <a:spLocks noChangeShapeType="1"/>
                    </p:cNvSpPr>
                    <p:nvPr/>
                  </p:nvSpPr>
                  <p:spPr bwMode="auto">
                    <a:xfrm>
                      <a:off x="2512" y="20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60" name="Line 412"/>
                    <p:cNvSpPr>
                      <a:spLocks noChangeShapeType="1"/>
                    </p:cNvSpPr>
                    <p:nvPr/>
                  </p:nvSpPr>
                  <p:spPr bwMode="auto">
                    <a:xfrm>
                      <a:off x="2512" y="20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61" name="Line 413"/>
                    <p:cNvSpPr>
                      <a:spLocks noChangeShapeType="1"/>
                    </p:cNvSpPr>
                    <p:nvPr/>
                  </p:nvSpPr>
                  <p:spPr bwMode="auto">
                    <a:xfrm>
                      <a:off x="2512" y="201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62" name="Line 414"/>
                    <p:cNvSpPr>
                      <a:spLocks noChangeShapeType="1"/>
                    </p:cNvSpPr>
                    <p:nvPr/>
                  </p:nvSpPr>
                  <p:spPr bwMode="auto">
                    <a:xfrm flipV="1">
                      <a:off x="2512" y="1992"/>
                      <a:ext cx="40" cy="2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63" name="Line 415"/>
                    <p:cNvSpPr>
                      <a:spLocks noChangeShapeType="1"/>
                    </p:cNvSpPr>
                    <p:nvPr/>
                  </p:nvSpPr>
                  <p:spPr bwMode="auto">
                    <a:xfrm>
                      <a:off x="2552" y="19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37664" name="Line 416"/>
                  <p:cNvSpPr>
                    <a:spLocks noChangeShapeType="1"/>
                  </p:cNvSpPr>
                  <p:nvPr/>
                </p:nvSpPr>
                <p:spPr bwMode="auto">
                  <a:xfrm>
                    <a:off x="2552" y="19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65" name="Line 417"/>
                  <p:cNvSpPr>
                    <a:spLocks noChangeShapeType="1"/>
                  </p:cNvSpPr>
                  <p:nvPr/>
                </p:nvSpPr>
                <p:spPr bwMode="auto">
                  <a:xfrm>
                    <a:off x="2552" y="19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66" name="Line 418"/>
                  <p:cNvSpPr>
                    <a:spLocks noChangeShapeType="1"/>
                  </p:cNvSpPr>
                  <p:nvPr/>
                </p:nvSpPr>
                <p:spPr bwMode="auto">
                  <a:xfrm>
                    <a:off x="2552" y="1992"/>
                    <a:ext cx="176" cy="38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67" name="Line 419"/>
                  <p:cNvSpPr>
                    <a:spLocks noChangeShapeType="1"/>
                  </p:cNvSpPr>
                  <p:nvPr/>
                </p:nvSpPr>
                <p:spPr bwMode="auto">
                  <a:xfrm>
                    <a:off x="2728" y="237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68" name="Freeform 420"/>
                  <p:cNvSpPr>
                    <a:spLocks/>
                  </p:cNvSpPr>
                  <p:nvPr/>
                </p:nvSpPr>
                <p:spPr bwMode="auto">
                  <a:xfrm>
                    <a:off x="2472" y="1880"/>
                    <a:ext cx="40" cy="80"/>
                  </a:xfrm>
                  <a:custGeom>
                    <a:avLst/>
                    <a:gdLst>
                      <a:gd name="T0" fmla="*/ 24 w 40"/>
                      <a:gd name="T1" fmla="*/ 72 h 80"/>
                      <a:gd name="T2" fmla="*/ 24 w 40"/>
                      <a:gd name="T3" fmla="*/ 72 h 80"/>
                      <a:gd name="T4" fmla="*/ 8 w 40"/>
                      <a:gd name="T5" fmla="*/ 64 h 80"/>
                      <a:gd name="T6" fmla="*/ 0 w 40"/>
                      <a:gd name="T7" fmla="*/ 56 h 80"/>
                      <a:gd name="T8" fmla="*/ 0 w 40"/>
                      <a:gd name="T9" fmla="*/ 56 h 80"/>
                      <a:gd name="T10" fmla="*/ 0 w 40"/>
                      <a:gd name="T11" fmla="*/ 40 h 80"/>
                      <a:gd name="T12" fmla="*/ 0 w 40"/>
                      <a:gd name="T13" fmla="*/ 24 h 80"/>
                      <a:gd name="T14" fmla="*/ 0 w 40"/>
                      <a:gd name="T15" fmla="*/ 24 h 80"/>
                      <a:gd name="T16" fmla="*/ 0 w 40"/>
                      <a:gd name="T17" fmla="*/ 8 h 80"/>
                      <a:gd name="T18" fmla="*/ 0 w 40"/>
                      <a:gd name="T19" fmla="*/ 0 h 80"/>
                      <a:gd name="T20" fmla="*/ 0 w 40"/>
                      <a:gd name="T21" fmla="*/ 0 h 80"/>
                      <a:gd name="T22" fmla="*/ 8 w 40"/>
                      <a:gd name="T23" fmla="*/ 0 h 80"/>
                      <a:gd name="T24" fmla="*/ 24 w 40"/>
                      <a:gd name="T25" fmla="*/ 8 h 80"/>
                      <a:gd name="T26" fmla="*/ 24 w 40"/>
                      <a:gd name="T27" fmla="*/ 8 h 80"/>
                      <a:gd name="T28" fmla="*/ 32 w 40"/>
                      <a:gd name="T29" fmla="*/ 16 h 80"/>
                      <a:gd name="T30" fmla="*/ 40 w 40"/>
                      <a:gd name="T31" fmla="*/ 32 h 80"/>
                      <a:gd name="T32" fmla="*/ 40 w 40"/>
                      <a:gd name="T33" fmla="*/ 32 h 80"/>
                      <a:gd name="T34" fmla="*/ 40 w 40"/>
                      <a:gd name="T35" fmla="*/ 40 h 80"/>
                      <a:gd name="T36" fmla="*/ 40 w 40"/>
                      <a:gd name="T37" fmla="*/ 56 h 80"/>
                      <a:gd name="T38" fmla="*/ 40 w 40"/>
                      <a:gd name="T39" fmla="*/ 56 h 80"/>
                      <a:gd name="T40" fmla="*/ 40 w 40"/>
                      <a:gd name="T41" fmla="*/ 72 h 80"/>
                      <a:gd name="T42" fmla="*/ 40 w 40"/>
                      <a:gd name="T43" fmla="*/ 80 h 80"/>
                      <a:gd name="T44" fmla="*/ 40 w 40"/>
                      <a:gd name="T45" fmla="*/ 80 h 80"/>
                      <a:gd name="T46" fmla="*/ 32 w 40"/>
                      <a:gd name="T47" fmla="*/ 80 h 80"/>
                      <a:gd name="T48" fmla="*/ 24 w 40"/>
                      <a:gd name="T49" fmla="*/ 72 h 80"/>
                      <a:gd name="T50" fmla="*/ 24 w 40"/>
                      <a:gd name="T51" fmla="*/ 72 h 80"/>
                      <a:gd name="T52" fmla="*/ 24 w 40"/>
                      <a:gd name="T53" fmla="*/ 72 h 80"/>
                      <a:gd name="T54" fmla="*/ 24 w 40"/>
                      <a:gd name="T55" fmla="*/ 64 h 80"/>
                      <a:gd name="T56" fmla="*/ 24 w 40"/>
                      <a:gd name="T57" fmla="*/ 72 h 80"/>
                      <a:gd name="T58" fmla="*/ 32 w 40"/>
                      <a:gd name="T59" fmla="*/ 72 h 80"/>
                      <a:gd name="T60" fmla="*/ 32 w 40"/>
                      <a:gd name="T61" fmla="*/ 72 h 80"/>
                      <a:gd name="T62" fmla="*/ 32 w 40"/>
                      <a:gd name="T63" fmla="*/ 64 h 80"/>
                      <a:gd name="T64" fmla="*/ 32 w 40"/>
                      <a:gd name="T65" fmla="*/ 56 h 80"/>
                      <a:gd name="T66" fmla="*/ 32 w 40"/>
                      <a:gd name="T67" fmla="*/ 56 h 80"/>
                      <a:gd name="T68" fmla="*/ 32 w 40"/>
                      <a:gd name="T69" fmla="*/ 40 h 80"/>
                      <a:gd name="T70" fmla="*/ 32 w 40"/>
                      <a:gd name="T71" fmla="*/ 32 h 80"/>
                      <a:gd name="T72" fmla="*/ 32 w 40"/>
                      <a:gd name="T73" fmla="*/ 32 h 80"/>
                      <a:gd name="T74" fmla="*/ 24 w 40"/>
                      <a:gd name="T75" fmla="*/ 24 h 80"/>
                      <a:gd name="T76" fmla="*/ 24 w 40"/>
                      <a:gd name="T77" fmla="*/ 16 h 80"/>
                      <a:gd name="T78" fmla="*/ 24 w 40"/>
                      <a:gd name="T79" fmla="*/ 16 h 80"/>
                      <a:gd name="T80" fmla="*/ 16 w 40"/>
                      <a:gd name="T81" fmla="*/ 8 h 80"/>
                      <a:gd name="T82" fmla="*/ 8 w 40"/>
                      <a:gd name="T83" fmla="*/ 16 h 80"/>
                      <a:gd name="T84" fmla="*/ 8 w 40"/>
                      <a:gd name="T85" fmla="*/ 16 h 80"/>
                      <a:gd name="T86" fmla="*/ 8 w 40"/>
                      <a:gd name="T87" fmla="*/ 24 h 80"/>
                      <a:gd name="T88" fmla="*/ 8 w 40"/>
                      <a:gd name="T89" fmla="*/ 32 h 80"/>
                      <a:gd name="T90" fmla="*/ 8 w 40"/>
                      <a:gd name="T91" fmla="*/ 32 h 80"/>
                      <a:gd name="T92" fmla="*/ 8 w 40"/>
                      <a:gd name="T93" fmla="*/ 40 h 80"/>
                      <a:gd name="T94" fmla="*/ 8 w 40"/>
                      <a:gd name="T95" fmla="*/ 48 h 80"/>
                      <a:gd name="T96" fmla="*/ 8 w 40"/>
                      <a:gd name="T97" fmla="*/ 48 h 80"/>
                      <a:gd name="T98" fmla="*/ 16 w 40"/>
                      <a:gd name="T99" fmla="*/ 64 h 80"/>
                      <a:gd name="T100" fmla="*/ 24 w 40"/>
                      <a:gd name="T101" fmla="*/ 64 h 80"/>
                      <a:gd name="T102" fmla="*/ 24 w 40"/>
                      <a:gd name="T103" fmla="*/ 64 h 80"/>
                      <a:gd name="T104" fmla="*/ 24 w 40"/>
                      <a:gd name="T105"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 h="80">
                        <a:moveTo>
                          <a:pt x="24" y="72"/>
                        </a:moveTo>
                        <a:lnTo>
                          <a:pt x="24" y="72"/>
                        </a:lnTo>
                        <a:lnTo>
                          <a:pt x="8" y="64"/>
                        </a:lnTo>
                        <a:lnTo>
                          <a:pt x="0" y="56"/>
                        </a:lnTo>
                        <a:lnTo>
                          <a:pt x="0" y="56"/>
                        </a:lnTo>
                        <a:lnTo>
                          <a:pt x="0" y="40"/>
                        </a:lnTo>
                        <a:lnTo>
                          <a:pt x="0" y="24"/>
                        </a:lnTo>
                        <a:lnTo>
                          <a:pt x="0" y="24"/>
                        </a:lnTo>
                        <a:lnTo>
                          <a:pt x="0" y="8"/>
                        </a:lnTo>
                        <a:lnTo>
                          <a:pt x="0" y="0"/>
                        </a:lnTo>
                        <a:lnTo>
                          <a:pt x="0" y="0"/>
                        </a:lnTo>
                        <a:lnTo>
                          <a:pt x="8" y="0"/>
                        </a:lnTo>
                        <a:lnTo>
                          <a:pt x="24" y="8"/>
                        </a:lnTo>
                        <a:lnTo>
                          <a:pt x="24" y="8"/>
                        </a:lnTo>
                        <a:lnTo>
                          <a:pt x="32" y="16"/>
                        </a:lnTo>
                        <a:lnTo>
                          <a:pt x="40" y="32"/>
                        </a:lnTo>
                        <a:lnTo>
                          <a:pt x="40" y="32"/>
                        </a:lnTo>
                        <a:lnTo>
                          <a:pt x="40" y="40"/>
                        </a:lnTo>
                        <a:lnTo>
                          <a:pt x="40" y="56"/>
                        </a:lnTo>
                        <a:lnTo>
                          <a:pt x="40" y="56"/>
                        </a:lnTo>
                        <a:lnTo>
                          <a:pt x="40" y="72"/>
                        </a:lnTo>
                        <a:lnTo>
                          <a:pt x="40" y="80"/>
                        </a:lnTo>
                        <a:lnTo>
                          <a:pt x="40" y="80"/>
                        </a:lnTo>
                        <a:lnTo>
                          <a:pt x="32" y="80"/>
                        </a:lnTo>
                        <a:lnTo>
                          <a:pt x="24" y="72"/>
                        </a:lnTo>
                        <a:lnTo>
                          <a:pt x="24" y="72"/>
                        </a:lnTo>
                        <a:lnTo>
                          <a:pt x="24" y="72"/>
                        </a:lnTo>
                        <a:lnTo>
                          <a:pt x="24" y="64"/>
                        </a:lnTo>
                        <a:lnTo>
                          <a:pt x="24" y="72"/>
                        </a:lnTo>
                        <a:lnTo>
                          <a:pt x="32" y="72"/>
                        </a:lnTo>
                        <a:lnTo>
                          <a:pt x="32" y="72"/>
                        </a:lnTo>
                        <a:lnTo>
                          <a:pt x="32" y="64"/>
                        </a:lnTo>
                        <a:lnTo>
                          <a:pt x="32" y="56"/>
                        </a:lnTo>
                        <a:lnTo>
                          <a:pt x="32" y="56"/>
                        </a:lnTo>
                        <a:lnTo>
                          <a:pt x="32" y="40"/>
                        </a:lnTo>
                        <a:lnTo>
                          <a:pt x="32" y="32"/>
                        </a:lnTo>
                        <a:lnTo>
                          <a:pt x="32" y="32"/>
                        </a:lnTo>
                        <a:lnTo>
                          <a:pt x="24" y="24"/>
                        </a:lnTo>
                        <a:lnTo>
                          <a:pt x="24" y="16"/>
                        </a:lnTo>
                        <a:lnTo>
                          <a:pt x="24" y="16"/>
                        </a:lnTo>
                        <a:lnTo>
                          <a:pt x="16" y="8"/>
                        </a:lnTo>
                        <a:lnTo>
                          <a:pt x="8" y="16"/>
                        </a:lnTo>
                        <a:lnTo>
                          <a:pt x="8" y="16"/>
                        </a:lnTo>
                        <a:lnTo>
                          <a:pt x="8" y="24"/>
                        </a:lnTo>
                        <a:lnTo>
                          <a:pt x="8" y="32"/>
                        </a:lnTo>
                        <a:lnTo>
                          <a:pt x="8" y="32"/>
                        </a:lnTo>
                        <a:lnTo>
                          <a:pt x="8" y="40"/>
                        </a:lnTo>
                        <a:lnTo>
                          <a:pt x="8" y="48"/>
                        </a:lnTo>
                        <a:lnTo>
                          <a:pt x="8" y="48"/>
                        </a:lnTo>
                        <a:lnTo>
                          <a:pt x="16" y="64"/>
                        </a:lnTo>
                        <a:lnTo>
                          <a:pt x="24" y="64"/>
                        </a:lnTo>
                        <a:lnTo>
                          <a:pt x="24" y="64"/>
                        </a:lnTo>
                        <a:lnTo>
                          <a:pt x="2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669" name="Freeform 421"/>
                  <p:cNvSpPr>
                    <a:spLocks/>
                  </p:cNvSpPr>
                  <p:nvPr/>
                </p:nvSpPr>
                <p:spPr bwMode="auto">
                  <a:xfrm>
                    <a:off x="2816" y="2112"/>
                    <a:ext cx="344" cy="752"/>
                  </a:xfrm>
                  <a:custGeom>
                    <a:avLst/>
                    <a:gdLst>
                      <a:gd name="T0" fmla="*/ 344 w 344"/>
                      <a:gd name="T1" fmla="*/ 272 h 752"/>
                      <a:gd name="T2" fmla="*/ 344 w 344"/>
                      <a:gd name="T3" fmla="*/ 272 h 752"/>
                      <a:gd name="T4" fmla="*/ 0 w 344"/>
                      <a:gd name="T5" fmla="*/ 0 h 752"/>
                      <a:gd name="T6" fmla="*/ 0 w 344"/>
                      <a:gd name="T7" fmla="*/ 0 h 752"/>
                      <a:gd name="T8" fmla="*/ 0 w 344"/>
                      <a:gd name="T9" fmla="*/ 480 h 752"/>
                      <a:gd name="T10" fmla="*/ 0 w 344"/>
                      <a:gd name="T11" fmla="*/ 480 h 752"/>
                      <a:gd name="T12" fmla="*/ 344 w 344"/>
                      <a:gd name="T13" fmla="*/ 752 h 752"/>
                      <a:gd name="T14" fmla="*/ 344 w 344"/>
                      <a:gd name="T15" fmla="*/ 752 h 752"/>
                      <a:gd name="T16" fmla="*/ 344 w 344"/>
                      <a:gd name="T17" fmla="*/ 272 h 752"/>
                      <a:gd name="T18" fmla="*/ 344 w 344"/>
                      <a:gd name="T19" fmla="*/ 272 h 752"/>
                      <a:gd name="T20" fmla="*/ 344 w 344"/>
                      <a:gd name="T21" fmla="*/ 272 h 752"/>
                      <a:gd name="T22" fmla="*/ 56 w 344"/>
                      <a:gd name="T23" fmla="*/ 384 h 752"/>
                      <a:gd name="T24" fmla="*/ 104 w 344"/>
                      <a:gd name="T25" fmla="*/ 472 h 752"/>
                      <a:gd name="T26" fmla="*/ 104 w 344"/>
                      <a:gd name="T27" fmla="*/ 472 h 752"/>
                      <a:gd name="T28" fmla="*/ 280 w 344"/>
                      <a:gd name="T29" fmla="*/ 368 h 752"/>
                      <a:gd name="T30" fmla="*/ 280 w 344"/>
                      <a:gd name="T31" fmla="*/ 368 h 752"/>
                      <a:gd name="T32" fmla="*/ 240 w 344"/>
                      <a:gd name="T33" fmla="*/ 280 h 752"/>
                      <a:gd name="T34" fmla="*/ 240 w 344"/>
                      <a:gd name="T35" fmla="*/ 280 h 752"/>
                      <a:gd name="T36" fmla="*/ 56 w 344"/>
                      <a:gd name="T37" fmla="*/ 384 h 752"/>
                      <a:gd name="T38" fmla="*/ 56 w 344"/>
                      <a:gd name="T39" fmla="*/ 384 h 752"/>
                      <a:gd name="T40" fmla="*/ 344 w 344"/>
                      <a:gd name="T41" fmla="*/ 27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4" h="752">
                        <a:moveTo>
                          <a:pt x="344" y="272"/>
                        </a:moveTo>
                        <a:lnTo>
                          <a:pt x="344" y="272"/>
                        </a:lnTo>
                        <a:lnTo>
                          <a:pt x="0" y="0"/>
                        </a:lnTo>
                        <a:lnTo>
                          <a:pt x="0" y="0"/>
                        </a:lnTo>
                        <a:lnTo>
                          <a:pt x="0" y="480"/>
                        </a:lnTo>
                        <a:lnTo>
                          <a:pt x="0" y="480"/>
                        </a:lnTo>
                        <a:lnTo>
                          <a:pt x="344" y="752"/>
                        </a:lnTo>
                        <a:lnTo>
                          <a:pt x="344" y="752"/>
                        </a:lnTo>
                        <a:lnTo>
                          <a:pt x="344" y="272"/>
                        </a:lnTo>
                        <a:lnTo>
                          <a:pt x="344" y="272"/>
                        </a:lnTo>
                        <a:lnTo>
                          <a:pt x="344" y="272"/>
                        </a:lnTo>
                        <a:lnTo>
                          <a:pt x="56" y="384"/>
                        </a:lnTo>
                        <a:lnTo>
                          <a:pt x="104" y="472"/>
                        </a:lnTo>
                        <a:lnTo>
                          <a:pt x="104" y="472"/>
                        </a:lnTo>
                        <a:lnTo>
                          <a:pt x="280" y="368"/>
                        </a:lnTo>
                        <a:lnTo>
                          <a:pt x="280" y="368"/>
                        </a:lnTo>
                        <a:lnTo>
                          <a:pt x="240" y="280"/>
                        </a:lnTo>
                        <a:lnTo>
                          <a:pt x="240" y="280"/>
                        </a:lnTo>
                        <a:lnTo>
                          <a:pt x="56" y="384"/>
                        </a:lnTo>
                        <a:lnTo>
                          <a:pt x="56" y="384"/>
                        </a:lnTo>
                        <a:lnTo>
                          <a:pt x="344" y="272"/>
                        </a:lnTo>
                        <a:close/>
                      </a:path>
                    </a:pathLst>
                  </a:custGeom>
                  <a:solidFill>
                    <a:srgbClr val="1C21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670" name="Line 422"/>
                  <p:cNvSpPr>
                    <a:spLocks noChangeShapeType="1"/>
                  </p:cNvSpPr>
                  <p:nvPr/>
                </p:nvSpPr>
                <p:spPr bwMode="auto">
                  <a:xfrm flipH="1" flipV="1">
                    <a:off x="2816" y="2112"/>
                    <a:ext cx="344" cy="27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1" name="Line 423"/>
                  <p:cNvSpPr>
                    <a:spLocks noChangeShapeType="1"/>
                  </p:cNvSpPr>
                  <p:nvPr/>
                </p:nvSpPr>
                <p:spPr bwMode="auto">
                  <a:xfrm>
                    <a:off x="2816" y="21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2" name="Line 424"/>
                  <p:cNvSpPr>
                    <a:spLocks noChangeShapeType="1"/>
                  </p:cNvSpPr>
                  <p:nvPr/>
                </p:nvSpPr>
                <p:spPr bwMode="auto">
                  <a:xfrm>
                    <a:off x="2816" y="21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3" name="Line 425"/>
                  <p:cNvSpPr>
                    <a:spLocks noChangeShapeType="1"/>
                  </p:cNvSpPr>
                  <p:nvPr/>
                </p:nvSpPr>
                <p:spPr bwMode="auto">
                  <a:xfrm>
                    <a:off x="2816" y="211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4" name="Line 426"/>
                  <p:cNvSpPr>
                    <a:spLocks noChangeShapeType="1"/>
                  </p:cNvSpPr>
                  <p:nvPr/>
                </p:nvSpPr>
                <p:spPr bwMode="auto">
                  <a:xfrm>
                    <a:off x="2816" y="2112"/>
                    <a:ext cx="1" cy="480"/>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5" name="Line 427"/>
                  <p:cNvSpPr>
                    <a:spLocks noChangeShapeType="1"/>
                  </p:cNvSpPr>
                  <p:nvPr/>
                </p:nvSpPr>
                <p:spPr bwMode="auto">
                  <a:xfrm>
                    <a:off x="2816" y="25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6" name="Line 428"/>
                  <p:cNvSpPr>
                    <a:spLocks noChangeShapeType="1"/>
                  </p:cNvSpPr>
                  <p:nvPr/>
                </p:nvSpPr>
                <p:spPr bwMode="auto">
                  <a:xfrm>
                    <a:off x="2816" y="25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7" name="Line 429"/>
                  <p:cNvSpPr>
                    <a:spLocks noChangeShapeType="1"/>
                  </p:cNvSpPr>
                  <p:nvPr/>
                </p:nvSpPr>
                <p:spPr bwMode="auto">
                  <a:xfrm>
                    <a:off x="2816" y="25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8" name="Line 430"/>
                  <p:cNvSpPr>
                    <a:spLocks noChangeShapeType="1"/>
                  </p:cNvSpPr>
                  <p:nvPr/>
                </p:nvSpPr>
                <p:spPr bwMode="auto">
                  <a:xfrm>
                    <a:off x="2816" y="2592"/>
                    <a:ext cx="344" cy="272"/>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79" name="Line 431"/>
                  <p:cNvSpPr>
                    <a:spLocks noChangeShapeType="1"/>
                  </p:cNvSpPr>
                  <p:nvPr/>
                </p:nvSpPr>
                <p:spPr bwMode="auto">
                  <a:xfrm>
                    <a:off x="3160" y="286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0" name="Line 432"/>
                  <p:cNvSpPr>
                    <a:spLocks noChangeShapeType="1"/>
                  </p:cNvSpPr>
                  <p:nvPr/>
                </p:nvSpPr>
                <p:spPr bwMode="auto">
                  <a:xfrm>
                    <a:off x="3160" y="286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1" name="Line 433"/>
                  <p:cNvSpPr>
                    <a:spLocks noChangeShapeType="1"/>
                  </p:cNvSpPr>
                  <p:nvPr/>
                </p:nvSpPr>
                <p:spPr bwMode="auto">
                  <a:xfrm>
                    <a:off x="3160" y="286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2" name="Line 434"/>
                  <p:cNvSpPr>
                    <a:spLocks noChangeShapeType="1"/>
                  </p:cNvSpPr>
                  <p:nvPr/>
                </p:nvSpPr>
                <p:spPr bwMode="auto">
                  <a:xfrm flipV="1">
                    <a:off x="3160" y="2384"/>
                    <a:ext cx="1" cy="480"/>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3" name="Line 435"/>
                  <p:cNvSpPr>
                    <a:spLocks noChangeShapeType="1"/>
                  </p:cNvSpPr>
                  <p:nvPr/>
                </p:nvSpPr>
                <p:spPr bwMode="auto">
                  <a:xfrm>
                    <a:off x="3160" y="238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4" name="Line 436"/>
                  <p:cNvSpPr>
                    <a:spLocks noChangeShapeType="1"/>
                  </p:cNvSpPr>
                  <p:nvPr/>
                </p:nvSpPr>
                <p:spPr bwMode="auto">
                  <a:xfrm>
                    <a:off x="2872" y="2496"/>
                    <a:ext cx="48" cy="88"/>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5" name="Line 437"/>
                  <p:cNvSpPr>
                    <a:spLocks noChangeShapeType="1"/>
                  </p:cNvSpPr>
                  <p:nvPr/>
                </p:nvSpPr>
                <p:spPr bwMode="auto">
                  <a:xfrm>
                    <a:off x="2920" y="258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6" name="Line 438"/>
                  <p:cNvSpPr>
                    <a:spLocks noChangeShapeType="1"/>
                  </p:cNvSpPr>
                  <p:nvPr/>
                </p:nvSpPr>
                <p:spPr bwMode="auto">
                  <a:xfrm>
                    <a:off x="2920" y="258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7" name="Line 439"/>
                  <p:cNvSpPr>
                    <a:spLocks noChangeShapeType="1"/>
                  </p:cNvSpPr>
                  <p:nvPr/>
                </p:nvSpPr>
                <p:spPr bwMode="auto">
                  <a:xfrm>
                    <a:off x="2920" y="2584"/>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8" name="Line 440"/>
                  <p:cNvSpPr>
                    <a:spLocks noChangeShapeType="1"/>
                  </p:cNvSpPr>
                  <p:nvPr/>
                </p:nvSpPr>
                <p:spPr bwMode="auto">
                  <a:xfrm flipV="1">
                    <a:off x="2920" y="2480"/>
                    <a:ext cx="176" cy="10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89" name="Line 441"/>
                  <p:cNvSpPr>
                    <a:spLocks noChangeShapeType="1"/>
                  </p:cNvSpPr>
                  <p:nvPr/>
                </p:nvSpPr>
                <p:spPr bwMode="auto">
                  <a:xfrm>
                    <a:off x="3096" y="248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0" name="Line 442"/>
                  <p:cNvSpPr>
                    <a:spLocks noChangeShapeType="1"/>
                  </p:cNvSpPr>
                  <p:nvPr/>
                </p:nvSpPr>
                <p:spPr bwMode="auto">
                  <a:xfrm>
                    <a:off x="3096" y="248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1" name="Line 443"/>
                  <p:cNvSpPr>
                    <a:spLocks noChangeShapeType="1"/>
                  </p:cNvSpPr>
                  <p:nvPr/>
                </p:nvSpPr>
                <p:spPr bwMode="auto">
                  <a:xfrm>
                    <a:off x="3096" y="2480"/>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2" name="Line 444"/>
                  <p:cNvSpPr>
                    <a:spLocks noChangeShapeType="1"/>
                  </p:cNvSpPr>
                  <p:nvPr/>
                </p:nvSpPr>
                <p:spPr bwMode="auto">
                  <a:xfrm flipH="1" flipV="1">
                    <a:off x="3056" y="2392"/>
                    <a:ext cx="40" cy="88"/>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3" name="Line 445"/>
                  <p:cNvSpPr>
                    <a:spLocks noChangeShapeType="1"/>
                  </p:cNvSpPr>
                  <p:nvPr/>
                </p:nvSpPr>
                <p:spPr bwMode="auto">
                  <a:xfrm>
                    <a:off x="3056" y="23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4" name="Line 446"/>
                  <p:cNvSpPr>
                    <a:spLocks noChangeShapeType="1"/>
                  </p:cNvSpPr>
                  <p:nvPr/>
                </p:nvSpPr>
                <p:spPr bwMode="auto">
                  <a:xfrm>
                    <a:off x="3056" y="23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5" name="Line 447"/>
                  <p:cNvSpPr>
                    <a:spLocks noChangeShapeType="1"/>
                  </p:cNvSpPr>
                  <p:nvPr/>
                </p:nvSpPr>
                <p:spPr bwMode="auto">
                  <a:xfrm>
                    <a:off x="3056" y="2392"/>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6" name="Line 448"/>
                  <p:cNvSpPr>
                    <a:spLocks noChangeShapeType="1"/>
                  </p:cNvSpPr>
                  <p:nvPr/>
                </p:nvSpPr>
                <p:spPr bwMode="auto">
                  <a:xfrm flipH="1">
                    <a:off x="2872" y="2392"/>
                    <a:ext cx="184" cy="104"/>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7" name="Line 449"/>
                  <p:cNvSpPr>
                    <a:spLocks noChangeShapeType="1"/>
                  </p:cNvSpPr>
                  <p:nvPr/>
                </p:nvSpPr>
                <p:spPr bwMode="auto">
                  <a:xfrm>
                    <a:off x="2872" y="2496"/>
                    <a:ext cx="1" cy="1"/>
                  </a:xfrm>
                  <a:prstGeom prst="line">
                    <a:avLst/>
                  </a:prstGeom>
                  <a:noFill/>
                  <a:ln w="12700">
                    <a:solidFill>
                      <a:srgbClr val="3E66A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698" name="Freeform 450"/>
                  <p:cNvSpPr>
                    <a:spLocks/>
                  </p:cNvSpPr>
                  <p:nvPr/>
                </p:nvSpPr>
                <p:spPr bwMode="auto">
                  <a:xfrm>
                    <a:off x="2840" y="2184"/>
                    <a:ext cx="24" cy="72"/>
                  </a:xfrm>
                  <a:custGeom>
                    <a:avLst/>
                    <a:gdLst>
                      <a:gd name="T0" fmla="*/ 16 w 24"/>
                      <a:gd name="T1" fmla="*/ 72 h 72"/>
                      <a:gd name="T2" fmla="*/ 16 w 24"/>
                      <a:gd name="T3" fmla="*/ 16 h 72"/>
                      <a:gd name="T4" fmla="*/ 16 w 24"/>
                      <a:gd name="T5" fmla="*/ 16 h 72"/>
                      <a:gd name="T6" fmla="*/ 0 w 24"/>
                      <a:gd name="T7" fmla="*/ 8 h 72"/>
                      <a:gd name="T8" fmla="*/ 0 w 24"/>
                      <a:gd name="T9" fmla="*/ 8 h 72"/>
                      <a:gd name="T10" fmla="*/ 0 w 24"/>
                      <a:gd name="T11" fmla="*/ 0 h 72"/>
                      <a:gd name="T12" fmla="*/ 0 w 24"/>
                      <a:gd name="T13" fmla="*/ 0 h 72"/>
                      <a:gd name="T14" fmla="*/ 16 w 24"/>
                      <a:gd name="T15" fmla="*/ 8 h 72"/>
                      <a:gd name="T16" fmla="*/ 16 w 24"/>
                      <a:gd name="T17" fmla="*/ 8 h 72"/>
                      <a:gd name="T18" fmla="*/ 24 w 24"/>
                      <a:gd name="T19" fmla="*/ 16 h 72"/>
                      <a:gd name="T20" fmla="*/ 24 w 24"/>
                      <a:gd name="T21" fmla="*/ 16 h 72"/>
                      <a:gd name="T22" fmla="*/ 24 w 24"/>
                      <a:gd name="T23" fmla="*/ 72 h 72"/>
                      <a:gd name="T24" fmla="*/ 24 w 24"/>
                      <a:gd name="T25" fmla="*/ 72 h 72"/>
                      <a:gd name="T26" fmla="*/ 16 w 24"/>
                      <a:gd name="T2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72">
                        <a:moveTo>
                          <a:pt x="16" y="72"/>
                        </a:moveTo>
                        <a:lnTo>
                          <a:pt x="16" y="16"/>
                        </a:lnTo>
                        <a:lnTo>
                          <a:pt x="16" y="16"/>
                        </a:lnTo>
                        <a:lnTo>
                          <a:pt x="0" y="8"/>
                        </a:lnTo>
                        <a:lnTo>
                          <a:pt x="0" y="8"/>
                        </a:lnTo>
                        <a:lnTo>
                          <a:pt x="0" y="0"/>
                        </a:lnTo>
                        <a:lnTo>
                          <a:pt x="0" y="0"/>
                        </a:lnTo>
                        <a:lnTo>
                          <a:pt x="16" y="8"/>
                        </a:lnTo>
                        <a:lnTo>
                          <a:pt x="16" y="8"/>
                        </a:lnTo>
                        <a:lnTo>
                          <a:pt x="24" y="16"/>
                        </a:lnTo>
                        <a:lnTo>
                          <a:pt x="24" y="16"/>
                        </a:lnTo>
                        <a:lnTo>
                          <a:pt x="24" y="72"/>
                        </a:lnTo>
                        <a:lnTo>
                          <a:pt x="24" y="72"/>
                        </a:lnTo>
                        <a:lnTo>
                          <a:pt x="16"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699" name="Freeform 451"/>
                  <p:cNvSpPr>
                    <a:spLocks/>
                  </p:cNvSpPr>
                  <p:nvPr/>
                </p:nvSpPr>
                <p:spPr bwMode="auto">
                  <a:xfrm>
                    <a:off x="2072" y="2200"/>
                    <a:ext cx="568" cy="280"/>
                  </a:xfrm>
                  <a:custGeom>
                    <a:avLst/>
                    <a:gdLst>
                      <a:gd name="T0" fmla="*/ 8 w 568"/>
                      <a:gd name="T1" fmla="*/ 280 h 280"/>
                      <a:gd name="T2" fmla="*/ 0 w 568"/>
                      <a:gd name="T3" fmla="*/ 264 h 280"/>
                      <a:gd name="T4" fmla="*/ 560 w 568"/>
                      <a:gd name="T5" fmla="*/ 0 h 280"/>
                      <a:gd name="T6" fmla="*/ 568 w 568"/>
                      <a:gd name="T7" fmla="*/ 24 h 280"/>
                      <a:gd name="T8" fmla="*/ 8 w 568"/>
                      <a:gd name="T9" fmla="*/ 280 h 280"/>
                    </a:gdLst>
                    <a:ahLst/>
                    <a:cxnLst>
                      <a:cxn ang="0">
                        <a:pos x="T0" y="T1"/>
                      </a:cxn>
                      <a:cxn ang="0">
                        <a:pos x="T2" y="T3"/>
                      </a:cxn>
                      <a:cxn ang="0">
                        <a:pos x="T4" y="T5"/>
                      </a:cxn>
                      <a:cxn ang="0">
                        <a:pos x="T6" y="T7"/>
                      </a:cxn>
                      <a:cxn ang="0">
                        <a:pos x="T8" y="T9"/>
                      </a:cxn>
                    </a:cxnLst>
                    <a:rect l="0" t="0" r="r" b="b"/>
                    <a:pathLst>
                      <a:path w="568" h="280">
                        <a:moveTo>
                          <a:pt x="8" y="280"/>
                        </a:moveTo>
                        <a:lnTo>
                          <a:pt x="0" y="264"/>
                        </a:lnTo>
                        <a:lnTo>
                          <a:pt x="560" y="0"/>
                        </a:lnTo>
                        <a:lnTo>
                          <a:pt x="568" y="24"/>
                        </a:lnTo>
                        <a:lnTo>
                          <a:pt x="8" y="280"/>
                        </a:lnTo>
                        <a:close/>
                      </a:path>
                    </a:pathLst>
                  </a:custGeom>
                  <a:solidFill>
                    <a:srgbClr val="DE2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700" name="Freeform 452"/>
                  <p:cNvSpPr>
                    <a:spLocks/>
                  </p:cNvSpPr>
                  <p:nvPr/>
                </p:nvSpPr>
                <p:spPr bwMode="auto">
                  <a:xfrm>
                    <a:off x="3904" y="1320"/>
                    <a:ext cx="568" cy="280"/>
                  </a:xfrm>
                  <a:custGeom>
                    <a:avLst/>
                    <a:gdLst>
                      <a:gd name="T0" fmla="*/ 8 w 568"/>
                      <a:gd name="T1" fmla="*/ 280 h 280"/>
                      <a:gd name="T2" fmla="*/ 0 w 568"/>
                      <a:gd name="T3" fmla="*/ 256 h 280"/>
                      <a:gd name="T4" fmla="*/ 560 w 568"/>
                      <a:gd name="T5" fmla="*/ 0 h 280"/>
                      <a:gd name="T6" fmla="*/ 568 w 568"/>
                      <a:gd name="T7" fmla="*/ 16 h 280"/>
                      <a:gd name="T8" fmla="*/ 8 w 568"/>
                      <a:gd name="T9" fmla="*/ 280 h 280"/>
                    </a:gdLst>
                    <a:ahLst/>
                    <a:cxnLst>
                      <a:cxn ang="0">
                        <a:pos x="T0" y="T1"/>
                      </a:cxn>
                      <a:cxn ang="0">
                        <a:pos x="T2" y="T3"/>
                      </a:cxn>
                      <a:cxn ang="0">
                        <a:pos x="T4" y="T5"/>
                      </a:cxn>
                      <a:cxn ang="0">
                        <a:pos x="T6" y="T7"/>
                      </a:cxn>
                      <a:cxn ang="0">
                        <a:pos x="T8" y="T9"/>
                      </a:cxn>
                    </a:cxnLst>
                    <a:rect l="0" t="0" r="r" b="b"/>
                    <a:pathLst>
                      <a:path w="568" h="280">
                        <a:moveTo>
                          <a:pt x="8" y="280"/>
                        </a:moveTo>
                        <a:lnTo>
                          <a:pt x="0" y="256"/>
                        </a:lnTo>
                        <a:lnTo>
                          <a:pt x="560" y="0"/>
                        </a:lnTo>
                        <a:lnTo>
                          <a:pt x="568" y="16"/>
                        </a:lnTo>
                        <a:lnTo>
                          <a:pt x="8" y="280"/>
                        </a:lnTo>
                        <a:close/>
                      </a:path>
                    </a:pathLst>
                  </a:custGeom>
                  <a:solidFill>
                    <a:srgbClr val="DE26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701" name="Rectangle 453"/>
                  <p:cNvSpPr>
                    <a:spLocks noChangeArrowheads="1"/>
                  </p:cNvSpPr>
                  <p:nvPr/>
                </p:nvSpPr>
                <p:spPr bwMode="auto">
                  <a:xfrm>
                    <a:off x="1448" y="276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702" name="Rectangle 454"/>
                  <p:cNvSpPr>
                    <a:spLocks noChangeArrowheads="1"/>
                  </p:cNvSpPr>
                  <p:nvPr/>
                </p:nvSpPr>
                <p:spPr bwMode="auto">
                  <a:xfrm>
                    <a:off x="1536" y="276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703" name="Rectangle 455"/>
                  <p:cNvSpPr>
                    <a:spLocks noChangeArrowheads="1"/>
                  </p:cNvSpPr>
                  <p:nvPr/>
                </p:nvSpPr>
                <p:spPr bwMode="auto">
                  <a:xfrm>
                    <a:off x="1568" y="276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704" name="Rectangle 456"/>
                  <p:cNvSpPr>
                    <a:spLocks noChangeArrowheads="1"/>
                  </p:cNvSpPr>
                  <p:nvPr/>
                </p:nvSpPr>
                <p:spPr bwMode="auto">
                  <a:xfrm>
                    <a:off x="1600" y="27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705" name="Rectangle 457"/>
                  <p:cNvSpPr>
                    <a:spLocks noChangeArrowheads="1"/>
                  </p:cNvSpPr>
                  <p:nvPr/>
                </p:nvSpPr>
                <p:spPr bwMode="auto">
                  <a:xfrm>
                    <a:off x="1656" y="27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706" name="Rectangle 458"/>
                  <p:cNvSpPr>
                    <a:spLocks noChangeArrowheads="1"/>
                  </p:cNvSpPr>
                  <p:nvPr/>
                </p:nvSpPr>
                <p:spPr bwMode="auto">
                  <a:xfrm>
                    <a:off x="1712" y="2760"/>
                    <a:ext cx="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t>
                    </a:r>
                    <a:endParaRPr lang="en-US" sz="2400">
                      <a:latin typeface="Times" pitchFamily="18" charset="0"/>
                    </a:endParaRPr>
                  </a:p>
                </p:txBody>
              </p:sp>
              <p:sp>
                <p:nvSpPr>
                  <p:cNvPr id="437707" name="Rectangle 459"/>
                  <p:cNvSpPr>
                    <a:spLocks noChangeArrowheads="1"/>
                  </p:cNvSpPr>
                  <p:nvPr/>
                </p:nvSpPr>
                <p:spPr bwMode="auto">
                  <a:xfrm>
                    <a:off x="1736" y="276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708" name="Rectangle 460"/>
                  <p:cNvSpPr>
                    <a:spLocks noChangeArrowheads="1"/>
                  </p:cNvSpPr>
                  <p:nvPr/>
                </p:nvSpPr>
                <p:spPr bwMode="auto">
                  <a:xfrm>
                    <a:off x="1784" y="276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09" name="Rectangle 461"/>
                  <p:cNvSpPr>
                    <a:spLocks noChangeArrowheads="1"/>
                  </p:cNvSpPr>
                  <p:nvPr/>
                </p:nvSpPr>
                <p:spPr bwMode="auto">
                  <a:xfrm>
                    <a:off x="1816" y="276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710" name="Rectangle 462"/>
                  <p:cNvSpPr>
                    <a:spLocks noChangeArrowheads="1"/>
                  </p:cNvSpPr>
                  <p:nvPr/>
                </p:nvSpPr>
                <p:spPr bwMode="auto">
                  <a:xfrm>
                    <a:off x="1864" y="276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711" name="Rectangle 463"/>
                  <p:cNvSpPr>
                    <a:spLocks noChangeArrowheads="1"/>
                  </p:cNvSpPr>
                  <p:nvPr/>
                </p:nvSpPr>
                <p:spPr bwMode="auto">
                  <a:xfrm>
                    <a:off x="1896"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712" name="Rectangle 464"/>
                  <p:cNvSpPr>
                    <a:spLocks noChangeArrowheads="1"/>
                  </p:cNvSpPr>
                  <p:nvPr/>
                </p:nvSpPr>
                <p:spPr bwMode="auto">
                  <a:xfrm>
                    <a:off x="1960"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g</a:t>
                    </a:r>
                    <a:endParaRPr lang="en-US" sz="2400">
                      <a:latin typeface="Times" pitchFamily="18" charset="0"/>
                    </a:endParaRPr>
                  </a:p>
                </p:txBody>
              </p:sp>
              <p:sp>
                <p:nvSpPr>
                  <p:cNvPr id="437713" name="Rectangle 465"/>
                  <p:cNvSpPr>
                    <a:spLocks noChangeArrowheads="1"/>
                  </p:cNvSpPr>
                  <p:nvPr/>
                </p:nvSpPr>
                <p:spPr bwMode="auto">
                  <a:xfrm>
                    <a:off x="2024" y="276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714" name="Rectangle 466"/>
                  <p:cNvSpPr>
                    <a:spLocks noChangeArrowheads="1"/>
                  </p:cNvSpPr>
                  <p:nvPr/>
                </p:nvSpPr>
                <p:spPr bwMode="auto">
                  <a:xfrm>
                    <a:off x="2056" y="27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715" name="Rectangle 467"/>
                  <p:cNvSpPr>
                    <a:spLocks noChangeArrowheads="1"/>
                  </p:cNvSpPr>
                  <p:nvPr/>
                </p:nvSpPr>
                <p:spPr bwMode="auto">
                  <a:xfrm>
                    <a:off x="2112" y="276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16" name="Rectangle 468"/>
                  <p:cNvSpPr>
                    <a:spLocks noChangeArrowheads="1"/>
                  </p:cNvSpPr>
                  <p:nvPr/>
                </p:nvSpPr>
                <p:spPr bwMode="auto">
                  <a:xfrm>
                    <a:off x="2136"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p</a:t>
                    </a:r>
                    <a:endParaRPr lang="en-US" sz="2400">
                      <a:latin typeface="Times" pitchFamily="18" charset="0"/>
                    </a:endParaRPr>
                  </a:p>
                </p:txBody>
              </p:sp>
              <p:sp>
                <p:nvSpPr>
                  <p:cNvPr id="437717" name="Rectangle 469"/>
                  <p:cNvSpPr>
                    <a:spLocks noChangeArrowheads="1"/>
                  </p:cNvSpPr>
                  <p:nvPr/>
                </p:nvSpPr>
                <p:spPr bwMode="auto">
                  <a:xfrm>
                    <a:off x="2200"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h</a:t>
                    </a:r>
                    <a:endParaRPr lang="en-US" sz="2400">
                      <a:latin typeface="Times" pitchFamily="18" charset="0"/>
                    </a:endParaRPr>
                  </a:p>
                </p:txBody>
              </p:sp>
              <p:sp>
                <p:nvSpPr>
                  <p:cNvPr id="437718" name="Rectangle 470"/>
                  <p:cNvSpPr>
                    <a:spLocks noChangeArrowheads="1"/>
                  </p:cNvSpPr>
                  <p:nvPr/>
                </p:nvSpPr>
                <p:spPr bwMode="auto">
                  <a:xfrm>
                    <a:off x="2264"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19" name="Rectangle 471"/>
                  <p:cNvSpPr>
                    <a:spLocks noChangeArrowheads="1"/>
                  </p:cNvSpPr>
                  <p:nvPr/>
                </p:nvSpPr>
                <p:spPr bwMode="auto">
                  <a:xfrm>
                    <a:off x="2328" y="276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t</a:t>
                    </a:r>
                    <a:endParaRPr lang="en-US" sz="2400">
                      <a:latin typeface="Times" pitchFamily="18" charset="0"/>
                    </a:endParaRPr>
                  </a:p>
                </p:txBody>
              </p:sp>
              <p:sp>
                <p:nvSpPr>
                  <p:cNvPr id="437720" name="Rectangle 472"/>
                  <p:cNvSpPr>
                    <a:spLocks noChangeArrowheads="1"/>
                  </p:cNvSpPr>
                  <p:nvPr/>
                </p:nvSpPr>
                <p:spPr bwMode="auto">
                  <a:xfrm>
                    <a:off x="2360"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21" name="Rectangle 473"/>
                  <p:cNvSpPr>
                    <a:spLocks noChangeArrowheads="1"/>
                  </p:cNvSpPr>
                  <p:nvPr/>
                </p:nvSpPr>
                <p:spPr bwMode="auto">
                  <a:xfrm>
                    <a:off x="2424"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722" name="Rectangle 474"/>
                  <p:cNvSpPr>
                    <a:spLocks noChangeArrowheads="1"/>
                  </p:cNvSpPr>
                  <p:nvPr/>
                </p:nvSpPr>
                <p:spPr bwMode="auto">
                  <a:xfrm>
                    <a:off x="2488" y="276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23" name="Rectangle 475"/>
                  <p:cNvSpPr>
                    <a:spLocks noChangeArrowheads="1"/>
                  </p:cNvSpPr>
                  <p:nvPr/>
                </p:nvSpPr>
                <p:spPr bwMode="auto">
                  <a:xfrm>
                    <a:off x="2520" y="276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724" name="Rectangle 476"/>
                  <p:cNvSpPr>
                    <a:spLocks noChangeArrowheads="1"/>
                  </p:cNvSpPr>
                  <p:nvPr/>
                </p:nvSpPr>
                <p:spPr bwMode="auto">
                  <a:xfrm>
                    <a:off x="2568"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25" name="Rectangle 477"/>
                  <p:cNvSpPr>
                    <a:spLocks noChangeArrowheads="1"/>
                  </p:cNvSpPr>
                  <p:nvPr/>
                </p:nvSpPr>
                <p:spPr bwMode="auto">
                  <a:xfrm>
                    <a:off x="2632" y="27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u</a:t>
                    </a:r>
                    <a:endParaRPr lang="en-US" sz="2400">
                      <a:latin typeface="Times" pitchFamily="18" charset="0"/>
                    </a:endParaRPr>
                  </a:p>
                </p:txBody>
              </p:sp>
              <p:sp>
                <p:nvSpPr>
                  <p:cNvPr id="437726" name="Rectangle 478"/>
                  <p:cNvSpPr>
                    <a:spLocks noChangeArrowheads="1"/>
                  </p:cNvSpPr>
                  <p:nvPr/>
                </p:nvSpPr>
                <p:spPr bwMode="auto">
                  <a:xfrm>
                    <a:off x="2696" y="2760"/>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r</a:t>
                    </a:r>
                    <a:endParaRPr lang="en-US" sz="2400">
                      <a:latin typeface="Times" pitchFamily="18" charset="0"/>
                    </a:endParaRPr>
                  </a:p>
                </p:txBody>
              </p:sp>
              <p:sp>
                <p:nvSpPr>
                  <p:cNvPr id="437727" name="Rectangle 479"/>
                  <p:cNvSpPr>
                    <a:spLocks noChangeArrowheads="1"/>
                  </p:cNvSpPr>
                  <p:nvPr/>
                </p:nvSpPr>
                <p:spPr bwMode="auto">
                  <a:xfrm>
                    <a:off x="2736" y="27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728" name="Rectangle 480"/>
                  <p:cNvSpPr>
                    <a:spLocks noChangeArrowheads="1"/>
                  </p:cNvSpPr>
                  <p:nvPr/>
                </p:nvSpPr>
                <p:spPr bwMode="auto">
                  <a:xfrm>
                    <a:off x="2792" y="27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729" name="Rectangle 481"/>
                  <p:cNvSpPr>
                    <a:spLocks noChangeArrowheads="1"/>
                  </p:cNvSpPr>
                  <p:nvPr/>
                </p:nvSpPr>
                <p:spPr bwMode="auto">
                  <a:xfrm>
                    <a:off x="2840" y="276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30" name="Rectangle 482"/>
                  <p:cNvSpPr>
                    <a:spLocks noChangeArrowheads="1"/>
                  </p:cNvSpPr>
                  <p:nvPr/>
                </p:nvSpPr>
                <p:spPr bwMode="auto">
                  <a:xfrm>
                    <a:off x="1448" y="28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731" name="Rectangle 483"/>
                  <p:cNvSpPr>
                    <a:spLocks noChangeArrowheads="1"/>
                  </p:cNvSpPr>
                  <p:nvPr/>
                </p:nvSpPr>
                <p:spPr bwMode="auto">
                  <a:xfrm>
                    <a:off x="1504" y="28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732" name="Rectangle 484"/>
                  <p:cNvSpPr>
                    <a:spLocks noChangeArrowheads="1"/>
                  </p:cNvSpPr>
                  <p:nvPr/>
                </p:nvSpPr>
                <p:spPr bwMode="auto">
                  <a:xfrm>
                    <a:off x="1568" y="28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d</a:t>
                    </a:r>
                    <a:endParaRPr lang="en-US" sz="2400">
                      <a:latin typeface="Times" pitchFamily="18" charset="0"/>
                    </a:endParaRPr>
                  </a:p>
                </p:txBody>
              </p:sp>
              <p:sp>
                <p:nvSpPr>
                  <p:cNvPr id="437733" name="Rectangle 485"/>
                  <p:cNvSpPr>
                    <a:spLocks noChangeArrowheads="1"/>
                  </p:cNvSpPr>
                  <p:nvPr/>
                </p:nvSpPr>
                <p:spPr bwMode="auto">
                  <a:xfrm>
                    <a:off x="1632" y="288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34" name="Rectangle 486"/>
                  <p:cNvSpPr>
                    <a:spLocks noChangeArrowheads="1"/>
                  </p:cNvSpPr>
                  <p:nvPr/>
                </p:nvSpPr>
                <p:spPr bwMode="auto">
                  <a:xfrm>
                    <a:off x="1664" y="28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p</a:t>
                    </a:r>
                    <a:endParaRPr lang="en-US" sz="2400">
                      <a:latin typeface="Times" pitchFamily="18" charset="0"/>
                    </a:endParaRPr>
                  </a:p>
                </p:txBody>
              </p:sp>
              <p:sp>
                <p:nvSpPr>
                  <p:cNvPr id="437735" name="Rectangle 487"/>
                  <p:cNvSpPr>
                    <a:spLocks noChangeArrowheads="1"/>
                  </p:cNvSpPr>
                  <p:nvPr/>
                </p:nvSpPr>
                <p:spPr bwMode="auto">
                  <a:xfrm>
                    <a:off x="1728" y="28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36" name="Rectangle 488"/>
                  <p:cNvSpPr>
                    <a:spLocks noChangeArrowheads="1"/>
                  </p:cNvSpPr>
                  <p:nvPr/>
                </p:nvSpPr>
                <p:spPr bwMode="auto">
                  <a:xfrm>
                    <a:off x="1792" y="28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737" name="Rectangle 489"/>
                  <p:cNvSpPr>
                    <a:spLocks noChangeArrowheads="1"/>
                  </p:cNvSpPr>
                  <p:nvPr/>
                </p:nvSpPr>
                <p:spPr bwMode="auto">
                  <a:xfrm>
                    <a:off x="1824" y="28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738" name="Rectangle 490"/>
                  <p:cNvSpPr>
                    <a:spLocks noChangeArrowheads="1"/>
                  </p:cNvSpPr>
                  <p:nvPr/>
                </p:nvSpPr>
                <p:spPr bwMode="auto">
                  <a:xfrm>
                    <a:off x="1880" y="2880"/>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r</a:t>
                    </a:r>
                    <a:endParaRPr lang="en-US" sz="2400">
                      <a:latin typeface="Times" pitchFamily="18" charset="0"/>
                    </a:endParaRPr>
                  </a:p>
                </p:txBody>
              </p:sp>
              <p:sp>
                <p:nvSpPr>
                  <p:cNvPr id="437739" name="Rectangle 491"/>
                  <p:cNvSpPr>
                    <a:spLocks noChangeArrowheads="1"/>
                  </p:cNvSpPr>
                  <p:nvPr/>
                </p:nvSpPr>
                <p:spPr bwMode="auto">
                  <a:xfrm>
                    <a:off x="1920" y="28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740" name="Rectangle 492"/>
                  <p:cNvSpPr>
                    <a:spLocks noChangeArrowheads="1"/>
                  </p:cNvSpPr>
                  <p:nvPr/>
                </p:nvSpPr>
                <p:spPr bwMode="auto">
                  <a:xfrm>
                    <a:off x="1952" y="28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z</a:t>
                    </a:r>
                    <a:endParaRPr lang="en-US" sz="2400">
                      <a:latin typeface="Times" pitchFamily="18" charset="0"/>
                    </a:endParaRPr>
                  </a:p>
                </p:txBody>
              </p:sp>
              <p:sp>
                <p:nvSpPr>
                  <p:cNvPr id="437741" name="Rectangle 493"/>
                  <p:cNvSpPr>
                    <a:spLocks noChangeArrowheads="1"/>
                  </p:cNvSpPr>
                  <p:nvPr/>
                </p:nvSpPr>
                <p:spPr bwMode="auto">
                  <a:xfrm>
                    <a:off x="2008" y="28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742" name="Rectangle 494"/>
                  <p:cNvSpPr>
                    <a:spLocks noChangeArrowheads="1"/>
                  </p:cNvSpPr>
                  <p:nvPr/>
                </p:nvSpPr>
                <p:spPr bwMode="auto">
                  <a:xfrm>
                    <a:off x="2064" y="28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t</a:t>
                    </a:r>
                    <a:endParaRPr lang="en-US" sz="2400">
                      <a:latin typeface="Times" pitchFamily="18" charset="0"/>
                    </a:endParaRPr>
                  </a:p>
                </p:txBody>
              </p:sp>
              <p:sp>
                <p:nvSpPr>
                  <p:cNvPr id="437743" name="Rectangle 495"/>
                  <p:cNvSpPr>
                    <a:spLocks noChangeArrowheads="1"/>
                  </p:cNvSpPr>
                  <p:nvPr/>
                </p:nvSpPr>
                <p:spPr bwMode="auto">
                  <a:xfrm>
                    <a:off x="2096" y="28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744" name="Rectangle 496"/>
                  <p:cNvSpPr>
                    <a:spLocks noChangeArrowheads="1"/>
                  </p:cNvSpPr>
                  <p:nvPr/>
                </p:nvSpPr>
                <p:spPr bwMode="auto">
                  <a:xfrm>
                    <a:off x="2128" y="28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45" name="Rectangle 497"/>
                  <p:cNvSpPr>
                    <a:spLocks noChangeArrowheads="1"/>
                  </p:cNvSpPr>
                  <p:nvPr/>
                </p:nvSpPr>
                <p:spPr bwMode="auto">
                  <a:xfrm>
                    <a:off x="2192" y="28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746" name="Rectangle 498"/>
                  <p:cNvSpPr>
                    <a:spLocks noChangeArrowheads="1"/>
                  </p:cNvSpPr>
                  <p:nvPr/>
                </p:nvSpPr>
                <p:spPr bwMode="auto">
                  <a:xfrm>
                    <a:off x="2256" y="288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47" name="Rectangle 499"/>
                  <p:cNvSpPr>
                    <a:spLocks noChangeArrowheads="1"/>
                  </p:cNvSpPr>
                  <p:nvPr/>
                </p:nvSpPr>
                <p:spPr bwMode="auto">
                  <a:xfrm>
                    <a:off x="2288" y="288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748" name="Rectangle 500"/>
                  <p:cNvSpPr>
                    <a:spLocks noChangeArrowheads="1"/>
                  </p:cNvSpPr>
                  <p:nvPr/>
                </p:nvSpPr>
                <p:spPr bwMode="auto">
                  <a:xfrm>
                    <a:off x="2336" y="28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749" name="Rectangle 501"/>
                  <p:cNvSpPr>
                    <a:spLocks noChangeArrowheads="1"/>
                  </p:cNvSpPr>
                  <p:nvPr/>
                </p:nvSpPr>
                <p:spPr bwMode="auto">
                  <a:xfrm>
                    <a:off x="2392" y="28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750" name="Rectangle 502"/>
                  <p:cNvSpPr>
                    <a:spLocks noChangeArrowheads="1"/>
                  </p:cNvSpPr>
                  <p:nvPr/>
                </p:nvSpPr>
                <p:spPr bwMode="auto">
                  <a:xfrm>
                    <a:off x="2424" y="28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751" name="Rectangle 503"/>
                  <p:cNvSpPr>
                    <a:spLocks noChangeArrowheads="1"/>
                  </p:cNvSpPr>
                  <p:nvPr/>
                </p:nvSpPr>
                <p:spPr bwMode="auto">
                  <a:xfrm>
                    <a:off x="2480" y="28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752" name="Rectangle 504"/>
                  <p:cNvSpPr>
                    <a:spLocks noChangeArrowheads="1"/>
                  </p:cNvSpPr>
                  <p:nvPr/>
                </p:nvSpPr>
                <p:spPr bwMode="auto">
                  <a:xfrm>
                    <a:off x="2536" y="28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t</a:t>
                    </a:r>
                    <a:endParaRPr lang="en-US" sz="2400">
                      <a:latin typeface="Times" pitchFamily="18" charset="0"/>
                    </a:endParaRPr>
                  </a:p>
                </p:txBody>
              </p:sp>
              <p:sp>
                <p:nvSpPr>
                  <p:cNvPr id="437753" name="Rectangle 505"/>
                  <p:cNvSpPr>
                    <a:spLocks noChangeArrowheads="1"/>
                  </p:cNvSpPr>
                  <p:nvPr/>
                </p:nvSpPr>
                <p:spPr bwMode="auto">
                  <a:xfrm>
                    <a:off x="2568" y="28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54" name="Rectangle 506"/>
                  <p:cNvSpPr>
                    <a:spLocks noChangeArrowheads="1"/>
                  </p:cNvSpPr>
                  <p:nvPr/>
                </p:nvSpPr>
                <p:spPr bwMode="auto">
                  <a:xfrm>
                    <a:off x="2624" y="2880"/>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r</a:t>
                    </a:r>
                    <a:endParaRPr lang="en-US" sz="2400">
                      <a:latin typeface="Times" pitchFamily="18" charset="0"/>
                    </a:endParaRPr>
                  </a:p>
                </p:txBody>
              </p:sp>
              <p:grpSp>
                <p:nvGrpSpPr>
                  <p:cNvPr id="437755" name="Group 507"/>
                  <p:cNvGrpSpPr>
                    <a:grpSpLocks/>
                  </p:cNvGrpSpPr>
                  <p:nvPr/>
                </p:nvGrpSpPr>
                <p:grpSpPr bwMode="auto">
                  <a:xfrm>
                    <a:off x="4288" y="632"/>
                    <a:ext cx="928" cy="274"/>
                    <a:chOff x="4200" y="496"/>
                    <a:chExt cx="928" cy="274"/>
                  </a:xfrm>
                </p:grpSpPr>
                <p:sp>
                  <p:nvSpPr>
                    <p:cNvPr id="437756" name="Rectangle 508"/>
                    <p:cNvSpPr>
                      <a:spLocks noChangeArrowheads="1"/>
                    </p:cNvSpPr>
                    <p:nvPr/>
                  </p:nvSpPr>
                  <p:spPr bwMode="auto">
                    <a:xfrm>
                      <a:off x="4200" y="496"/>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B</a:t>
                      </a:r>
                      <a:endParaRPr lang="en-US" sz="2400">
                        <a:latin typeface="Times" pitchFamily="18" charset="0"/>
                      </a:endParaRPr>
                    </a:p>
                  </p:txBody>
                </p:sp>
                <p:sp>
                  <p:nvSpPr>
                    <p:cNvPr id="437757" name="Rectangle 509"/>
                    <p:cNvSpPr>
                      <a:spLocks noChangeArrowheads="1"/>
                    </p:cNvSpPr>
                    <p:nvPr/>
                  </p:nvSpPr>
                  <p:spPr bwMode="auto">
                    <a:xfrm>
                      <a:off x="4280" y="49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58" name="Rectangle 510"/>
                    <p:cNvSpPr>
                      <a:spLocks noChangeArrowheads="1"/>
                    </p:cNvSpPr>
                    <p:nvPr/>
                  </p:nvSpPr>
                  <p:spPr bwMode="auto">
                    <a:xfrm>
                      <a:off x="4344" y="49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b</a:t>
                      </a:r>
                      <a:endParaRPr lang="en-US" sz="2400">
                        <a:latin typeface="Times" pitchFamily="18" charset="0"/>
                      </a:endParaRPr>
                    </a:p>
                  </p:txBody>
                </p:sp>
                <p:sp>
                  <p:nvSpPr>
                    <p:cNvPr id="437759" name="Rectangle 511"/>
                    <p:cNvSpPr>
                      <a:spLocks noChangeArrowheads="1"/>
                    </p:cNvSpPr>
                    <p:nvPr/>
                  </p:nvSpPr>
                  <p:spPr bwMode="auto">
                    <a:xfrm>
                      <a:off x="4408" y="496"/>
                      <a:ext cx="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t>
                      </a:r>
                      <a:endParaRPr lang="en-US" sz="2400">
                        <a:latin typeface="Times" pitchFamily="18" charset="0"/>
                      </a:endParaRPr>
                    </a:p>
                  </p:txBody>
                </p:sp>
                <p:sp>
                  <p:nvSpPr>
                    <p:cNvPr id="437760" name="Rectangle 512"/>
                    <p:cNvSpPr>
                      <a:spLocks noChangeArrowheads="1"/>
                    </p:cNvSpPr>
                    <p:nvPr/>
                  </p:nvSpPr>
                  <p:spPr bwMode="auto">
                    <a:xfrm>
                      <a:off x="4432" y="496"/>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761" name="Rectangle 513"/>
                    <p:cNvSpPr>
                      <a:spLocks noChangeArrowheads="1"/>
                    </p:cNvSpPr>
                    <p:nvPr/>
                  </p:nvSpPr>
                  <p:spPr bwMode="auto">
                    <a:xfrm>
                      <a:off x="4480" y="496"/>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62" name="Rectangle 514"/>
                    <p:cNvSpPr>
                      <a:spLocks noChangeArrowheads="1"/>
                    </p:cNvSpPr>
                    <p:nvPr/>
                  </p:nvSpPr>
                  <p:spPr bwMode="auto">
                    <a:xfrm>
                      <a:off x="4512" y="49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p</a:t>
                      </a:r>
                      <a:endParaRPr lang="en-US" sz="2400">
                        <a:latin typeface="Times" pitchFamily="18" charset="0"/>
                      </a:endParaRPr>
                    </a:p>
                  </p:txBody>
                </p:sp>
                <p:sp>
                  <p:nvSpPr>
                    <p:cNvPr id="437763" name="Rectangle 515"/>
                    <p:cNvSpPr>
                      <a:spLocks noChangeArrowheads="1"/>
                    </p:cNvSpPr>
                    <p:nvPr/>
                  </p:nvSpPr>
                  <p:spPr bwMode="auto">
                    <a:xfrm>
                      <a:off x="4576" y="49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64" name="Rectangle 516"/>
                    <p:cNvSpPr>
                      <a:spLocks noChangeArrowheads="1"/>
                    </p:cNvSpPr>
                    <p:nvPr/>
                  </p:nvSpPr>
                  <p:spPr bwMode="auto">
                    <a:xfrm>
                      <a:off x="4640" y="49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765" name="Rectangle 517"/>
                    <p:cNvSpPr>
                      <a:spLocks noChangeArrowheads="1"/>
                    </p:cNvSpPr>
                    <p:nvPr/>
                  </p:nvSpPr>
                  <p:spPr bwMode="auto">
                    <a:xfrm>
                      <a:off x="4672" y="496"/>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766" name="Rectangle 518"/>
                    <p:cNvSpPr>
                      <a:spLocks noChangeArrowheads="1"/>
                    </p:cNvSpPr>
                    <p:nvPr/>
                  </p:nvSpPr>
                  <p:spPr bwMode="auto">
                    <a:xfrm>
                      <a:off x="4728" y="496"/>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r</a:t>
                      </a:r>
                      <a:endParaRPr lang="en-US" sz="2400">
                        <a:latin typeface="Times" pitchFamily="18" charset="0"/>
                      </a:endParaRPr>
                    </a:p>
                  </p:txBody>
                </p:sp>
                <p:sp>
                  <p:nvSpPr>
                    <p:cNvPr id="437767" name="Rectangle 519"/>
                    <p:cNvSpPr>
                      <a:spLocks noChangeArrowheads="1"/>
                    </p:cNvSpPr>
                    <p:nvPr/>
                  </p:nvSpPr>
                  <p:spPr bwMode="auto">
                    <a:xfrm>
                      <a:off x="4768" y="49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768" name="Rectangle 520"/>
                    <p:cNvSpPr>
                      <a:spLocks noChangeArrowheads="1"/>
                    </p:cNvSpPr>
                    <p:nvPr/>
                  </p:nvSpPr>
                  <p:spPr bwMode="auto">
                    <a:xfrm>
                      <a:off x="4800" y="496"/>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z</a:t>
                      </a:r>
                      <a:endParaRPr lang="en-US" sz="2400">
                        <a:latin typeface="Times" pitchFamily="18" charset="0"/>
                      </a:endParaRPr>
                    </a:p>
                  </p:txBody>
                </p:sp>
                <p:sp>
                  <p:nvSpPr>
                    <p:cNvPr id="437769" name="Rectangle 521"/>
                    <p:cNvSpPr>
                      <a:spLocks noChangeArrowheads="1"/>
                    </p:cNvSpPr>
                    <p:nvPr/>
                  </p:nvSpPr>
                  <p:spPr bwMode="auto">
                    <a:xfrm>
                      <a:off x="4856" y="496"/>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770" name="Rectangle 522"/>
                    <p:cNvSpPr>
                      <a:spLocks noChangeArrowheads="1"/>
                    </p:cNvSpPr>
                    <p:nvPr/>
                  </p:nvSpPr>
                  <p:spPr bwMode="auto">
                    <a:xfrm>
                      <a:off x="4912" y="49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t</a:t>
                      </a:r>
                      <a:endParaRPr lang="en-US" sz="2400">
                        <a:latin typeface="Times" pitchFamily="18" charset="0"/>
                      </a:endParaRPr>
                    </a:p>
                  </p:txBody>
                </p:sp>
                <p:sp>
                  <p:nvSpPr>
                    <p:cNvPr id="437771" name="Rectangle 523"/>
                    <p:cNvSpPr>
                      <a:spLocks noChangeArrowheads="1"/>
                    </p:cNvSpPr>
                    <p:nvPr/>
                  </p:nvSpPr>
                  <p:spPr bwMode="auto">
                    <a:xfrm>
                      <a:off x="4944" y="49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772" name="Rectangle 524"/>
                    <p:cNvSpPr>
                      <a:spLocks noChangeArrowheads="1"/>
                    </p:cNvSpPr>
                    <p:nvPr/>
                  </p:nvSpPr>
                  <p:spPr bwMode="auto">
                    <a:xfrm>
                      <a:off x="4976" y="49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73" name="Rectangle 525"/>
                    <p:cNvSpPr>
                      <a:spLocks noChangeArrowheads="1"/>
                    </p:cNvSpPr>
                    <p:nvPr/>
                  </p:nvSpPr>
                  <p:spPr bwMode="auto">
                    <a:xfrm>
                      <a:off x="5040" y="49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774" name="Rectangle 526"/>
                    <p:cNvSpPr>
                      <a:spLocks noChangeArrowheads="1"/>
                    </p:cNvSpPr>
                    <p:nvPr/>
                  </p:nvSpPr>
                  <p:spPr bwMode="auto">
                    <a:xfrm>
                      <a:off x="5096" y="496"/>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75" name="Rectangle 527"/>
                    <p:cNvSpPr>
                      <a:spLocks noChangeArrowheads="1"/>
                    </p:cNvSpPr>
                    <p:nvPr/>
                  </p:nvSpPr>
                  <p:spPr bwMode="auto">
                    <a:xfrm>
                      <a:off x="4200" y="616"/>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776" name="Rectangle 528"/>
                    <p:cNvSpPr>
                      <a:spLocks noChangeArrowheads="1"/>
                    </p:cNvSpPr>
                    <p:nvPr/>
                  </p:nvSpPr>
                  <p:spPr bwMode="auto">
                    <a:xfrm>
                      <a:off x="4256" y="61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777" name="Rectangle 529"/>
                    <p:cNvSpPr>
                      <a:spLocks noChangeArrowheads="1"/>
                    </p:cNvSpPr>
                    <p:nvPr/>
                  </p:nvSpPr>
                  <p:spPr bwMode="auto">
                    <a:xfrm>
                      <a:off x="4320" y="616"/>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778" name="Rectangle 530"/>
                    <p:cNvSpPr>
                      <a:spLocks noChangeArrowheads="1"/>
                    </p:cNvSpPr>
                    <p:nvPr/>
                  </p:nvSpPr>
                  <p:spPr bwMode="auto">
                    <a:xfrm>
                      <a:off x="4376" y="61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779" name="Rectangle 531"/>
                    <p:cNvSpPr>
                      <a:spLocks noChangeArrowheads="1"/>
                    </p:cNvSpPr>
                    <p:nvPr/>
                  </p:nvSpPr>
                  <p:spPr bwMode="auto">
                    <a:xfrm>
                      <a:off x="4408" y="616"/>
                      <a:ext cx="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y</a:t>
                      </a:r>
                      <a:endParaRPr lang="en-US" sz="2400">
                        <a:latin typeface="Times" pitchFamily="18" charset="0"/>
                      </a:endParaRPr>
                    </a:p>
                  </p:txBody>
                </p:sp>
                <p:sp>
                  <p:nvSpPr>
                    <p:cNvPr id="437780" name="Rectangle 532"/>
                    <p:cNvSpPr>
                      <a:spLocks noChangeArrowheads="1"/>
                    </p:cNvSpPr>
                    <p:nvPr/>
                  </p:nvSpPr>
                  <p:spPr bwMode="auto">
                    <a:xfrm>
                      <a:off x="4472" y="616"/>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z</a:t>
                      </a:r>
                      <a:endParaRPr lang="en-US" sz="2400">
                        <a:latin typeface="Times" pitchFamily="18" charset="0"/>
                      </a:endParaRPr>
                    </a:p>
                  </p:txBody>
                </p:sp>
                <p:sp>
                  <p:nvSpPr>
                    <p:cNvPr id="437781" name="Rectangle 533"/>
                    <p:cNvSpPr>
                      <a:spLocks noChangeArrowheads="1"/>
                    </p:cNvSpPr>
                    <p:nvPr/>
                  </p:nvSpPr>
                  <p:spPr bwMode="auto">
                    <a:xfrm>
                      <a:off x="4528" y="616"/>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782" name="Rectangle 534"/>
                    <p:cNvSpPr>
                      <a:spLocks noChangeArrowheads="1"/>
                    </p:cNvSpPr>
                    <p:nvPr/>
                  </p:nvSpPr>
                  <p:spPr bwMode="auto">
                    <a:xfrm>
                      <a:off x="4584" y="616"/>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r</a:t>
                      </a:r>
                      <a:endParaRPr lang="en-US" sz="2400">
                        <a:latin typeface="Times" pitchFamily="18" charset="0"/>
                      </a:endParaRPr>
                    </a:p>
                  </p:txBody>
                </p:sp>
                <p:sp>
                  <p:nvSpPr>
                    <p:cNvPr id="437783" name="Rectangle 535"/>
                    <p:cNvSpPr>
                      <a:spLocks noChangeArrowheads="1"/>
                    </p:cNvSpPr>
                    <p:nvPr/>
                  </p:nvSpPr>
                  <p:spPr bwMode="auto">
                    <a:xfrm>
                      <a:off x="4616" y="616"/>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grpSp>
              <p:sp>
                <p:nvSpPr>
                  <p:cNvPr id="437784" name="Freeform 536"/>
                  <p:cNvSpPr>
                    <a:spLocks/>
                  </p:cNvSpPr>
                  <p:nvPr/>
                </p:nvSpPr>
                <p:spPr bwMode="auto">
                  <a:xfrm>
                    <a:off x="1472" y="2464"/>
                    <a:ext cx="744" cy="320"/>
                  </a:xfrm>
                  <a:custGeom>
                    <a:avLst/>
                    <a:gdLst>
                      <a:gd name="T0" fmla="*/ 600 w 744"/>
                      <a:gd name="T1" fmla="*/ 0 h 320"/>
                      <a:gd name="T2" fmla="*/ 744 w 744"/>
                      <a:gd name="T3" fmla="*/ 48 h 320"/>
                      <a:gd name="T4" fmla="*/ 136 w 744"/>
                      <a:gd name="T5" fmla="*/ 320 h 320"/>
                      <a:gd name="T6" fmla="*/ 0 w 744"/>
                      <a:gd name="T7" fmla="*/ 264 h 320"/>
                      <a:gd name="T8" fmla="*/ 600 w 744"/>
                      <a:gd name="T9" fmla="*/ 0 h 320"/>
                      <a:gd name="T10" fmla="*/ 600 w 744"/>
                      <a:gd name="T11" fmla="*/ 0 h 320"/>
                    </a:gdLst>
                    <a:ahLst/>
                    <a:cxnLst>
                      <a:cxn ang="0">
                        <a:pos x="T0" y="T1"/>
                      </a:cxn>
                      <a:cxn ang="0">
                        <a:pos x="T2" y="T3"/>
                      </a:cxn>
                      <a:cxn ang="0">
                        <a:pos x="T4" y="T5"/>
                      </a:cxn>
                      <a:cxn ang="0">
                        <a:pos x="T6" y="T7"/>
                      </a:cxn>
                      <a:cxn ang="0">
                        <a:pos x="T8" y="T9"/>
                      </a:cxn>
                      <a:cxn ang="0">
                        <a:pos x="T10" y="T11"/>
                      </a:cxn>
                    </a:cxnLst>
                    <a:rect l="0" t="0" r="r" b="b"/>
                    <a:pathLst>
                      <a:path w="744" h="320">
                        <a:moveTo>
                          <a:pt x="600" y="0"/>
                        </a:moveTo>
                        <a:lnTo>
                          <a:pt x="744" y="48"/>
                        </a:lnTo>
                        <a:lnTo>
                          <a:pt x="136" y="320"/>
                        </a:lnTo>
                        <a:lnTo>
                          <a:pt x="0" y="264"/>
                        </a:lnTo>
                        <a:lnTo>
                          <a:pt x="600" y="0"/>
                        </a:lnTo>
                        <a:lnTo>
                          <a:pt x="600"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785" name="Freeform 537"/>
                  <p:cNvSpPr>
                    <a:spLocks/>
                  </p:cNvSpPr>
                  <p:nvPr/>
                </p:nvSpPr>
                <p:spPr bwMode="auto">
                  <a:xfrm>
                    <a:off x="1440" y="2632"/>
                    <a:ext cx="168" cy="152"/>
                  </a:xfrm>
                  <a:custGeom>
                    <a:avLst/>
                    <a:gdLst>
                      <a:gd name="T0" fmla="*/ 168 w 168"/>
                      <a:gd name="T1" fmla="*/ 152 h 152"/>
                      <a:gd name="T2" fmla="*/ 128 w 168"/>
                      <a:gd name="T3" fmla="*/ 48 h 152"/>
                      <a:gd name="T4" fmla="*/ 0 w 168"/>
                      <a:gd name="T5" fmla="*/ 0 h 152"/>
                      <a:gd name="T6" fmla="*/ 32 w 168"/>
                      <a:gd name="T7" fmla="*/ 96 h 152"/>
                      <a:gd name="T8" fmla="*/ 168 w 168"/>
                      <a:gd name="T9" fmla="*/ 152 h 152"/>
                    </a:gdLst>
                    <a:ahLst/>
                    <a:cxnLst>
                      <a:cxn ang="0">
                        <a:pos x="T0" y="T1"/>
                      </a:cxn>
                      <a:cxn ang="0">
                        <a:pos x="T2" y="T3"/>
                      </a:cxn>
                      <a:cxn ang="0">
                        <a:pos x="T4" y="T5"/>
                      </a:cxn>
                      <a:cxn ang="0">
                        <a:pos x="T6" y="T7"/>
                      </a:cxn>
                      <a:cxn ang="0">
                        <a:pos x="T8" y="T9"/>
                      </a:cxn>
                    </a:cxnLst>
                    <a:rect l="0" t="0" r="r" b="b"/>
                    <a:pathLst>
                      <a:path w="168" h="152">
                        <a:moveTo>
                          <a:pt x="168" y="152"/>
                        </a:moveTo>
                        <a:lnTo>
                          <a:pt x="128" y="48"/>
                        </a:lnTo>
                        <a:lnTo>
                          <a:pt x="0" y="0"/>
                        </a:lnTo>
                        <a:lnTo>
                          <a:pt x="32" y="96"/>
                        </a:lnTo>
                        <a:lnTo>
                          <a:pt x="168" y="152"/>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786" name="Freeform 538"/>
                  <p:cNvSpPr>
                    <a:spLocks/>
                  </p:cNvSpPr>
                  <p:nvPr/>
                </p:nvSpPr>
                <p:spPr bwMode="auto">
                  <a:xfrm>
                    <a:off x="1568" y="2408"/>
                    <a:ext cx="648" cy="376"/>
                  </a:xfrm>
                  <a:custGeom>
                    <a:avLst/>
                    <a:gdLst>
                      <a:gd name="T0" fmla="*/ 648 w 648"/>
                      <a:gd name="T1" fmla="*/ 104 h 376"/>
                      <a:gd name="T2" fmla="*/ 608 w 648"/>
                      <a:gd name="T3" fmla="*/ 0 h 376"/>
                      <a:gd name="T4" fmla="*/ 0 w 648"/>
                      <a:gd name="T5" fmla="*/ 272 h 376"/>
                      <a:gd name="T6" fmla="*/ 40 w 648"/>
                      <a:gd name="T7" fmla="*/ 376 h 376"/>
                      <a:gd name="T8" fmla="*/ 648 w 648"/>
                      <a:gd name="T9" fmla="*/ 104 h 376"/>
                    </a:gdLst>
                    <a:ahLst/>
                    <a:cxnLst>
                      <a:cxn ang="0">
                        <a:pos x="T0" y="T1"/>
                      </a:cxn>
                      <a:cxn ang="0">
                        <a:pos x="T2" y="T3"/>
                      </a:cxn>
                      <a:cxn ang="0">
                        <a:pos x="T4" y="T5"/>
                      </a:cxn>
                      <a:cxn ang="0">
                        <a:pos x="T6" y="T7"/>
                      </a:cxn>
                      <a:cxn ang="0">
                        <a:pos x="T8" y="T9"/>
                      </a:cxn>
                    </a:cxnLst>
                    <a:rect l="0" t="0" r="r" b="b"/>
                    <a:pathLst>
                      <a:path w="648" h="376">
                        <a:moveTo>
                          <a:pt x="648" y="104"/>
                        </a:moveTo>
                        <a:lnTo>
                          <a:pt x="608" y="0"/>
                        </a:lnTo>
                        <a:lnTo>
                          <a:pt x="0" y="272"/>
                        </a:lnTo>
                        <a:lnTo>
                          <a:pt x="40" y="376"/>
                        </a:lnTo>
                        <a:lnTo>
                          <a:pt x="648" y="104"/>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787" name="Freeform 539"/>
                  <p:cNvSpPr>
                    <a:spLocks/>
                  </p:cNvSpPr>
                  <p:nvPr/>
                </p:nvSpPr>
                <p:spPr bwMode="auto">
                  <a:xfrm>
                    <a:off x="1440" y="2368"/>
                    <a:ext cx="736" cy="312"/>
                  </a:xfrm>
                  <a:custGeom>
                    <a:avLst/>
                    <a:gdLst>
                      <a:gd name="T0" fmla="*/ 600 w 736"/>
                      <a:gd name="T1" fmla="*/ 0 h 312"/>
                      <a:gd name="T2" fmla="*/ 0 w 736"/>
                      <a:gd name="T3" fmla="*/ 264 h 312"/>
                      <a:gd name="T4" fmla="*/ 128 w 736"/>
                      <a:gd name="T5" fmla="*/ 312 h 312"/>
                      <a:gd name="T6" fmla="*/ 736 w 736"/>
                      <a:gd name="T7" fmla="*/ 40 h 312"/>
                      <a:gd name="T8" fmla="*/ 600 w 736"/>
                      <a:gd name="T9" fmla="*/ 0 h 312"/>
                      <a:gd name="T10" fmla="*/ 600 w 736"/>
                      <a:gd name="T11" fmla="*/ 0 h 312"/>
                    </a:gdLst>
                    <a:ahLst/>
                    <a:cxnLst>
                      <a:cxn ang="0">
                        <a:pos x="T0" y="T1"/>
                      </a:cxn>
                      <a:cxn ang="0">
                        <a:pos x="T2" y="T3"/>
                      </a:cxn>
                      <a:cxn ang="0">
                        <a:pos x="T4" y="T5"/>
                      </a:cxn>
                      <a:cxn ang="0">
                        <a:pos x="T6" y="T7"/>
                      </a:cxn>
                      <a:cxn ang="0">
                        <a:pos x="T8" y="T9"/>
                      </a:cxn>
                      <a:cxn ang="0">
                        <a:pos x="T10" y="T11"/>
                      </a:cxn>
                    </a:cxnLst>
                    <a:rect l="0" t="0" r="r" b="b"/>
                    <a:pathLst>
                      <a:path w="736" h="312">
                        <a:moveTo>
                          <a:pt x="600" y="0"/>
                        </a:moveTo>
                        <a:lnTo>
                          <a:pt x="0" y="264"/>
                        </a:lnTo>
                        <a:lnTo>
                          <a:pt x="128" y="312"/>
                        </a:lnTo>
                        <a:lnTo>
                          <a:pt x="736" y="40"/>
                        </a:lnTo>
                        <a:lnTo>
                          <a:pt x="600" y="0"/>
                        </a:lnTo>
                        <a:lnTo>
                          <a:pt x="60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788" name="Rectangle 540"/>
                  <p:cNvSpPr>
                    <a:spLocks noChangeArrowheads="1"/>
                  </p:cNvSpPr>
                  <p:nvPr/>
                </p:nvSpPr>
                <p:spPr bwMode="auto">
                  <a:xfrm>
                    <a:off x="1424" y="78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p</a:t>
                    </a:r>
                    <a:endParaRPr lang="en-US" sz="2400">
                      <a:latin typeface="Times" pitchFamily="18" charset="0"/>
                    </a:endParaRPr>
                  </a:p>
                </p:txBody>
              </p:sp>
              <p:sp>
                <p:nvSpPr>
                  <p:cNvPr id="437789" name="Rectangle 541"/>
                  <p:cNvSpPr>
                    <a:spLocks noChangeArrowheads="1"/>
                  </p:cNvSpPr>
                  <p:nvPr/>
                </p:nvSpPr>
                <p:spPr bwMode="auto">
                  <a:xfrm>
                    <a:off x="1488" y="784"/>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790" name="Rectangle 542"/>
                  <p:cNvSpPr>
                    <a:spLocks noChangeArrowheads="1"/>
                  </p:cNvSpPr>
                  <p:nvPr/>
                </p:nvSpPr>
                <p:spPr bwMode="auto">
                  <a:xfrm>
                    <a:off x="1520" y="784"/>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791" name="Rectangle 543"/>
                  <p:cNvSpPr>
                    <a:spLocks noChangeArrowheads="1"/>
                  </p:cNvSpPr>
                  <p:nvPr/>
                </p:nvSpPr>
                <p:spPr bwMode="auto">
                  <a:xfrm>
                    <a:off x="1576" y="78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k</a:t>
                    </a:r>
                    <a:endParaRPr lang="en-US" sz="2400">
                      <a:latin typeface="Times" pitchFamily="18" charset="0"/>
                    </a:endParaRPr>
                  </a:p>
                </p:txBody>
              </p:sp>
              <p:sp>
                <p:nvSpPr>
                  <p:cNvPr id="437792" name="Rectangle 544"/>
                  <p:cNvSpPr>
                    <a:spLocks noChangeArrowheads="1"/>
                  </p:cNvSpPr>
                  <p:nvPr/>
                </p:nvSpPr>
                <p:spPr bwMode="auto">
                  <a:xfrm>
                    <a:off x="1640" y="784"/>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93" name="Rectangle 545"/>
                  <p:cNvSpPr>
                    <a:spLocks noChangeArrowheads="1"/>
                  </p:cNvSpPr>
                  <p:nvPr/>
                </p:nvSpPr>
                <p:spPr bwMode="auto">
                  <a:xfrm>
                    <a:off x="1672" y="78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0</a:t>
                    </a:r>
                    <a:endParaRPr lang="en-US" sz="2400">
                      <a:latin typeface="Times" pitchFamily="18" charset="0"/>
                    </a:endParaRPr>
                  </a:p>
                </p:txBody>
              </p:sp>
              <p:sp>
                <p:nvSpPr>
                  <p:cNvPr id="437794" name="Rectangle 546"/>
                  <p:cNvSpPr>
                    <a:spLocks noChangeArrowheads="1"/>
                  </p:cNvSpPr>
                  <p:nvPr/>
                </p:nvSpPr>
                <p:spPr bwMode="auto">
                  <a:xfrm>
                    <a:off x="1736" y="784"/>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95" name="Rectangle 547"/>
                  <p:cNvSpPr>
                    <a:spLocks noChangeArrowheads="1"/>
                  </p:cNvSpPr>
                  <p:nvPr/>
                </p:nvSpPr>
                <p:spPr bwMode="auto">
                  <a:xfrm>
                    <a:off x="1768" y="78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o</a:t>
                    </a:r>
                    <a:endParaRPr lang="en-US" sz="2400">
                      <a:latin typeface="Times" pitchFamily="18" charset="0"/>
                    </a:endParaRPr>
                  </a:p>
                </p:txBody>
              </p:sp>
              <p:sp>
                <p:nvSpPr>
                  <p:cNvPr id="437796" name="Rectangle 548"/>
                  <p:cNvSpPr>
                    <a:spLocks noChangeArrowheads="1"/>
                  </p:cNvSpPr>
                  <p:nvPr/>
                </p:nvSpPr>
                <p:spPr bwMode="auto">
                  <a:xfrm>
                    <a:off x="1832" y="784"/>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r</a:t>
                    </a:r>
                    <a:endParaRPr lang="en-US" sz="2400">
                      <a:latin typeface="Times" pitchFamily="18" charset="0"/>
                    </a:endParaRPr>
                  </a:p>
                </p:txBody>
              </p:sp>
              <p:sp>
                <p:nvSpPr>
                  <p:cNvPr id="437797" name="Rectangle 549"/>
                  <p:cNvSpPr>
                    <a:spLocks noChangeArrowheads="1"/>
                  </p:cNvSpPr>
                  <p:nvPr/>
                </p:nvSpPr>
                <p:spPr bwMode="auto">
                  <a:xfrm>
                    <a:off x="1872" y="784"/>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798" name="Rectangle 550"/>
                  <p:cNvSpPr>
                    <a:spLocks noChangeArrowheads="1"/>
                  </p:cNvSpPr>
                  <p:nvPr/>
                </p:nvSpPr>
                <p:spPr bwMode="auto">
                  <a:xfrm>
                    <a:off x="1888" y="78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1</a:t>
                    </a:r>
                    <a:endParaRPr lang="en-US" sz="2400">
                      <a:latin typeface="Times" pitchFamily="18" charset="0"/>
                    </a:endParaRPr>
                  </a:p>
                </p:txBody>
              </p:sp>
              <p:sp>
                <p:nvSpPr>
                  <p:cNvPr id="437799" name="Rectangle 551"/>
                  <p:cNvSpPr>
                    <a:spLocks noChangeArrowheads="1"/>
                  </p:cNvSpPr>
                  <p:nvPr/>
                </p:nvSpPr>
                <p:spPr bwMode="auto">
                  <a:xfrm>
                    <a:off x="1600" y="904"/>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00" name="Rectangle 552"/>
                  <p:cNvSpPr>
                    <a:spLocks noChangeArrowheads="1"/>
                  </p:cNvSpPr>
                  <p:nvPr/>
                </p:nvSpPr>
                <p:spPr bwMode="auto">
                  <a:xfrm>
                    <a:off x="1656" y="90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801" name="Rectangle 553"/>
                  <p:cNvSpPr>
                    <a:spLocks noChangeArrowheads="1"/>
                  </p:cNvSpPr>
                  <p:nvPr/>
                </p:nvSpPr>
                <p:spPr bwMode="auto">
                  <a:xfrm>
                    <a:off x="1712" y="90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d</a:t>
                    </a:r>
                    <a:endParaRPr lang="en-US" sz="2400">
                      <a:latin typeface="Times" pitchFamily="18" charset="0"/>
                    </a:endParaRPr>
                  </a:p>
                </p:txBody>
              </p:sp>
              <p:sp>
                <p:nvSpPr>
                  <p:cNvPr id="437802" name="Rectangle 554"/>
                  <p:cNvSpPr>
                    <a:spLocks noChangeArrowheads="1"/>
                  </p:cNvSpPr>
                  <p:nvPr/>
                </p:nvSpPr>
                <p:spPr bwMode="auto">
                  <a:xfrm>
                    <a:off x="1400" y="1032"/>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p</a:t>
                    </a:r>
                    <a:endParaRPr lang="en-US" sz="2400">
                      <a:latin typeface="Times" pitchFamily="18" charset="0"/>
                    </a:endParaRPr>
                  </a:p>
                </p:txBody>
              </p:sp>
              <p:sp>
                <p:nvSpPr>
                  <p:cNvPr id="437803" name="Rectangle 555"/>
                  <p:cNvSpPr>
                    <a:spLocks noChangeArrowheads="1"/>
                  </p:cNvSpPr>
                  <p:nvPr/>
                </p:nvSpPr>
                <p:spPr bwMode="auto">
                  <a:xfrm>
                    <a:off x="1464" y="103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804" name="Rectangle 556"/>
                  <p:cNvSpPr>
                    <a:spLocks noChangeArrowheads="1"/>
                  </p:cNvSpPr>
                  <p:nvPr/>
                </p:nvSpPr>
                <p:spPr bwMode="auto">
                  <a:xfrm>
                    <a:off x="1496" y="1032"/>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805" name="Rectangle 557"/>
                  <p:cNvSpPr>
                    <a:spLocks noChangeArrowheads="1"/>
                  </p:cNvSpPr>
                  <p:nvPr/>
                </p:nvSpPr>
                <p:spPr bwMode="auto">
                  <a:xfrm>
                    <a:off x="1552" y="1032"/>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k</a:t>
                    </a:r>
                    <a:endParaRPr lang="en-US" sz="2400">
                      <a:latin typeface="Times" pitchFamily="18" charset="0"/>
                    </a:endParaRPr>
                  </a:p>
                </p:txBody>
              </p:sp>
              <p:sp>
                <p:nvSpPr>
                  <p:cNvPr id="437806" name="Rectangle 558"/>
                  <p:cNvSpPr>
                    <a:spLocks noChangeArrowheads="1"/>
                  </p:cNvSpPr>
                  <p:nvPr/>
                </p:nvSpPr>
                <p:spPr bwMode="auto">
                  <a:xfrm>
                    <a:off x="1616" y="1032"/>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07" name="Rectangle 559"/>
                  <p:cNvSpPr>
                    <a:spLocks noChangeArrowheads="1"/>
                  </p:cNvSpPr>
                  <p:nvPr/>
                </p:nvSpPr>
                <p:spPr bwMode="auto">
                  <a:xfrm>
                    <a:off x="1648" y="1032"/>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08" name="Rectangle 560"/>
                  <p:cNvSpPr>
                    <a:spLocks noChangeArrowheads="1"/>
                  </p:cNvSpPr>
                  <p:nvPr/>
                </p:nvSpPr>
                <p:spPr bwMode="auto">
                  <a:xfrm>
                    <a:off x="1704" y="1032"/>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09" name="Rectangle 561"/>
                  <p:cNvSpPr>
                    <a:spLocks noChangeArrowheads="1"/>
                  </p:cNvSpPr>
                  <p:nvPr/>
                </p:nvSpPr>
                <p:spPr bwMode="auto">
                  <a:xfrm>
                    <a:off x="1736" y="1032"/>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b</a:t>
                    </a:r>
                    <a:endParaRPr lang="en-US" sz="2400">
                      <a:latin typeface="Times" pitchFamily="18" charset="0"/>
                    </a:endParaRPr>
                  </a:p>
                </p:txBody>
              </p:sp>
              <p:sp>
                <p:nvSpPr>
                  <p:cNvPr id="437810" name="Rectangle 562"/>
                  <p:cNvSpPr>
                    <a:spLocks noChangeArrowheads="1"/>
                  </p:cNvSpPr>
                  <p:nvPr/>
                </p:nvSpPr>
                <p:spPr bwMode="auto">
                  <a:xfrm>
                    <a:off x="1800" y="1032"/>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11" name="Rectangle 563"/>
                  <p:cNvSpPr>
                    <a:spLocks noChangeArrowheads="1"/>
                  </p:cNvSpPr>
                  <p:nvPr/>
                </p:nvSpPr>
                <p:spPr bwMode="auto">
                  <a:xfrm>
                    <a:off x="1856" y="1032"/>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12" name="Rectangle 564"/>
                  <p:cNvSpPr>
                    <a:spLocks noChangeArrowheads="1"/>
                  </p:cNvSpPr>
                  <p:nvPr/>
                </p:nvSpPr>
                <p:spPr bwMode="auto">
                  <a:xfrm>
                    <a:off x="1904" y="103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813" name="Rectangle 565"/>
                  <p:cNvSpPr>
                    <a:spLocks noChangeArrowheads="1"/>
                  </p:cNvSpPr>
                  <p:nvPr/>
                </p:nvSpPr>
                <p:spPr bwMode="auto">
                  <a:xfrm>
                    <a:off x="1928" y="1032"/>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14" name="Rectangle 566"/>
                  <p:cNvSpPr>
                    <a:spLocks noChangeArrowheads="1"/>
                  </p:cNvSpPr>
                  <p:nvPr/>
                </p:nvSpPr>
                <p:spPr bwMode="auto">
                  <a:xfrm>
                    <a:off x="4256" y="1864"/>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15" name="Rectangle 567"/>
                  <p:cNvSpPr>
                    <a:spLocks noChangeArrowheads="1"/>
                  </p:cNvSpPr>
                  <p:nvPr/>
                </p:nvSpPr>
                <p:spPr bwMode="auto">
                  <a:xfrm>
                    <a:off x="4288" y="186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p</a:t>
                    </a:r>
                    <a:endParaRPr lang="en-US" sz="2400">
                      <a:latin typeface="Times" pitchFamily="18" charset="0"/>
                    </a:endParaRPr>
                  </a:p>
                </p:txBody>
              </p:sp>
              <p:sp>
                <p:nvSpPr>
                  <p:cNvPr id="437816" name="Rectangle 568"/>
                  <p:cNvSpPr>
                    <a:spLocks noChangeArrowheads="1"/>
                  </p:cNvSpPr>
                  <p:nvPr/>
                </p:nvSpPr>
                <p:spPr bwMode="auto">
                  <a:xfrm>
                    <a:off x="4352" y="1864"/>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817" name="Rectangle 569"/>
                  <p:cNvSpPr>
                    <a:spLocks noChangeArrowheads="1"/>
                  </p:cNvSpPr>
                  <p:nvPr/>
                </p:nvSpPr>
                <p:spPr bwMode="auto">
                  <a:xfrm>
                    <a:off x="4384" y="1864"/>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818" name="Rectangle 570"/>
                  <p:cNvSpPr>
                    <a:spLocks noChangeArrowheads="1"/>
                  </p:cNvSpPr>
                  <p:nvPr/>
                </p:nvSpPr>
                <p:spPr bwMode="auto">
                  <a:xfrm>
                    <a:off x="4440" y="186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k</a:t>
                    </a:r>
                    <a:endParaRPr lang="en-US" sz="2400">
                      <a:latin typeface="Times" pitchFamily="18" charset="0"/>
                    </a:endParaRPr>
                  </a:p>
                </p:txBody>
              </p:sp>
              <p:sp>
                <p:nvSpPr>
                  <p:cNvPr id="437819" name="Rectangle 571"/>
                  <p:cNvSpPr>
                    <a:spLocks noChangeArrowheads="1"/>
                  </p:cNvSpPr>
                  <p:nvPr/>
                </p:nvSpPr>
                <p:spPr bwMode="auto">
                  <a:xfrm>
                    <a:off x="4504" y="1864"/>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20" name="Rectangle 572"/>
                  <p:cNvSpPr>
                    <a:spLocks noChangeArrowheads="1"/>
                  </p:cNvSpPr>
                  <p:nvPr/>
                </p:nvSpPr>
                <p:spPr bwMode="auto">
                  <a:xfrm>
                    <a:off x="4536" y="1864"/>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21" name="Rectangle 573"/>
                  <p:cNvSpPr>
                    <a:spLocks noChangeArrowheads="1"/>
                  </p:cNvSpPr>
                  <p:nvPr/>
                </p:nvSpPr>
                <p:spPr bwMode="auto">
                  <a:xfrm>
                    <a:off x="4592" y="1864"/>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22" name="Rectangle 574"/>
                  <p:cNvSpPr>
                    <a:spLocks noChangeArrowheads="1"/>
                  </p:cNvSpPr>
                  <p:nvPr/>
                </p:nvSpPr>
                <p:spPr bwMode="auto">
                  <a:xfrm>
                    <a:off x="4624" y="186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b</a:t>
                    </a:r>
                    <a:endParaRPr lang="en-US" sz="2400">
                      <a:latin typeface="Times" pitchFamily="18" charset="0"/>
                    </a:endParaRPr>
                  </a:p>
                </p:txBody>
              </p:sp>
              <p:sp>
                <p:nvSpPr>
                  <p:cNvPr id="437823" name="Rectangle 575"/>
                  <p:cNvSpPr>
                    <a:spLocks noChangeArrowheads="1"/>
                  </p:cNvSpPr>
                  <p:nvPr/>
                </p:nvSpPr>
                <p:spPr bwMode="auto">
                  <a:xfrm>
                    <a:off x="4688" y="1864"/>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24" name="Rectangle 576"/>
                  <p:cNvSpPr>
                    <a:spLocks noChangeArrowheads="1"/>
                  </p:cNvSpPr>
                  <p:nvPr/>
                </p:nvSpPr>
                <p:spPr bwMode="auto">
                  <a:xfrm>
                    <a:off x="4744" y="1864"/>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25" name="Rectangle 577"/>
                  <p:cNvSpPr>
                    <a:spLocks noChangeArrowheads="1"/>
                  </p:cNvSpPr>
                  <p:nvPr/>
                </p:nvSpPr>
                <p:spPr bwMode="auto">
                  <a:xfrm>
                    <a:off x="4792" y="1864"/>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826" name="Rectangle 578"/>
                  <p:cNvSpPr>
                    <a:spLocks noChangeArrowheads="1"/>
                  </p:cNvSpPr>
                  <p:nvPr/>
                </p:nvSpPr>
                <p:spPr bwMode="auto">
                  <a:xfrm>
                    <a:off x="4824" y="1864"/>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27" name="Rectangle 579"/>
                  <p:cNvSpPr>
                    <a:spLocks noChangeArrowheads="1"/>
                  </p:cNvSpPr>
                  <p:nvPr/>
                </p:nvSpPr>
                <p:spPr bwMode="auto">
                  <a:xfrm>
                    <a:off x="4864" y="1864"/>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28" name="Rectangle 580"/>
                  <p:cNvSpPr>
                    <a:spLocks noChangeArrowheads="1"/>
                  </p:cNvSpPr>
                  <p:nvPr/>
                </p:nvSpPr>
                <p:spPr bwMode="auto">
                  <a:xfrm>
                    <a:off x="4512" y="1984"/>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&amp;</a:t>
                    </a:r>
                    <a:endParaRPr lang="en-US" sz="2400">
                      <a:latin typeface="Times" pitchFamily="18" charset="0"/>
                    </a:endParaRPr>
                  </a:p>
                </p:txBody>
              </p:sp>
              <p:sp>
                <p:nvSpPr>
                  <p:cNvPr id="437829" name="Rectangle 581"/>
                  <p:cNvSpPr>
                    <a:spLocks noChangeArrowheads="1"/>
                  </p:cNvSpPr>
                  <p:nvPr/>
                </p:nvSpPr>
                <p:spPr bwMode="auto">
                  <a:xfrm>
                    <a:off x="4352" y="2112"/>
                    <a:ext cx="9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m</a:t>
                    </a:r>
                    <a:endParaRPr lang="en-US" sz="2400">
                      <a:latin typeface="Times" pitchFamily="18" charset="0"/>
                    </a:endParaRPr>
                  </a:p>
                </p:txBody>
              </p:sp>
              <p:sp>
                <p:nvSpPr>
                  <p:cNvPr id="437830" name="Rectangle 582"/>
                  <p:cNvSpPr>
                    <a:spLocks noChangeArrowheads="1"/>
                  </p:cNvSpPr>
                  <p:nvPr/>
                </p:nvSpPr>
                <p:spPr bwMode="auto">
                  <a:xfrm>
                    <a:off x="4448" y="2112"/>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831" name="Rectangle 583"/>
                  <p:cNvSpPr>
                    <a:spLocks noChangeArrowheads="1"/>
                  </p:cNvSpPr>
                  <p:nvPr/>
                </p:nvSpPr>
                <p:spPr bwMode="auto">
                  <a:xfrm>
                    <a:off x="4504" y="2112"/>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32" name="Rectangle 584"/>
                  <p:cNvSpPr>
                    <a:spLocks noChangeArrowheads="1"/>
                  </p:cNvSpPr>
                  <p:nvPr/>
                </p:nvSpPr>
                <p:spPr bwMode="auto">
                  <a:xfrm>
                    <a:off x="4560" y="2112"/>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33" name="Rectangle 585"/>
                  <p:cNvSpPr>
                    <a:spLocks noChangeArrowheads="1"/>
                  </p:cNvSpPr>
                  <p:nvPr/>
                </p:nvSpPr>
                <p:spPr bwMode="auto">
                  <a:xfrm>
                    <a:off x="4608" y="2112"/>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u</a:t>
                    </a:r>
                    <a:endParaRPr lang="en-US" sz="2400">
                      <a:latin typeface="Times" pitchFamily="18" charset="0"/>
                    </a:endParaRPr>
                  </a:p>
                </p:txBody>
              </p:sp>
              <p:sp>
                <p:nvSpPr>
                  <p:cNvPr id="437834" name="Rectangle 586"/>
                  <p:cNvSpPr>
                    <a:spLocks noChangeArrowheads="1"/>
                  </p:cNvSpPr>
                  <p:nvPr/>
                </p:nvSpPr>
                <p:spPr bwMode="auto">
                  <a:xfrm>
                    <a:off x="4672" y="2112"/>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r</a:t>
                    </a:r>
                    <a:endParaRPr lang="en-US" sz="2400">
                      <a:latin typeface="Times" pitchFamily="18" charset="0"/>
                    </a:endParaRPr>
                  </a:p>
                </p:txBody>
              </p:sp>
              <p:sp>
                <p:nvSpPr>
                  <p:cNvPr id="437835" name="Rectangle 587"/>
                  <p:cNvSpPr>
                    <a:spLocks noChangeArrowheads="1"/>
                  </p:cNvSpPr>
                  <p:nvPr/>
                </p:nvSpPr>
                <p:spPr bwMode="auto">
                  <a:xfrm>
                    <a:off x="4712" y="2112"/>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836" name="Rectangle 588"/>
                  <p:cNvSpPr>
                    <a:spLocks noChangeArrowheads="1"/>
                  </p:cNvSpPr>
                  <p:nvPr/>
                </p:nvSpPr>
                <p:spPr bwMode="auto">
                  <a:xfrm>
                    <a:off x="4768" y="2112"/>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37" name="Rectangle 589"/>
                  <p:cNvSpPr>
                    <a:spLocks noChangeArrowheads="1"/>
                  </p:cNvSpPr>
                  <p:nvPr/>
                </p:nvSpPr>
                <p:spPr bwMode="auto">
                  <a:xfrm>
                    <a:off x="4456" y="223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t</a:t>
                    </a:r>
                    <a:endParaRPr lang="en-US" sz="2400">
                      <a:latin typeface="Times" pitchFamily="18" charset="0"/>
                    </a:endParaRPr>
                  </a:p>
                </p:txBody>
              </p:sp>
              <p:sp>
                <p:nvSpPr>
                  <p:cNvPr id="437838" name="Rectangle 590"/>
                  <p:cNvSpPr>
                    <a:spLocks noChangeArrowheads="1"/>
                  </p:cNvSpPr>
                  <p:nvPr/>
                </p:nvSpPr>
                <p:spPr bwMode="auto">
                  <a:xfrm>
                    <a:off x="4488" y="2232"/>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h</a:t>
                    </a:r>
                    <a:endParaRPr lang="en-US" sz="2400">
                      <a:latin typeface="Times" pitchFamily="18" charset="0"/>
                    </a:endParaRPr>
                  </a:p>
                </p:txBody>
              </p:sp>
              <p:sp>
                <p:nvSpPr>
                  <p:cNvPr id="437839" name="Rectangle 591"/>
                  <p:cNvSpPr>
                    <a:spLocks noChangeArrowheads="1"/>
                  </p:cNvSpPr>
                  <p:nvPr/>
                </p:nvSpPr>
                <p:spPr bwMode="auto">
                  <a:xfrm>
                    <a:off x="4552" y="2232"/>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840" name="Rectangle 592"/>
                  <p:cNvSpPr>
                    <a:spLocks noChangeArrowheads="1"/>
                  </p:cNvSpPr>
                  <p:nvPr/>
                </p:nvSpPr>
                <p:spPr bwMode="auto">
                  <a:xfrm>
                    <a:off x="4608" y="2232"/>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841" name="Rectangle 593"/>
                  <p:cNvSpPr>
                    <a:spLocks noChangeArrowheads="1"/>
                  </p:cNvSpPr>
                  <p:nvPr/>
                </p:nvSpPr>
                <p:spPr bwMode="auto">
                  <a:xfrm>
                    <a:off x="4664" y="2232"/>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42" name="Rectangle 594"/>
                  <p:cNvSpPr>
                    <a:spLocks noChangeArrowheads="1"/>
                  </p:cNvSpPr>
                  <p:nvPr/>
                </p:nvSpPr>
                <p:spPr bwMode="auto">
                  <a:xfrm>
                    <a:off x="4096" y="23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843" name="Rectangle 595"/>
                  <p:cNvSpPr>
                    <a:spLocks noChangeArrowheads="1"/>
                  </p:cNvSpPr>
                  <p:nvPr/>
                </p:nvSpPr>
                <p:spPr bwMode="auto">
                  <a:xfrm>
                    <a:off x="4152" y="23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h</a:t>
                    </a:r>
                    <a:endParaRPr lang="en-US" sz="2400">
                      <a:latin typeface="Times" pitchFamily="18" charset="0"/>
                    </a:endParaRPr>
                  </a:p>
                </p:txBody>
              </p:sp>
              <p:sp>
                <p:nvSpPr>
                  <p:cNvPr id="437844" name="Rectangle 596"/>
                  <p:cNvSpPr>
                    <a:spLocks noChangeArrowheads="1"/>
                  </p:cNvSpPr>
                  <p:nvPr/>
                </p:nvSpPr>
                <p:spPr bwMode="auto">
                  <a:xfrm>
                    <a:off x="4216" y="23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845" name="Rectangle 597"/>
                  <p:cNvSpPr>
                    <a:spLocks noChangeArrowheads="1"/>
                  </p:cNvSpPr>
                  <p:nvPr/>
                </p:nvSpPr>
                <p:spPr bwMode="auto">
                  <a:xfrm>
                    <a:off x="4272" y="23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846" name="Rectangle 598"/>
                  <p:cNvSpPr>
                    <a:spLocks noChangeArrowheads="1"/>
                  </p:cNvSpPr>
                  <p:nvPr/>
                </p:nvSpPr>
                <p:spPr bwMode="auto">
                  <a:xfrm>
                    <a:off x="4328" y="23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k</a:t>
                    </a:r>
                    <a:endParaRPr lang="en-US" sz="2400">
                      <a:latin typeface="Times" pitchFamily="18" charset="0"/>
                    </a:endParaRPr>
                  </a:p>
                </p:txBody>
              </p:sp>
              <p:sp>
                <p:nvSpPr>
                  <p:cNvPr id="437847" name="Rectangle 599"/>
                  <p:cNvSpPr>
                    <a:spLocks noChangeArrowheads="1"/>
                  </p:cNvSpPr>
                  <p:nvPr/>
                </p:nvSpPr>
                <p:spPr bwMode="auto">
                  <a:xfrm>
                    <a:off x="4392" y="236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48" name="Rectangle 600"/>
                  <p:cNvSpPr>
                    <a:spLocks noChangeArrowheads="1"/>
                  </p:cNvSpPr>
                  <p:nvPr/>
                </p:nvSpPr>
                <p:spPr bwMode="auto">
                  <a:xfrm>
                    <a:off x="4424" y="236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49" name="Rectangle 601"/>
                  <p:cNvSpPr>
                    <a:spLocks noChangeArrowheads="1"/>
                  </p:cNvSpPr>
                  <p:nvPr/>
                </p:nvSpPr>
                <p:spPr bwMode="auto">
                  <a:xfrm>
                    <a:off x="4512" y="236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850" name="Rectangle 602"/>
                  <p:cNvSpPr>
                    <a:spLocks noChangeArrowheads="1"/>
                  </p:cNvSpPr>
                  <p:nvPr/>
                </p:nvSpPr>
                <p:spPr bwMode="auto">
                  <a:xfrm>
                    <a:off x="4544" y="236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851" name="Rectangle 603"/>
                  <p:cNvSpPr>
                    <a:spLocks noChangeArrowheads="1"/>
                  </p:cNvSpPr>
                  <p:nvPr/>
                </p:nvSpPr>
                <p:spPr bwMode="auto">
                  <a:xfrm>
                    <a:off x="4576" y="23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852" name="Rectangle 604"/>
                  <p:cNvSpPr>
                    <a:spLocks noChangeArrowheads="1"/>
                  </p:cNvSpPr>
                  <p:nvPr/>
                </p:nvSpPr>
                <p:spPr bwMode="auto">
                  <a:xfrm>
                    <a:off x="4632" y="23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853" name="Rectangle 605"/>
                  <p:cNvSpPr>
                    <a:spLocks noChangeArrowheads="1"/>
                  </p:cNvSpPr>
                  <p:nvPr/>
                </p:nvSpPr>
                <p:spPr bwMode="auto">
                  <a:xfrm>
                    <a:off x="4688" y="2360"/>
                    <a:ext cx="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t>
                    </a:r>
                    <a:endParaRPr lang="en-US" sz="2400">
                      <a:latin typeface="Times" pitchFamily="18" charset="0"/>
                    </a:endParaRPr>
                  </a:p>
                </p:txBody>
              </p:sp>
              <p:sp>
                <p:nvSpPr>
                  <p:cNvPr id="437854" name="Rectangle 606"/>
                  <p:cNvSpPr>
                    <a:spLocks noChangeArrowheads="1"/>
                  </p:cNvSpPr>
                  <p:nvPr/>
                </p:nvSpPr>
                <p:spPr bwMode="auto">
                  <a:xfrm>
                    <a:off x="4712" y="236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55" name="Rectangle 607"/>
                  <p:cNvSpPr>
                    <a:spLocks noChangeArrowheads="1"/>
                  </p:cNvSpPr>
                  <p:nvPr/>
                </p:nvSpPr>
                <p:spPr bwMode="auto">
                  <a:xfrm>
                    <a:off x="4760" y="236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56" name="Rectangle 608"/>
                  <p:cNvSpPr>
                    <a:spLocks noChangeArrowheads="1"/>
                  </p:cNvSpPr>
                  <p:nvPr/>
                </p:nvSpPr>
                <p:spPr bwMode="auto">
                  <a:xfrm>
                    <a:off x="4792" y="236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b</a:t>
                    </a:r>
                    <a:endParaRPr lang="en-US" sz="2400">
                      <a:latin typeface="Times" pitchFamily="18" charset="0"/>
                    </a:endParaRPr>
                  </a:p>
                </p:txBody>
              </p:sp>
              <p:sp>
                <p:nvSpPr>
                  <p:cNvPr id="437857" name="Rectangle 609"/>
                  <p:cNvSpPr>
                    <a:spLocks noChangeArrowheads="1"/>
                  </p:cNvSpPr>
                  <p:nvPr/>
                </p:nvSpPr>
                <p:spPr bwMode="auto">
                  <a:xfrm>
                    <a:off x="4848" y="236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58" name="Rectangle 610"/>
                  <p:cNvSpPr>
                    <a:spLocks noChangeArrowheads="1"/>
                  </p:cNvSpPr>
                  <p:nvPr/>
                </p:nvSpPr>
                <p:spPr bwMode="auto">
                  <a:xfrm>
                    <a:off x="4904" y="236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59" name="Rectangle 611"/>
                  <p:cNvSpPr>
                    <a:spLocks noChangeArrowheads="1"/>
                  </p:cNvSpPr>
                  <p:nvPr/>
                </p:nvSpPr>
                <p:spPr bwMode="auto">
                  <a:xfrm>
                    <a:off x="4952" y="236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860" name="Rectangle 612"/>
                  <p:cNvSpPr>
                    <a:spLocks noChangeArrowheads="1"/>
                  </p:cNvSpPr>
                  <p:nvPr/>
                </p:nvSpPr>
                <p:spPr bwMode="auto">
                  <a:xfrm>
                    <a:off x="4984" y="236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61" name="Rectangle 613"/>
                  <p:cNvSpPr>
                    <a:spLocks noChangeArrowheads="1"/>
                  </p:cNvSpPr>
                  <p:nvPr/>
                </p:nvSpPr>
                <p:spPr bwMode="auto">
                  <a:xfrm>
                    <a:off x="5024" y="236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62" name="Rectangle 614"/>
                  <p:cNvSpPr>
                    <a:spLocks noChangeArrowheads="1"/>
                  </p:cNvSpPr>
                  <p:nvPr/>
                </p:nvSpPr>
                <p:spPr bwMode="auto">
                  <a:xfrm>
                    <a:off x="4048" y="24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v</a:t>
                    </a:r>
                    <a:endParaRPr lang="en-US" sz="2400">
                      <a:latin typeface="Times" pitchFamily="18" charset="0"/>
                    </a:endParaRPr>
                  </a:p>
                </p:txBody>
              </p:sp>
              <p:sp>
                <p:nvSpPr>
                  <p:cNvPr id="437863" name="Rectangle 615"/>
                  <p:cNvSpPr>
                    <a:spLocks noChangeArrowheads="1"/>
                  </p:cNvSpPr>
                  <p:nvPr/>
                </p:nvSpPr>
                <p:spPr bwMode="auto">
                  <a:xfrm>
                    <a:off x="4112" y="24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864" name="Rectangle 616"/>
                  <p:cNvSpPr>
                    <a:spLocks noChangeArrowheads="1"/>
                  </p:cNvSpPr>
                  <p:nvPr/>
                </p:nvSpPr>
                <p:spPr bwMode="auto">
                  <a:xfrm>
                    <a:off x="4144" y="24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65" name="Rectangle 617"/>
                  <p:cNvSpPr>
                    <a:spLocks noChangeArrowheads="1"/>
                  </p:cNvSpPr>
                  <p:nvPr/>
                </p:nvSpPr>
                <p:spPr bwMode="auto">
                  <a:xfrm>
                    <a:off x="4200" y="248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66" name="Rectangle 618"/>
                  <p:cNvSpPr>
                    <a:spLocks noChangeArrowheads="1"/>
                  </p:cNvSpPr>
                  <p:nvPr/>
                </p:nvSpPr>
                <p:spPr bwMode="auto">
                  <a:xfrm>
                    <a:off x="4232" y="24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867" name="Rectangle 619"/>
                  <p:cNvSpPr>
                    <a:spLocks noChangeArrowheads="1"/>
                  </p:cNvSpPr>
                  <p:nvPr/>
                </p:nvSpPr>
                <p:spPr bwMode="auto">
                  <a:xfrm>
                    <a:off x="4288" y="24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868" name="Rectangle 620"/>
                  <p:cNvSpPr>
                    <a:spLocks noChangeArrowheads="1"/>
                  </p:cNvSpPr>
                  <p:nvPr/>
                </p:nvSpPr>
                <p:spPr bwMode="auto">
                  <a:xfrm>
                    <a:off x="4320" y="24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69" name="Rectangle 621"/>
                  <p:cNvSpPr>
                    <a:spLocks noChangeArrowheads="1"/>
                  </p:cNvSpPr>
                  <p:nvPr/>
                </p:nvSpPr>
                <p:spPr bwMode="auto">
                  <a:xfrm>
                    <a:off x="4376" y="248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70" name="Rectangle 622"/>
                  <p:cNvSpPr>
                    <a:spLocks noChangeArrowheads="1"/>
                  </p:cNvSpPr>
                  <p:nvPr/>
                </p:nvSpPr>
                <p:spPr bwMode="auto">
                  <a:xfrm>
                    <a:off x="4424" y="2480"/>
                    <a:ext cx="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s</a:t>
                    </a:r>
                    <a:endParaRPr lang="en-US" sz="2400">
                      <a:latin typeface="Times" pitchFamily="18" charset="0"/>
                    </a:endParaRPr>
                  </a:p>
                </p:txBody>
              </p:sp>
              <p:sp>
                <p:nvSpPr>
                  <p:cNvPr id="437871" name="Rectangle 623"/>
                  <p:cNvSpPr>
                    <a:spLocks noChangeArrowheads="1"/>
                  </p:cNvSpPr>
                  <p:nvPr/>
                </p:nvSpPr>
                <p:spPr bwMode="auto">
                  <a:xfrm>
                    <a:off x="4472" y="24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i</a:t>
                    </a:r>
                    <a:endParaRPr lang="en-US" sz="2400">
                      <a:latin typeface="Times" pitchFamily="18" charset="0"/>
                    </a:endParaRPr>
                  </a:p>
                </p:txBody>
              </p:sp>
              <p:sp>
                <p:nvSpPr>
                  <p:cNvPr id="437872" name="Rectangle 624"/>
                  <p:cNvSpPr>
                    <a:spLocks noChangeArrowheads="1"/>
                  </p:cNvSpPr>
                  <p:nvPr/>
                </p:nvSpPr>
                <p:spPr bwMode="auto">
                  <a:xfrm>
                    <a:off x="4504" y="24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873" name="Rectangle 625"/>
                  <p:cNvSpPr>
                    <a:spLocks noChangeArrowheads="1"/>
                  </p:cNvSpPr>
                  <p:nvPr/>
                </p:nvSpPr>
                <p:spPr bwMode="auto">
                  <a:xfrm>
                    <a:off x="4560" y="24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74" name="Rectangle 626"/>
                  <p:cNvSpPr>
                    <a:spLocks noChangeArrowheads="1"/>
                  </p:cNvSpPr>
                  <p:nvPr/>
                </p:nvSpPr>
                <p:spPr bwMode="auto">
                  <a:xfrm>
                    <a:off x="4616" y="24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875" name="Rectangle 627"/>
                  <p:cNvSpPr>
                    <a:spLocks noChangeArrowheads="1"/>
                  </p:cNvSpPr>
                  <p:nvPr/>
                </p:nvSpPr>
                <p:spPr bwMode="auto">
                  <a:xfrm>
                    <a:off x="4648" y="2480"/>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 </a:t>
                    </a:r>
                    <a:endParaRPr lang="en-US" sz="2400">
                      <a:latin typeface="Times" pitchFamily="18" charset="0"/>
                    </a:endParaRPr>
                  </a:p>
                </p:txBody>
              </p:sp>
              <p:sp>
                <p:nvSpPr>
                  <p:cNvPr id="437876" name="Rectangle 628"/>
                  <p:cNvSpPr>
                    <a:spLocks noChangeArrowheads="1"/>
                  </p:cNvSpPr>
                  <p:nvPr/>
                </p:nvSpPr>
                <p:spPr bwMode="auto">
                  <a:xfrm>
                    <a:off x="4680" y="24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c</a:t>
                    </a:r>
                    <a:endParaRPr lang="en-US" sz="2400">
                      <a:latin typeface="Times" pitchFamily="18" charset="0"/>
                    </a:endParaRPr>
                  </a:p>
                </p:txBody>
              </p:sp>
              <p:sp>
                <p:nvSpPr>
                  <p:cNvPr id="437877" name="Rectangle 629"/>
                  <p:cNvSpPr>
                    <a:spLocks noChangeArrowheads="1"/>
                  </p:cNvSpPr>
                  <p:nvPr/>
                </p:nvSpPr>
                <p:spPr bwMode="auto">
                  <a:xfrm>
                    <a:off x="4736" y="24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h</a:t>
                    </a:r>
                    <a:endParaRPr lang="en-US" sz="2400">
                      <a:latin typeface="Times" pitchFamily="18" charset="0"/>
                    </a:endParaRPr>
                  </a:p>
                </p:txBody>
              </p:sp>
              <p:sp>
                <p:nvSpPr>
                  <p:cNvPr id="437878" name="Rectangle 630"/>
                  <p:cNvSpPr>
                    <a:spLocks noChangeArrowheads="1"/>
                  </p:cNvSpPr>
                  <p:nvPr/>
                </p:nvSpPr>
                <p:spPr bwMode="auto">
                  <a:xfrm>
                    <a:off x="4800" y="24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a</a:t>
                    </a:r>
                    <a:endParaRPr lang="en-US" sz="2400">
                      <a:latin typeface="Times" pitchFamily="18" charset="0"/>
                    </a:endParaRPr>
                  </a:p>
                </p:txBody>
              </p:sp>
              <p:sp>
                <p:nvSpPr>
                  <p:cNvPr id="437879" name="Rectangle 631"/>
                  <p:cNvSpPr>
                    <a:spLocks noChangeArrowheads="1"/>
                  </p:cNvSpPr>
                  <p:nvPr/>
                </p:nvSpPr>
                <p:spPr bwMode="auto">
                  <a:xfrm>
                    <a:off x="4856" y="24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880" name="Rectangle 632"/>
                  <p:cNvSpPr>
                    <a:spLocks noChangeArrowheads="1"/>
                  </p:cNvSpPr>
                  <p:nvPr/>
                </p:nvSpPr>
                <p:spPr bwMode="auto">
                  <a:xfrm>
                    <a:off x="4920" y="2480"/>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n</a:t>
                    </a:r>
                    <a:endParaRPr lang="en-US" sz="2400">
                      <a:latin typeface="Times" pitchFamily="18" charset="0"/>
                    </a:endParaRPr>
                  </a:p>
                </p:txBody>
              </p:sp>
              <p:sp>
                <p:nvSpPr>
                  <p:cNvPr id="437881" name="Rectangle 633"/>
                  <p:cNvSpPr>
                    <a:spLocks noChangeArrowheads="1"/>
                  </p:cNvSpPr>
                  <p:nvPr/>
                </p:nvSpPr>
                <p:spPr bwMode="auto">
                  <a:xfrm>
                    <a:off x="4984" y="2480"/>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e</a:t>
                    </a:r>
                    <a:endParaRPr lang="en-US" sz="2400">
                      <a:latin typeface="Times" pitchFamily="18" charset="0"/>
                    </a:endParaRPr>
                  </a:p>
                </p:txBody>
              </p:sp>
              <p:sp>
                <p:nvSpPr>
                  <p:cNvPr id="437882" name="Rectangle 634"/>
                  <p:cNvSpPr>
                    <a:spLocks noChangeArrowheads="1"/>
                  </p:cNvSpPr>
                  <p:nvPr/>
                </p:nvSpPr>
                <p:spPr bwMode="auto">
                  <a:xfrm>
                    <a:off x="5032" y="248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a:solidFill>
                          <a:srgbClr val="000000"/>
                        </a:solidFill>
                        <a:latin typeface="Times" pitchFamily="18" charset="0"/>
                      </a:rPr>
                      <a:t>l</a:t>
                    </a:r>
                    <a:endParaRPr lang="en-US" sz="2400">
                      <a:latin typeface="Times" pitchFamily="18" charset="0"/>
                    </a:endParaRPr>
                  </a:p>
                </p:txBody>
              </p:sp>
              <p:sp>
                <p:nvSpPr>
                  <p:cNvPr id="437883" name="Rectangle 635"/>
                  <p:cNvSpPr>
                    <a:spLocks noChangeArrowheads="1"/>
                  </p:cNvSpPr>
                  <p:nvPr/>
                </p:nvSpPr>
                <p:spPr bwMode="auto">
                  <a:xfrm>
                    <a:off x="2048" y="113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T</a:t>
                    </a:r>
                    <a:endParaRPr lang="en-US" sz="2400">
                      <a:latin typeface="Times" pitchFamily="18" charset="0"/>
                    </a:endParaRPr>
                  </a:p>
                </p:txBody>
              </p:sp>
              <p:sp>
                <p:nvSpPr>
                  <p:cNvPr id="437884" name="Rectangle 636"/>
                  <p:cNvSpPr>
                    <a:spLocks noChangeArrowheads="1"/>
                  </p:cNvSpPr>
                  <p:nvPr/>
                </p:nvSpPr>
                <p:spPr bwMode="auto">
                  <a:xfrm>
                    <a:off x="2112" y="1136"/>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w</a:t>
                    </a:r>
                    <a:endParaRPr lang="en-US" sz="2400">
                      <a:latin typeface="Times" pitchFamily="18" charset="0"/>
                    </a:endParaRPr>
                  </a:p>
                </p:txBody>
              </p:sp>
              <p:sp>
                <p:nvSpPr>
                  <p:cNvPr id="437885" name="Rectangle 637"/>
                  <p:cNvSpPr>
                    <a:spLocks noChangeArrowheads="1"/>
                  </p:cNvSpPr>
                  <p:nvPr/>
                </p:nvSpPr>
                <p:spPr bwMode="auto">
                  <a:xfrm>
                    <a:off x="2184" y="1136"/>
                    <a:ext cx="4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o</a:t>
                    </a:r>
                    <a:endParaRPr lang="en-US" sz="2400">
                      <a:latin typeface="Times" pitchFamily="18" charset="0"/>
                    </a:endParaRPr>
                  </a:p>
                </p:txBody>
              </p:sp>
              <p:sp>
                <p:nvSpPr>
                  <p:cNvPr id="437886" name="Rectangle 638"/>
                  <p:cNvSpPr>
                    <a:spLocks noChangeArrowheads="1"/>
                  </p:cNvSpPr>
                  <p:nvPr/>
                </p:nvSpPr>
                <p:spPr bwMode="auto">
                  <a:xfrm>
                    <a:off x="2232" y="1136"/>
                    <a:ext cx="2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 </a:t>
                    </a:r>
                    <a:endParaRPr lang="en-US" sz="2400">
                      <a:latin typeface="Times" pitchFamily="18" charset="0"/>
                    </a:endParaRPr>
                  </a:p>
                </p:txBody>
              </p:sp>
              <p:sp>
                <p:nvSpPr>
                  <p:cNvPr id="437887" name="Rectangle 639"/>
                  <p:cNvSpPr>
                    <a:spLocks noChangeArrowheads="1"/>
                  </p:cNvSpPr>
                  <p:nvPr/>
                </p:nvSpPr>
                <p:spPr bwMode="auto">
                  <a:xfrm>
                    <a:off x="2256" y="1136"/>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B</a:t>
                    </a:r>
                    <a:endParaRPr lang="en-US" sz="2400">
                      <a:latin typeface="Times" pitchFamily="18" charset="0"/>
                    </a:endParaRPr>
                  </a:p>
                </p:txBody>
              </p:sp>
              <p:sp>
                <p:nvSpPr>
                  <p:cNvPr id="437888" name="Rectangle 640"/>
                  <p:cNvSpPr>
                    <a:spLocks noChangeArrowheads="1"/>
                  </p:cNvSpPr>
                  <p:nvPr/>
                </p:nvSpPr>
                <p:spPr bwMode="auto">
                  <a:xfrm>
                    <a:off x="2320" y="1136"/>
                    <a:ext cx="4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a</a:t>
                    </a:r>
                    <a:endParaRPr lang="en-US" sz="2400">
                      <a:latin typeface="Times" pitchFamily="18" charset="0"/>
                    </a:endParaRPr>
                  </a:p>
                </p:txBody>
              </p:sp>
              <p:sp>
                <p:nvSpPr>
                  <p:cNvPr id="437889" name="Rectangle 641"/>
                  <p:cNvSpPr>
                    <a:spLocks noChangeArrowheads="1"/>
                  </p:cNvSpPr>
                  <p:nvPr/>
                </p:nvSpPr>
                <p:spPr bwMode="auto">
                  <a:xfrm>
                    <a:off x="2368" y="1136"/>
                    <a:ext cx="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s</a:t>
                    </a:r>
                    <a:endParaRPr lang="en-US" sz="2400">
                      <a:latin typeface="Times" pitchFamily="18" charset="0"/>
                    </a:endParaRPr>
                  </a:p>
                </p:txBody>
              </p:sp>
              <p:sp>
                <p:nvSpPr>
                  <p:cNvPr id="437890" name="Rectangle 642"/>
                  <p:cNvSpPr>
                    <a:spLocks noChangeArrowheads="1"/>
                  </p:cNvSpPr>
                  <p:nvPr/>
                </p:nvSpPr>
                <p:spPr bwMode="auto">
                  <a:xfrm>
                    <a:off x="2408" y="1136"/>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i</a:t>
                    </a:r>
                    <a:endParaRPr lang="en-US" sz="2400">
                      <a:latin typeface="Times" pitchFamily="18" charset="0"/>
                    </a:endParaRPr>
                  </a:p>
                </p:txBody>
              </p:sp>
              <p:sp>
                <p:nvSpPr>
                  <p:cNvPr id="437891" name="Rectangle 643"/>
                  <p:cNvSpPr>
                    <a:spLocks noChangeArrowheads="1"/>
                  </p:cNvSpPr>
                  <p:nvPr/>
                </p:nvSpPr>
                <p:spPr bwMode="auto">
                  <a:xfrm>
                    <a:off x="2432" y="1136"/>
                    <a:ext cx="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s</a:t>
                    </a:r>
                    <a:endParaRPr lang="en-US" sz="2400">
                      <a:latin typeface="Times" pitchFamily="18" charset="0"/>
                    </a:endParaRPr>
                  </a:p>
                </p:txBody>
              </p:sp>
              <p:sp>
                <p:nvSpPr>
                  <p:cNvPr id="437892" name="Rectangle 644"/>
                  <p:cNvSpPr>
                    <a:spLocks noChangeArrowheads="1"/>
                  </p:cNvSpPr>
                  <p:nvPr/>
                </p:nvSpPr>
                <p:spPr bwMode="auto">
                  <a:xfrm>
                    <a:off x="2472" y="1136"/>
                    <a:ext cx="2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 </a:t>
                    </a:r>
                    <a:endParaRPr lang="en-US" sz="2400">
                      <a:latin typeface="Times" pitchFamily="18" charset="0"/>
                    </a:endParaRPr>
                  </a:p>
                </p:txBody>
              </p:sp>
              <p:sp>
                <p:nvSpPr>
                  <p:cNvPr id="437893" name="Rectangle 645"/>
                  <p:cNvSpPr>
                    <a:spLocks noChangeArrowheads="1"/>
                  </p:cNvSpPr>
                  <p:nvPr/>
                </p:nvSpPr>
                <p:spPr bwMode="auto">
                  <a:xfrm>
                    <a:off x="2496" y="1136"/>
                    <a:ext cx="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s</a:t>
                    </a:r>
                    <a:endParaRPr lang="en-US" sz="2400">
                      <a:latin typeface="Times" pitchFamily="18" charset="0"/>
                    </a:endParaRPr>
                  </a:p>
                </p:txBody>
              </p:sp>
              <p:sp>
                <p:nvSpPr>
                  <p:cNvPr id="437894" name="Rectangle 646"/>
                  <p:cNvSpPr>
                    <a:spLocks noChangeArrowheads="1"/>
                  </p:cNvSpPr>
                  <p:nvPr/>
                </p:nvSpPr>
                <p:spPr bwMode="auto">
                  <a:xfrm>
                    <a:off x="2536" y="1136"/>
                    <a:ext cx="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e</a:t>
                    </a:r>
                    <a:endParaRPr lang="en-US" sz="2400">
                      <a:latin typeface="Times" pitchFamily="18" charset="0"/>
                    </a:endParaRPr>
                  </a:p>
                </p:txBody>
              </p:sp>
              <p:sp>
                <p:nvSpPr>
                  <p:cNvPr id="437895" name="Rectangle 647"/>
                  <p:cNvSpPr>
                    <a:spLocks noChangeArrowheads="1"/>
                  </p:cNvSpPr>
                  <p:nvPr/>
                </p:nvSpPr>
                <p:spPr bwMode="auto">
                  <a:xfrm>
                    <a:off x="2576" y="1136"/>
                    <a:ext cx="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t</a:t>
                    </a:r>
                    <a:endParaRPr lang="en-US" sz="2400">
                      <a:latin typeface="Times" pitchFamily="18" charset="0"/>
                    </a:endParaRPr>
                  </a:p>
                </p:txBody>
              </p:sp>
              <p:sp>
                <p:nvSpPr>
                  <p:cNvPr id="437896" name="Rectangle 648"/>
                  <p:cNvSpPr>
                    <a:spLocks noChangeArrowheads="1"/>
                  </p:cNvSpPr>
                  <p:nvPr/>
                </p:nvSpPr>
                <p:spPr bwMode="auto">
                  <a:xfrm>
                    <a:off x="2608" y="1136"/>
                    <a:ext cx="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s</a:t>
                    </a:r>
                    <a:endParaRPr lang="en-US" sz="2400">
                      <a:latin typeface="Times" pitchFamily="18" charset="0"/>
                    </a:endParaRPr>
                  </a:p>
                </p:txBody>
              </p:sp>
              <p:sp>
                <p:nvSpPr>
                  <p:cNvPr id="437897" name="Rectangle 649"/>
                  <p:cNvSpPr>
                    <a:spLocks noChangeArrowheads="1"/>
                  </p:cNvSpPr>
                  <p:nvPr/>
                </p:nvSpPr>
                <p:spPr bwMode="auto">
                  <a:xfrm>
                    <a:off x="2648" y="1136"/>
                    <a:ext cx="2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 </a:t>
                    </a:r>
                    <a:endParaRPr lang="en-US" sz="2400">
                      <a:latin typeface="Times" pitchFamily="18" charset="0"/>
                    </a:endParaRPr>
                  </a:p>
                </p:txBody>
              </p:sp>
              <p:sp>
                <p:nvSpPr>
                  <p:cNvPr id="437898" name="Rectangle 650"/>
                  <p:cNvSpPr>
                    <a:spLocks noChangeArrowheads="1"/>
                  </p:cNvSpPr>
                  <p:nvPr/>
                </p:nvSpPr>
                <p:spPr bwMode="auto">
                  <a:xfrm>
                    <a:off x="2672" y="1136"/>
                    <a:ext cx="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a:t>
                    </a:r>
                    <a:endParaRPr lang="en-US" sz="2400">
                      <a:latin typeface="Times" pitchFamily="18" charset="0"/>
                    </a:endParaRPr>
                  </a:p>
                </p:txBody>
              </p:sp>
              <p:sp>
                <p:nvSpPr>
                  <p:cNvPr id="437899" name="Rectangle 651"/>
                  <p:cNvSpPr>
                    <a:spLocks noChangeArrowheads="1"/>
                  </p:cNvSpPr>
                  <p:nvPr/>
                </p:nvSpPr>
                <p:spPr bwMode="auto">
                  <a:xfrm>
                    <a:off x="2704" y="1136"/>
                    <a:ext cx="4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a</a:t>
                    </a:r>
                    <a:endParaRPr lang="en-US" sz="2400">
                      <a:latin typeface="Times" pitchFamily="18" charset="0"/>
                    </a:endParaRPr>
                  </a:p>
                </p:txBody>
              </p:sp>
              <p:sp>
                <p:nvSpPr>
                  <p:cNvPr id="437900" name="Rectangle 652"/>
                  <p:cNvSpPr>
                    <a:spLocks noChangeArrowheads="1"/>
                  </p:cNvSpPr>
                  <p:nvPr/>
                </p:nvSpPr>
                <p:spPr bwMode="auto">
                  <a:xfrm>
                    <a:off x="2752" y="1136"/>
                    <a:ext cx="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l</a:t>
                    </a:r>
                    <a:endParaRPr lang="en-US" sz="2400">
                      <a:latin typeface="Times" pitchFamily="18" charset="0"/>
                    </a:endParaRPr>
                  </a:p>
                </p:txBody>
              </p:sp>
              <p:sp>
                <p:nvSpPr>
                  <p:cNvPr id="437901" name="Rectangle 653"/>
                  <p:cNvSpPr>
                    <a:spLocks noChangeArrowheads="1"/>
                  </p:cNvSpPr>
                  <p:nvPr/>
                </p:nvSpPr>
                <p:spPr bwMode="auto">
                  <a:xfrm>
                    <a:off x="2776" y="113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p</a:t>
                    </a:r>
                    <a:endParaRPr lang="en-US" sz="2400">
                      <a:latin typeface="Times" pitchFamily="18" charset="0"/>
                    </a:endParaRPr>
                  </a:p>
                </p:txBody>
              </p:sp>
              <p:sp>
                <p:nvSpPr>
                  <p:cNvPr id="437902" name="Rectangle 654"/>
                  <p:cNvSpPr>
                    <a:spLocks noChangeArrowheads="1"/>
                  </p:cNvSpPr>
                  <p:nvPr/>
                </p:nvSpPr>
                <p:spPr bwMode="auto">
                  <a:xfrm>
                    <a:off x="2832" y="113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h</a:t>
                    </a:r>
                    <a:endParaRPr lang="en-US" sz="2400">
                      <a:latin typeface="Times" pitchFamily="18" charset="0"/>
                    </a:endParaRPr>
                  </a:p>
                </p:txBody>
              </p:sp>
              <p:sp>
                <p:nvSpPr>
                  <p:cNvPr id="437903" name="Rectangle 655"/>
                  <p:cNvSpPr>
                    <a:spLocks noChangeArrowheads="1"/>
                  </p:cNvSpPr>
                  <p:nvPr/>
                </p:nvSpPr>
                <p:spPr bwMode="auto">
                  <a:xfrm>
                    <a:off x="2888" y="1136"/>
                    <a:ext cx="4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a</a:t>
                    </a:r>
                    <a:endParaRPr lang="en-US" sz="2400">
                      <a:latin typeface="Times" pitchFamily="18" charset="0"/>
                    </a:endParaRPr>
                  </a:p>
                </p:txBody>
              </p:sp>
              <p:sp>
                <p:nvSpPr>
                  <p:cNvPr id="437904" name="Rectangle 656"/>
                  <p:cNvSpPr>
                    <a:spLocks noChangeArrowheads="1"/>
                  </p:cNvSpPr>
                  <p:nvPr/>
                </p:nvSpPr>
                <p:spPr bwMode="auto">
                  <a:xfrm>
                    <a:off x="2928" y="113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b</a:t>
                    </a:r>
                    <a:endParaRPr lang="en-US" sz="2400">
                      <a:latin typeface="Times" pitchFamily="18" charset="0"/>
                    </a:endParaRPr>
                  </a:p>
                </p:txBody>
              </p:sp>
              <p:sp>
                <p:nvSpPr>
                  <p:cNvPr id="437905" name="Rectangle 657"/>
                  <p:cNvSpPr>
                    <a:spLocks noChangeArrowheads="1"/>
                  </p:cNvSpPr>
                  <p:nvPr/>
                </p:nvSpPr>
                <p:spPr bwMode="auto">
                  <a:xfrm>
                    <a:off x="2984" y="1136"/>
                    <a:ext cx="4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e</a:t>
                    </a:r>
                    <a:endParaRPr lang="en-US" sz="2400">
                      <a:latin typeface="Times" pitchFamily="18" charset="0"/>
                    </a:endParaRPr>
                  </a:p>
                </p:txBody>
              </p:sp>
              <p:sp>
                <p:nvSpPr>
                  <p:cNvPr id="437906" name="Rectangle 658"/>
                  <p:cNvSpPr>
                    <a:spLocks noChangeArrowheads="1"/>
                  </p:cNvSpPr>
                  <p:nvPr/>
                </p:nvSpPr>
                <p:spPr bwMode="auto">
                  <a:xfrm>
                    <a:off x="3024" y="1136"/>
                    <a:ext cx="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t</a:t>
                    </a:r>
                    <a:endParaRPr lang="en-US" sz="2400">
                      <a:latin typeface="Times" pitchFamily="18" charset="0"/>
                    </a:endParaRPr>
                  </a:p>
                </p:txBody>
              </p:sp>
              <p:sp>
                <p:nvSpPr>
                  <p:cNvPr id="437907" name="Rectangle 659"/>
                  <p:cNvSpPr>
                    <a:spLocks noChangeArrowheads="1"/>
                  </p:cNvSpPr>
                  <p:nvPr/>
                </p:nvSpPr>
                <p:spPr bwMode="auto">
                  <a:xfrm>
                    <a:off x="3056" y="1136"/>
                    <a:ext cx="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s</a:t>
                    </a:r>
                    <a:endParaRPr lang="en-US" sz="2400">
                      <a:latin typeface="Times" pitchFamily="18" charset="0"/>
                    </a:endParaRPr>
                  </a:p>
                </p:txBody>
              </p:sp>
              <p:sp>
                <p:nvSpPr>
                  <p:cNvPr id="437908" name="Rectangle 660"/>
                  <p:cNvSpPr>
                    <a:spLocks noChangeArrowheads="1"/>
                  </p:cNvSpPr>
                  <p:nvPr/>
                </p:nvSpPr>
                <p:spPr bwMode="auto">
                  <a:xfrm>
                    <a:off x="3096" y="1136"/>
                    <a:ext cx="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Times" pitchFamily="18" charset="0"/>
                      </a:rPr>
                      <a:t>)</a:t>
                    </a:r>
                    <a:endParaRPr lang="en-US" sz="2400">
                      <a:latin typeface="Times" pitchFamily="18" charset="0"/>
                    </a:endParaRPr>
                  </a:p>
                </p:txBody>
              </p:sp>
              <p:sp>
                <p:nvSpPr>
                  <p:cNvPr id="437909" name="Rectangle 661"/>
                  <p:cNvSpPr>
                    <a:spLocks noChangeArrowheads="1"/>
                  </p:cNvSpPr>
                  <p:nvPr/>
                </p:nvSpPr>
                <p:spPr bwMode="auto">
                  <a:xfrm rot="20040000">
                    <a:off x="3229" y="1728"/>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0" name="Rectangle 662"/>
                  <p:cNvSpPr>
                    <a:spLocks noChangeArrowheads="1"/>
                  </p:cNvSpPr>
                  <p:nvPr/>
                </p:nvSpPr>
                <p:spPr bwMode="auto">
                  <a:xfrm rot="20040000">
                    <a:off x="3301" y="1696"/>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1" name="Rectangle 663"/>
                  <p:cNvSpPr>
                    <a:spLocks noChangeArrowheads="1"/>
                  </p:cNvSpPr>
                  <p:nvPr/>
                </p:nvSpPr>
                <p:spPr bwMode="auto">
                  <a:xfrm rot="20040000">
                    <a:off x="3349" y="1672"/>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2" name="Rectangle 664"/>
                  <p:cNvSpPr>
                    <a:spLocks noChangeArrowheads="1"/>
                  </p:cNvSpPr>
                  <p:nvPr/>
                </p:nvSpPr>
                <p:spPr bwMode="auto">
                  <a:xfrm rot="20040000">
                    <a:off x="3389" y="1648"/>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3" name="Rectangle 665"/>
                  <p:cNvSpPr>
                    <a:spLocks noChangeArrowheads="1"/>
                  </p:cNvSpPr>
                  <p:nvPr/>
                </p:nvSpPr>
                <p:spPr bwMode="auto">
                  <a:xfrm rot="20040000">
                    <a:off x="3438" y="1623"/>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4" name="Rectangle 666"/>
                  <p:cNvSpPr>
                    <a:spLocks noChangeArrowheads="1"/>
                  </p:cNvSpPr>
                  <p:nvPr/>
                </p:nvSpPr>
                <p:spPr bwMode="auto">
                  <a:xfrm rot="20040000">
                    <a:off x="3469" y="1616"/>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5" name="Rectangle 667"/>
                  <p:cNvSpPr>
                    <a:spLocks noChangeArrowheads="1"/>
                  </p:cNvSpPr>
                  <p:nvPr/>
                </p:nvSpPr>
                <p:spPr bwMode="auto">
                  <a:xfrm rot="20040000">
                    <a:off x="3518" y="1591"/>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6" name="Rectangle 668"/>
                  <p:cNvSpPr>
                    <a:spLocks noChangeArrowheads="1"/>
                  </p:cNvSpPr>
                  <p:nvPr/>
                </p:nvSpPr>
                <p:spPr bwMode="auto">
                  <a:xfrm rot="20040000">
                    <a:off x="3567" y="1550"/>
                    <a:ext cx="2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b="1">
                        <a:solidFill>
                          <a:srgbClr val="000000"/>
                        </a:solidFill>
                        <a:latin typeface="Times" pitchFamily="18" charset="0"/>
                      </a:rPr>
                      <a:t> </a:t>
                    </a:r>
                    <a:endParaRPr lang="en-US" sz="2400">
                      <a:latin typeface="Times" pitchFamily="18" charset="0"/>
                    </a:endParaRPr>
                  </a:p>
                </p:txBody>
              </p:sp>
              <p:sp>
                <p:nvSpPr>
                  <p:cNvPr id="437917" name="Rectangle 669"/>
                  <p:cNvSpPr>
                    <a:spLocks noChangeArrowheads="1"/>
                  </p:cNvSpPr>
                  <p:nvPr/>
                </p:nvSpPr>
                <p:spPr bwMode="auto">
                  <a:xfrm rot="20040000">
                    <a:off x="3612" y="1544"/>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8" name="Rectangle 670"/>
                  <p:cNvSpPr>
                    <a:spLocks noChangeArrowheads="1"/>
                  </p:cNvSpPr>
                  <p:nvPr/>
                </p:nvSpPr>
                <p:spPr bwMode="auto">
                  <a:xfrm rot="20040000">
                    <a:off x="3669" y="1512"/>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19" name="Rectangle 671"/>
                  <p:cNvSpPr>
                    <a:spLocks noChangeArrowheads="1"/>
                  </p:cNvSpPr>
                  <p:nvPr/>
                </p:nvSpPr>
                <p:spPr bwMode="auto">
                  <a:xfrm rot="20040000">
                    <a:off x="3717" y="1488"/>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20" name="Rectangle 672"/>
                  <p:cNvSpPr>
                    <a:spLocks noChangeArrowheads="1"/>
                  </p:cNvSpPr>
                  <p:nvPr/>
                </p:nvSpPr>
                <p:spPr bwMode="auto">
                  <a:xfrm rot="20040000">
                    <a:off x="3765" y="1464"/>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21" name="Rectangle 673"/>
                  <p:cNvSpPr>
                    <a:spLocks noChangeArrowheads="1"/>
                  </p:cNvSpPr>
                  <p:nvPr/>
                </p:nvSpPr>
                <p:spPr bwMode="auto">
                  <a:xfrm rot="20040000">
                    <a:off x="3813" y="1440"/>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22" name="Rectangle 674"/>
                  <p:cNvSpPr>
                    <a:spLocks noChangeArrowheads="1"/>
                  </p:cNvSpPr>
                  <p:nvPr/>
                </p:nvSpPr>
                <p:spPr bwMode="auto">
                  <a:xfrm rot="20040000">
                    <a:off x="3862" y="1416"/>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23" name="Rectangle 675"/>
                  <p:cNvSpPr>
                    <a:spLocks noChangeArrowheads="1"/>
                  </p:cNvSpPr>
                  <p:nvPr/>
                </p:nvSpPr>
                <p:spPr bwMode="auto">
                  <a:xfrm rot="20040000">
                    <a:off x="3902" y="1400"/>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37924" name="Freeform 676"/>
                  <p:cNvSpPr>
                    <a:spLocks/>
                  </p:cNvSpPr>
                  <p:nvPr/>
                </p:nvSpPr>
                <p:spPr bwMode="auto">
                  <a:xfrm>
                    <a:off x="1904" y="1288"/>
                    <a:ext cx="408" cy="328"/>
                  </a:xfrm>
                  <a:custGeom>
                    <a:avLst/>
                    <a:gdLst>
                      <a:gd name="T0" fmla="*/ 272 w 408"/>
                      <a:gd name="T1" fmla="*/ 112 h 328"/>
                      <a:gd name="T2" fmla="*/ 264 w 408"/>
                      <a:gd name="T3" fmla="*/ 128 h 328"/>
                      <a:gd name="T4" fmla="*/ 264 w 408"/>
                      <a:gd name="T5" fmla="*/ 144 h 328"/>
                      <a:gd name="T6" fmla="*/ 280 w 408"/>
                      <a:gd name="T7" fmla="*/ 168 h 328"/>
                      <a:gd name="T8" fmla="*/ 296 w 408"/>
                      <a:gd name="T9" fmla="*/ 184 h 328"/>
                      <a:gd name="T10" fmla="*/ 320 w 408"/>
                      <a:gd name="T11" fmla="*/ 192 h 328"/>
                      <a:gd name="T12" fmla="*/ 344 w 408"/>
                      <a:gd name="T13" fmla="*/ 200 h 328"/>
                      <a:gd name="T14" fmla="*/ 384 w 408"/>
                      <a:gd name="T15" fmla="*/ 224 h 328"/>
                      <a:gd name="T16" fmla="*/ 400 w 408"/>
                      <a:gd name="T17" fmla="*/ 248 h 328"/>
                      <a:gd name="T18" fmla="*/ 408 w 408"/>
                      <a:gd name="T19" fmla="*/ 272 h 328"/>
                      <a:gd name="T20" fmla="*/ 392 w 408"/>
                      <a:gd name="T21" fmla="*/ 328 h 328"/>
                      <a:gd name="T22" fmla="*/ 392 w 408"/>
                      <a:gd name="T23" fmla="*/ 328 h 328"/>
                      <a:gd name="T24" fmla="*/ 360 w 408"/>
                      <a:gd name="T25" fmla="*/ 304 h 328"/>
                      <a:gd name="T26" fmla="*/ 360 w 408"/>
                      <a:gd name="T27" fmla="*/ 304 h 328"/>
                      <a:gd name="T28" fmla="*/ 368 w 408"/>
                      <a:gd name="T29" fmla="*/ 296 h 328"/>
                      <a:gd name="T30" fmla="*/ 368 w 408"/>
                      <a:gd name="T31" fmla="*/ 280 h 328"/>
                      <a:gd name="T32" fmla="*/ 352 w 408"/>
                      <a:gd name="T33" fmla="*/ 248 h 328"/>
                      <a:gd name="T34" fmla="*/ 344 w 408"/>
                      <a:gd name="T35" fmla="*/ 248 h 328"/>
                      <a:gd name="T36" fmla="*/ 336 w 408"/>
                      <a:gd name="T37" fmla="*/ 248 h 328"/>
                      <a:gd name="T38" fmla="*/ 328 w 408"/>
                      <a:gd name="T39" fmla="*/ 240 h 328"/>
                      <a:gd name="T40" fmla="*/ 304 w 408"/>
                      <a:gd name="T41" fmla="*/ 224 h 328"/>
                      <a:gd name="T42" fmla="*/ 264 w 408"/>
                      <a:gd name="T43" fmla="*/ 208 h 328"/>
                      <a:gd name="T44" fmla="*/ 248 w 408"/>
                      <a:gd name="T45" fmla="*/ 192 h 328"/>
                      <a:gd name="T46" fmla="*/ 240 w 408"/>
                      <a:gd name="T47" fmla="*/ 176 h 328"/>
                      <a:gd name="T48" fmla="*/ 240 w 408"/>
                      <a:gd name="T49" fmla="*/ 128 h 328"/>
                      <a:gd name="T50" fmla="*/ 216 w 408"/>
                      <a:gd name="T51" fmla="*/ 136 h 328"/>
                      <a:gd name="T52" fmla="*/ 192 w 408"/>
                      <a:gd name="T53" fmla="*/ 136 h 328"/>
                      <a:gd name="T54" fmla="*/ 152 w 408"/>
                      <a:gd name="T55" fmla="*/ 120 h 328"/>
                      <a:gd name="T56" fmla="*/ 144 w 408"/>
                      <a:gd name="T57" fmla="*/ 112 h 328"/>
                      <a:gd name="T58" fmla="*/ 128 w 408"/>
                      <a:gd name="T59" fmla="*/ 96 h 328"/>
                      <a:gd name="T60" fmla="*/ 104 w 408"/>
                      <a:gd name="T61" fmla="*/ 72 h 328"/>
                      <a:gd name="T62" fmla="*/ 96 w 408"/>
                      <a:gd name="T63" fmla="*/ 64 h 328"/>
                      <a:gd name="T64" fmla="*/ 88 w 408"/>
                      <a:gd name="T65" fmla="*/ 56 h 328"/>
                      <a:gd name="T66" fmla="*/ 72 w 408"/>
                      <a:gd name="T67" fmla="*/ 48 h 328"/>
                      <a:gd name="T68" fmla="*/ 56 w 408"/>
                      <a:gd name="T69" fmla="*/ 40 h 328"/>
                      <a:gd name="T70" fmla="*/ 32 w 408"/>
                      <a:gd name="T71" fmla="*/ 56 h 328"/>
                      <a:gd name="T72" fmla="*/ 32 w 408"/>
                      <a:gd name="T73" fmla="*/ 56 h 328"/>
                      <a:gd name="T74" fmla="*/ 0 w 408"/>
                      <a:gd name="T75" fmla="*/ 32 h 328"/>
                      <a:gd name="T76" fmla="*/ 0 w 408"/>
                      <a:gd name="T77" fmla="*/ 32 h 328"/>
                      <a:gd name="T78" fmla="*/ 24 w 408"/>
                      <a:gd name="T79" fmla="*/ 16 h 328"/>
                      <a:gd name="T80" fmla="*/ 48 w 408"/>
                      <a:gd name="T81" fmla="*/ 0 h 328"/>
                      <a:gd name="T82" fmla="*/ 104 w 408"/>
                      <a:gd name="T83" fmla="*/ 16 h 328"/>
                      <a:gd name="T84" fmla="*/ 128 w 408"/>
                      <a:gd name="T85" fmla="*/ 32 h 328"/>
                      <a:gd name="T86" fmla="*/ 144 w 408"/>
                      <a:gd name="T87" fmla="*/ 48 h 328"/>
                      <a:gd name="T88" fmla="*/ 160 w 408"/>
                      <a:gd name="T89" fmla="*/ 72 h 328"/>
                      <a:gd name="T90" fmla="*/ 184 w 408"/>
                      <a:gd name="T91" fmla="*/ 96 h 328"/>
                      <a:gd name="T92" fmla="*/ 200 w 408"/>
                      <a:gd name="T93" fmla="*/ 104 h 328"/>
                      <a:gd name="T94" fmla="*/ 216 w 408"/>
                      <a:gd name="T95" fmla="*/ 112 h 328"/>
                      <a:gd name="T96" fmla="*/ 248 w 408"/>
                      <a:gd name="T97" fmla="*/ 88 h 328"/>
                      <a:gd name="T98" fmla="*/ 256 w 408"/>
                      <a:gd name="T99" fmla="*/ 80 h 328"/>
                      <a:gd name="T100" fmla="*/ 280 w 408"/>
                      <a:gd name="T101" fmla="*/ 10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8" h="328">
                        <a:moveTo>
                          <a:pt x="280" y="104"/>
                        </a:moveTo>
                        <a:lnTo>
                          <a:pt x="272" y="112"/>
                        </a:lnTo>
                        <a:lnTo>
                          <a:pt x="272" y="112"/>
                        </a:lnTo>
                        <a:lnTo>
                          <a:pt x="264" y="128"/>
                        </a:lnTo>
                        <a:lnTo>
                          <a:pt x="264" y="144"/>
                        </a:lnTo>
                        <a:lnTo>
                          <a:pt x="264" y="144"/>
                        </a:lnTo>
                        <a:lnTo>
                          <a:pt x="272" y="160"/>
                        </a:lnTo>
                        <a:lnTo>
                          <a:pt x="280" y="168"/>
                        </a:lnTo>
                        <a:lnTo>
                          <a:pt x="280" y="168"/>
                        </a:lnTo>
                        <a:lnTo>
                          <a:pt x="296" y="184"/>
                        </a:lnTo>
                        <a:lnTo>
                          <a:pt x="320" y="192"/>
                        </a:lnTo>
                        <a:lnTo>
                          <a:pt x="320" y="192"/>
                        </a:lnTo>
                        <a:lnTo>
                          <a:pt x="344" y="200"/>
                        </a:lnTo>
                        <a:lnTo>
                          <a:pt x="344" y="200"/>
                        </a:lnTo>
                        <a:lnTo>
                          <a:pt x="368" y="216"/>
                        </a:lnTo>
                        <a:lnTo>
                          <a:pt x="384" y="224"/>
                        </a:lnTo>
                        <a:lnTo>
                          <a:pt x="384" y="224"/>
                        </a:lnTo>
                        <a:lnTo>
                          <a:pt x="400" y="248"/>
                        </a:lnTo>
                        <a:lnTo>
                          <a:pt x="408" y="272"/>
                        </a:lnTo>
                        <a:lnTo>
                          <a:pt x="408" y="272"/>
                        </a:lnTo>
                        <a:lnTo>
                          <a:pt x="408" y="304"/>
                        </a:lnTo>
                        <a:lnTo>
                          <a:pt x="392" y="328"/>
                        </a:lnTo>
                        <a:lnTo>
                          <a:pt x="392" y="328"/>
                        </a:lnTo>
                        <a:lnTo>
                          <a:pt x="392" y="328"/>
                        </a:lnTo>
                        <a:lnTo>
                          <a:pt x="392" y="328"/>
                        </a:lnTo>
                        <a:lnTo>
                          <a:pt x="360" y="304"/>
                        </a:lnTo>
                        <a:lnTo>
                          <a:pt x="360" y="304"/>
                        </a:lnTo>
                        <a:lnTo>
                          <a:pt x="360" y="304"/>
                        </a:lnTo>
                        <a:lnTo>
                          <a:pt x="360" y="304"/>
                        </a:lnTo>
                        <a:lnTo>
                          <a:pt x="368" y="296"/>
                        </a:lnTo>
                        <a:lnTo>
                          <a:pt x="368" y="280"/>
                        </a:lnTo>
                        <a:lnTo>
                          <a:pt x="368" y="280"/>
                        </a:lnTo>
                        <a:lnTo>
                          <a:pt x="360" y="264"/>
                        </a:lnTo>
                        <a:lnTo>
                          <a:pt x="352" y="248"/>
                        </a:lnTo>
                        <a:lnTo>
                          <a:pt x="352" y="248"/>
                        </a:lnTo>
                        <a:lnTo>
                          <a:pt x="344" y="248"/>
                        </a:lnTo>
                        <a:lnTo>
                          <a:pt x="336" y="248"/>
                        </a:lnTo>
                        <a:lnTo>
                          <a:pt x="336" y="248"/>
                        </a:lnTo>
                        <a:lnTo>
                          <a:pt x="328" y="240"/>
                        </a:lnTo>
                        <a:lnTo>
                          <a:pt x="328" y="240"/>
                        </a:lnTo>
                        <a:lnTo>
                          <a:pt x="304" y="224"/>
                        </a:lnTo>
                        <a:lnTo>
                          <a:pt x="304" y="224"/>
                        </a:lnTo>
                        <a:lnTo>
                          <a:pt x="280" y="216"/>
                        </a:lnTo>
                        <a:lnTo>
                          <a:pt x="264" y="208"/>
                        </a:lnTo>
                        <a:lnTo>
                          <a:pt x="264" y="208"/>
                        </a:lnTo>
                        <a:lnTo>
                          <a:pt x="248" y="192"/>
                        </a:lnTo>
                        <a:lnTo>
                          <a:pt x="240" y="176"/>
                        </a:lnTo>
                        <a:lnTo>
                          <a:pt x="240" y="176"/>
                        </a:lnTo>
                        <a:lnTo>
                          <a:pt x="240" y="152"/>
                        </a:lnTo>
                        <a:lnTo>
                          <a:pt x="240" y="128"/>
                        </a:lnTo>
                        <a:lnTo>
                          <a:pt x="240" y="128"/>
                        </a:lnTo>
                        <a:lnTo>
                          <a:pt x="216" y="136"/>
                        </a:lnTo>
                        <a:lnTo>
                          <a:pt x="192" y="136"/>
                        </a:lnTo>
                        <a:lnTo>
                          <a:pt x="192" y="136"/>
                        </a:lnTo>
                        <a:lnTo>
                          <a:pt x="176" y="136"/>
                        </a:lnTo>
                        <a:lnTo>
                          <a:pt x="152" y="120"/>
                        </a:lnTo>
                        <a:lnTo>
                          <a:pt x="152" y="120"/>
                        </a:lnTo>
                        <a:lnTo>
                          <a:pt x="144" y="112"/>
                        </a:lnTo>
                        <a:lnTo>
                          <a:pt x="128" y="96"/>
                        </a:lnTo>
                        <a:lnTo>
                          <a:pt x="128" y="96"/>
                        </a:lnTo>
                        <a:lnTo>
                          <a:pt x="104" y="72"/>
                        </a:lnTo>
                        <a:lnTo>
                          <a:pt x="104" y="72"/>
                        </a:lnTo>
                        <a:lnTo>
                          <a:pt x="96" y="64"/>
                        </a:lnTo>
                        <a:lnTo>
                          <a:pt x="96" y="64"/>
                        </a:lnTo>
                        <a:lnTo>
                          <a:pt x="96" y="56"/>
                        </a:lnTo>
                        <a:lnTo>
                          <a:pt x="88" y="56"/>
                        </a:lnTo>
                        <a:lnTo>
                          <a:pt x="88" y="56"/>
                        </a:lnTo>
                        <a:lnTo>
                          <a:pt x="72" y="48"/>
                        </a:lnTo>
                        <a:lnTo>
                          <a:pt x="56" y="40"/>
                        </a:lnTo>
                        <a:lnTo>
                          <a:pt x="56" y="40"/>
                        </a:lnTo>
                        <a:lnTo>
                          <a:pt x="40" y="48"/>
                        </a:lnTo>
                        <a:lnTo>
                          <a:pt x="32" y="56"/>
                        </a:lnTo>
                        <a:lnTo>
                          <a:pt x="32" y="56"/>
                        </a:lnTo>
                        <a:lnTo>
                          <a:pt x="32" y="56"/>
                        </a:lnTo>
                        <a:lnTo>
                          <a:pt x="32" y="56"/>
                        </a:lnTo>
                        <a:lnTo>
                          <a:pt x="0" y="32"/>
                        </a:lnTo>
                        <a:lnTo>
                          <a:pt x="0" y="32"/>
                        </a:lnTo>
                        <a:lnTo>
                          <a:pt x="0" y="32"/>
                        </a:lnTo>
                        <a:lnTo>
                          <a:pt x="0" y="32"/>
                        </a:lnTo>
                        <a:lnTo>
                          <a:pt x="24" y="16"/>
                        </a:lnTo>
                        <a:lnTo>
                          <a:pt x="48" y="0"/>
                        </a:lnTo>
                        <a:lnTo>
                          <a:pt x="48" y="0"/>
                        </a:lnTo>
                        <a:lnTo>
                          <a:pt x="80" y="0"/>
                        </a:lnTo>
                        <a:lnTo>
                          <a:pt x="104" y="16"/>
                        </a:lnTo>
                        <a:lnTo>
                          <a:pt x="104" y="16"/>
                        </a:lnTo>
                        <a:lnTo>
                          <a:pt x="128" y="32"/>
                        </a:lnTo>
                        <a:lnTo>
                          <a:pt x="144" y="48"/>
                        </a:lnTo>
                        <a:lnTo>
                          <a:pt x="144" y="48"/>
                        </a:lnTo>
                        <a:lnTo>
                          <a:pt x="160" y="72"/>
                        </a:lnTo>
                        <a:lnTo>
                          <a:pt x="160" y="72"/>
                        </a:lnTo>
                        <a:lnTo>
                          <a:pt x="168" y="88"/>
                        </a:lnTo>
                        <a:lnTo>
                          <a:pt x="184" y="96"/>
                        </a:lnTo>
                        <a:lnTo>
                          <a:pt x="184" y="96"/>
                        </a:lnTo>
                        <a:lnTo>
                          <a:pt x="200" y="104"/>
                        </a:lnTo>
                        <a:lnTo>
                          <a:pt x="216" y="112"/>
                        </a:lnTo>
                        <a:lnTo>
                          <a:pt x="216" y="112"/>
                        </a:lnTo>
                        <a:lnTo>
                          <a:pt x="232" y="104"/>
                        </a:lnTo>
                        <a:lnTo>
                          <a:pt x="248" y="88"/>
                        </a:lnTo>
                        <a:lnTo>
                          <a:pt x="248" y="88"/>
                        </a:lnTo>
                        <a:lnTo>
                          <a:pt x="256" y="80"/>
                        </a:lnTo>
                        <a:lnTo>
                          <a:pt x="256" y="80"/>
                        </a:lnTo>
                        <a:lnTo>
                          <a:pt x="28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7925" name="Rectangle 677"/>
                  <p:cNvSpPr>
                    <a:spLocks noChangeArrowheads="1"/>
                  </p:cNvSpPr>
                  <p:nvPr/>
                </p:nvSpPr>
                <p:spPr bwMode="auto">
                  <a:xfrm rot="18480000">
                    <a:off x="2634" y="1589"/>
                    <a:ext cx="260"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7200">
                        <a:solidFill>
                          <a:srgbClr val="000000"/>
                        </a:solidFill>
                        <a:latin typeface="Geneva" pitchFamily="34" charset="0"/>
                      </a:rPr>
                      <a:t>}</a:t>
                    </a:r>
                    <a:endParaRPr lang="en-US" sz="2400">
                      <a:latin typeface="Times" pitchFamily="18" charset="0"/>
                    </a:endParaRPr>
                  </a:p>
                </p:txBody>
              </p:sp>
              <p:sp>
                <p:nvSpPr>
                  <p:cNvPr id="437926" name="Line 678"/>
                  <p:cNvSpPr>
                    <a:spLocks noChangeShapeType="1"/>
                  </p:cNvSpPr>
                  <p:nvPr/>
                </p:nvSpPr>
                <p:spPr bwMode="auto">
                  <a:xfrm flipV="1">
                    <a:off x="2192" y="1264"/>
                    <a:ext cx="176" cy="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927" name="Line 679"/>
                  <p:cNvSpPr>
                    <a:spLocks noChangeShapeType="1"/>
                  </p:cNvSpPr>
                  <p:nvPr/>
                </p:nvSpPr>
                <p:spPr bwMode="auto">
                  <a:xfrm flipH="1" flipV="1">
                    <a:off x="2488" y="1272"/>
                    <a:ext cx="368" cy="65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928" name="Line 680"/>
                  <p:cNvSpPr>
                    <a:spLocks noChangeShapeType="1"/>
                  </p:cNvSpPr>
                  <p:nvPr/>
                </p:nvSpPr>
                <p:spPr bwMode="auto">
                  <a:xfrm>
                    <a:off x="1528" y="313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929" name="Line 681"/>
                  <p:cNvSpPr>
                    <a:spLocks noChangeShapeType="1"/>
                  </p:cNvSpPr>
                  <p:nvPr/>
                </p:nvSpPr>
                <p:spPr bwMode="auto">
                  <a:xfrm>
                    <a:off x="1528" y="313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37930" name="Rectangle 682"/>
                <p:cNvSpPr>
                  <a:spLocks noChangeArrowheads="1"/>
                </p:cNvSpPr>
                <p:nvPr/>
              </p:nvSpPr>
              <p:spPr bwMode="auto">
                <a:xfrm>
                  <a:off x="488" y="432"/>
                  <a:ext cx="16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B</a:t>
                  </a:r>
                  <a:endParaRPr lang="en-US" sz="2400">
                    <a:latin typeface="Times" pitchFamily="18" charset="0"/>
                  </a:endParaRPr>
                </a:p>
              </p:txBody>
            </p:sp>
            <p:sp>
              <p:nvSpPr>
                <p:cNvPr id="437931" name="Rectangle 683"/>
                <p:cNvSpPr>
                  <a:spLocks noChangeArrowheads="1"/>
                </p:cNvSpPr>
                <p:nvPr/>
              </p:nvSpPr>
              <p:spPr bwMode="auto">
                <a:xfrm>
                  <a:off x="656" y="432"/>
                  <a:ext cx="165"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B</a:t>
                  </a:r>
                  <a:endParaRPr lang="en-US" sz="2400">
                    <a:latin typeface="Times" pitchFamily="18" charset="0"/>
                  </a:endParaRPr>
                </a:p>
              </p:txBody>
            </p:sp>
            <p:sp>
              <p:nvSpPr>
                <p:cNvPr id="437932" name="Rectangle 684"/>
                <p:cNvSpPr>
                  <a:spLocks noChangeArrowheads="1"/>
                </p:cNvSpPr>
                <p:nvPr/>
              </p:nvSpPr>
              <p:spPr bwMode="auto">
                <a:xfrm>
                  <a:off x="824" y="432"/>
                  <a:ext cx="12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8</a:t>
                  </a:r>
                  <a:endParaRPr lang="en-US" sz="2400">
                    <a:latin typeface="Times" pitchFamily="18" charset="0"/>
                  </a:endParaRPr>
                </a:p>
              </p:txBody>
            </p:sp>
            <p:sp>
              <p:nvSpPr>
                <p:cNvPr id="437933" name="Rectangle 685"/>
                <p:cNvSpPr>
                  <a:spLocks noChangeArrowheads="1"/>
                </p:cNvSpPr>
                <p:nvPr/>
              </p:nvSpPr>
              <p:spPr bwMode="auto">
                <a:xfrm>
                  <a:off x="952" y="432"/>
                  <a:ext cx="12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4</a:t>
                  </a:r>
                  <a:endParaRPr lang="en-US" sz="2400">
                    <a:latin typeface="Times" pitchFamily="18" charset="0"/>
                  </a:endParaRPr>
                </a:p>
              </p:txBody>
            </p:sp>
            <p:sp>
              <p:nvSpPr>
                <p:cNvPr id="437934" name="Rectangle 686"/>
                <p:cNvSpPr>
                  <a:spLocks noChangeArrowheads="1"/>
                </p:cNvSpPr>
                <p:nvPr/>
              </p:nvSpPr>
              <p:spPr bwMode="auto">
                <a:xfrm>
                  <a:off x="1072" y="432"/>
                  <a:ext cx="6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 </a:t>
                  </a:r>
                  <a:endParaRPr lang="en-US" sz="2400">
                    <a:latin typeface="Times" pitchFamily="18" charset="0"/>
                  </a:endParaRPr>
                </a:p>
              </p:txBody>
            </p:sp>
            <p:sp>
              <p:nvSpPr>
                <p:cNvPr id="437935" name="Rectangle 687"/>
                <p:cNvSpPr>
                  <a:spLocks noChangeArrowheads="1"/>
                </p:cNvSpPr>
                <p:nvPr/>
              </p:nvSpPr>
              <p:spPr bwMode="auto">
                <a:xfrm>
                  <a:off x="1136" y="432"/>
                  <a:ext cx="13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P</a:t>
                  </a:r>
                  <a:endParaRPr lang="en-US" sz="2400">
                    <a:latin typeface="Times" pitchFamily="18" charset="0"/>
                  </a:endParaRPr>
                </a:p>
              </p:txBody>
            </p:sp>
            <p:sp>
              <p:nvSpPr>
                <p:cNvPr id="437936" name="Rectangle 688"/>
                <p:cNvSpPr>
                  <a:spLocks noChangeArrowheads="1"/>
                </p:cNvSpPr>
                <p:nvPr/>
              </p:nvSpPr>
              <p:spPr bwMode="auto">
                <a:xfrm>
                  <a:off x="1272" y="432"/>
                  <a:ext cx="83"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r</a:t>
                  </a:r>
                  <a:endParaRPr lang="en-US" sz="2400">
                    <a:latin typeface="Times" pitchFamily="18" charset="0"/>
                  </a:endParaRPr>
                </a:p>
              </p:txBody>
            </p:sp>
            <p:sp>
              <p:nvSpPr>
                <p:cNvPr id="437937" name="Rectangle 689"/>
                <p:cNvSpPr>
                  <a:spLocks noChangeArrowheads="1"/>
                </p:cNvSpPr>
                <p:nvPr/>
              </p:nvSpPr>
              <p:spPr bwMode="auto">
                <a:xfrm>
                  <a:off x="1344" y="432"/>
                  <a:ext cx="12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o</a:t>
                  </a:r>
                  <a:endParaRPr lang="en-US" sz="2400">
                    <a:latin typeface="Times" pitchFamily="18" charset="0"/>
                  </a:endParaRPr>
                </a:p>
              </p:txBody>
            </p:sp>
            <p:sp>
              <p:nvSpPr>
                <p:cNvPr id="437938" name="Rectangle 690"/>
                <p:cNvSpPr>
                  <a:spLocks noChangeArrowheads="1"/>
                </p:cNvSpPr>
                <p:nvPr/>
              </p:nvSpPr>
              <p:spPr bwMode="auto">
                <a:xfrm>
                  <a:off x="1472" y="432"/>
                  <a:ext cx="6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t</a:t>
                  </a:r>
                  <a:endParaRPr lang="en-US" sz="2400">
                    <a:latin typeface="Times" pitchFamily="18" charset="0"/>
                  </a:endParaRPr>
                </a:p>
              </p:txBody>
            </p:sp>
            <p:sp>
              <p:nvSpPr>
                <p:cNvPr id="437939" name="Rectangle 691"/>
                <p:cNvSpPr>
                  <a:spLocks noChangeArrowheads="1"/>
                </p:cNvSpPr>
                <p:nvPr/>
              </p:nvSpPr>
              <p:spPr bwMode="auto">
                <a:xfrm>
                  <a:off x="1544" y="432"/>
                  <a:ext cx="12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o</a:t>
                  </a:r>
                  <a:endParaRPr lang="en-US" sz="2400">
                    <a:latin typeface="Times" pitchFamily="18" charset="0"/>
                  </a:endParaRPr>
                </a:p>
              </p:txBody>
            </p:sp>
            <p:sp>
              <p:nvSpPr>
                <p:cNvPr id="437940" name="Rectangle 692"/>
                <p:cNvSpPr>
                  <a:spLocks noChangeArrowheads="1"/>
                </p:cNvSpPr>
                <p:nvPr/>
              </p:nvSpPr>
              <p:spPr bwMode="auto">
                <a:xfrm>
                  <a:off x="1664" y="432"/>
                  <a:ext cx="11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c</a:t>
                  </a:r>
                  <a:endParaRPr lang="en-US" sz="2400">
                    <a:latin typeface="Times" pitchFamily="18" charset="0"/>
                  </a:endParaRPr>
                </a:p>
              </p:txBody>
            </p:sp>
            <p:sp>
              <p:nvSpPr>
                <p:cNvPr id="437941" name="Rectangle 693"/>
                <p:cNvSpPr>
                  <a:spLocks noChangeArrowheads="1"/>
                </p:cNvSpPr>
                <p:nvPr/>
              </p:nvSpPr>
              <p:spPr bwMode="auto">
                <a:xfrm>
                  <a:off x="1776" y="432"/>
                  <a:ext cx="12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o</a:t>
                  </a:r>
                  <a:endParaRPr lang="en-US" sz="2400">
                    <a:latin typeface="Times" pitchFamily="18" charset="0"/>
                  </a:endParaRPr>
                </a:p>
              </p:txBody>
            </p:sp>
            <p:sp>
              <p:nvSpPr>
                <p:cNvPr id="437942" name="Rectangle 694"/>
                <p:cNvSpPr>
                  <a:spLocks noChangeArrowheads="1"/>
                </p:cNvSpPr>
                <p:nvPr/>
              </p:nvSpPr>
              <p:spPr bwMode="auto">
                <a:xfrm>
                  <a:off x="1896" y="432"/>
                  <a:ext cx="69"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3100">
                      <a:solidFill>
                        <a:srgbClr val="000000"/>
                      </a:solidFill>
                      <a:latin typeface="Times" pitchFamily="18" charset="0"/>
                    </a:rPr>
                    <a:t>l</a:t>
                  </a:r>
                  <a:endParaRPr lang="en-US" sz="2400">
                    <a:latin typeface="Times" pitchFamily="18" charset="0"/>
                  </a:endParaRPr>
                </a:p>
              </p:txBody>
            </p:sp>
          </p:grpSp>
          <p:sp>
            <p:nvSpPr>
              <p:cNvPr id="437943" name="Text Box 695"/>
              <p:cNvSpPr txBox="1">
                <a:spLocks noChangeArrowheads="1"/>
              </p:cNvSpPr>
              <p:nvPr/>
            </p:nvSpPr>
            <p:spPr bwMode="auto">
              <a:xfrm rot="-1529539">
                <a:off x="3097" y="1567"/>
                <a:ext cx="100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latin typeface="Times New Roman" pitchFamily="18" charset="0"/>
                  </a:rPr>
                  <a:t>Quantum Channel</a:t>
                </a:r>
              </a:p>
              <a:p>
                <a:r>
                  <a:rPr lang="en-US" sz="1400" b="1">
                    <a:latin typeface="Times New Roman" pitchFamily="18" charset="0"/>
                  </a:rPr>
                  <a:t>Single photon link</a:t>
                </a:r>
              </a:p>
            </p:txBody>
          </p:sp>
        </p:grpSp>
        <p:grpSp>
          <p:nvGrpSpPr>
            <p:cNvPr id="437944" name="Group 696"/>
            <p:cNvGrpSpPr>
              <a:grpSpLocks/>
            </p:cNvGrpSpPr>
            <p:nvPr/>
          </p:nvGrpSpPr>
          <p:grpSpPr bwMode="auto">
            <a:xfrm>
              <a:off x="993" y="2003"/>
              <a:ext cx="582" cy="558"/>
              <a:chOff x="5289" y="459"/>
              <a:chExt cx="774" cy="918"/>
            </a:xfrm>
          </p:grpSpPr>
          <p:pic>
            <p:nvPicPr>
              <p:cNvPr id="437945" name="Picture 697" descr="2240353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 y="459"/>
                <a:ext cx="438" cy="666"/>
              </a:xfrm>
              <a:prstGeom prst="rect">
                <a:avLst/>
              </a:prstGeom>
              <a:noFill/>
              <a:extLst>
                <a:ext uri="{909E8E84-426E-40DD-AFC4-6F175D3DCCD1}">
                  <a14:hiddenFill xmlns:a14="http://schemas.microsoft.com/office/drawing/2010/main">
                    <a:solidFill>
                      <a:srgbClr val="FFFFFF"/>
                    </a:solidFill>
                  </a14:hiddenFill>
                </a:ext>
              </a:extLst>
            </p:spPr>
          </p:pic>
          <p:pic>
            <p:nvPicPr>
              <p:cNvPr id="437946" name="Picture 698" descr="dick_tracy_code_boo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135506">
                <a:off x="5481" y="795"/>
                <a:ext cx="390" cy="774"/>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7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457200" y="0"/>
            <a:ext cx="8229600" cy="1143000"/>
          </a:xfrm>
        </p:spPr>
        <p:txBody>
          <a:bodyPr/>
          <a:lstStyle/>
          <a:p>
            <a:r>
              <a:rPr lang="en-US" sz="4000">
                <a:latin typeface="Comic Sans MS" pitchFamily="66" charset="0"/>
              </a:rPr>
              <a:t>What does quantum crypto add?</a:t>
            </a:r>
            <a:br>
              <a:rPr lang="en-US" sz="4000">
                <a:latin typeface="Comic Sans MS" pitchFamily="66" charset="0"/>
              </a:rPr>
            </a:br>
            <a:r>
              <a:rPr lang="en-US" sz="2800">
                <a:latin typeface="Comic Sans MS" pitchFamily="66" charset="0"/>
              </a:rPr>
              <a:t>(disclaimer)</a:t>
            </a:r>
          </a:p>
        </p:txBody>
      </p:sp>
      <p:graphicFrame>
        <p:nvGraphicFramePr>
          <p:cNvPr id="438275" name="Group 3"/>
          <p:cNvGraphicFramePr>
            <a:graphicFrameLocks noGrp="1"/>
          </p:cNvGraphicFramePr>
          <p:nvPr>
            <p:ph sz="half" idx="2"/>
          </p:nvPr>
        </p:nvGraphicFramePr>
        <p:xfrm>
          <a:off x="304800" y="1600200"/>
          <a:ext cx="8661400" cy="5101336"/>
        </p:xfrm>
        <a:graphic>
          <a:graphicData uri="http://schemas.openxmlformats.org/drawingml/2006/table">
            <a:tbl>
              <a:tblPr/>
              <a:tblGrid>
                <a:gridCol w="4330700"/>
                <a:gridCol w="4330700"/>
              </a:tblGrid>
              <a:tr h="584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Comic Sans MS" pitchFamily="66" charset="0"/>
                        </a:rPr>
                        <a:t>Classical</a:t>
                      </a: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Comic Sans MS" pitchFamily="66" charset="0"/>
                        </a:rPr>
                        <a:t>Quantum</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omic Sans MS" pitchFamily="66" charset="0"/>
                        </a:rPr>
                        <a:t>Security depends on hiding large prime factors in really big numbers: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omic Sans MS" pitchFamily="66" charset="0"/>
                        </a:rPr>
                        <a:t>“Computational Security”</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omic Sans MS" pitchFamily="66" charset="0"/>
                        </a:rPr>
                        <a:t>Security depends on quantum mechanics laws being true: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omic Sans MS" pitchFamily="66" charset="0"/>
                        </a:rPr>
                        <a:t>“Physical Security”</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omic Sans MS" pitchFamily="66" charset="0"/>
                        </a:rPr>
                        <a:t>Finding large factors of large number is hard </a:t>
                      </a:r>
                      <a:r>
                        <a:rPr kumimoji="0" lang="en-US" sz="2400" b="1" i="1" u="none" strike="noStrike" cap="none" normalizeH="0" baseline="0" smtClean="0">
                          <a:ln>
                            <a:noFill/>
                          </a:ln>
                          <a:solidFill>
                            <a:srgbClr val="0000FF"/>
                          </a:solidFill>
                          <a:effectLst/>
                          <a:latin typeface="Comic Sans MS" pitchFamily="66" charset="0"/>
                        </a:rPr>
                        <a:t>today</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omic Sans MS" pitchFamily="66" charset="0"/>
                        </a:rPr>
                        <a:t>Physical laws are true </a:t>
                      </a:r>
                      <a:r>
                        <a:rPr kumimoji="0" lang="en-US" sz="2400" b="1" i="1" u="none" strike="noStrike" cap="none" normalizeH="0" baseline="0" smtClean="0">
                          <a:ln>
                            <a:noFill/>
                          </a:ln>
                          <a:solidFill>
                            <a:srgbClr val="0000FF"/>
                          </a:solidFill>
                          <a:effectLst/>
                          <a:latin typeface="Comic Sans MS" pitchFamily="66" charset="0"/>
                        </a:rPr>
                        <a:t>today</a:t>
                      </a:r>
                      <a:r>
                        <a:rPr kumimoji="0" lang="en-US" sz="2400" b="0" i="0" u="none" strike="noStrike" cap="none" normalizeH="0" baseline="0" smtClean="0">
                          <a:ln>
                            <a:noFill/>
                          </a:ln>
                          <a:solidFill>
                            <a:schemeClr val="tx1"/>
                          </a:solidFill>
                          <a:effectLst/>
                          <a:latin typeface="Comic Sans MS" pitchFamily="66" charset="0"/>
                        </a:rPr>
                        <a:t> and </a:t>
                      </a:r>
                      <a:r>
                        <a:rPr kumimoji="0" lang="en-US" sz="2400" b="1" i="1" u="none" strike="noStrike" cap="none" normalizeH="0" baseline="0" smtClean="0">
                          <a:ln>
                            <a:noFill/>
                          </a:ln>
                          <a:solidFill>
                            <a:srgbClr val="0000FF"/>
                          </a:solidFill>
                          <a:effectLst/>
                          <a:latin typeface="Comic Sans MS" pitchFamily="66" charset="0"/>
                        </a:rPr>
                        <a:t>tomorrow</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smtClean="0">
                        <a:ln>
                          <a:noFill/>
                        </a:ln>
                        <a:solidFill>
                          <a:srgbClr val="0000FF"/>
                        </a:solidFill>
                        <a:effectLst/>
                        <a:latin typeface="Comic Sans MS" pitchFamily="66" charset="0"/>
                      </a:endParaRPr>
                    </a:p>
                  </a:txBody>
                  <a:tcPr horzOverflow="overflow">
                    <a:lnL>
                      <a:noFill/>
                    </a:lnL>
                    <a:lnR cap="flat">
                      <a:noFill/>
                    </a:lnR>
                    <a:lnT>
                      <a:noFill/>
                    </a:lnT>
                    <a:lnB>
                      <a:noFill/>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smtClean="0">
                          <a:ln>
                            <a:noFill/>
                          </a:ln>
                          <a:solidFill>
                            <a:srgbClr val="0000FF"/>
                          </a:solidFill>
                          <a:effectLst/>
                          <a:latin typeface="Comic Sans MS" pitchFamily="66" charset="0"/>
                        </a:rPr>
                        <a:t>But… Mathematics has not proven that factoring must be hard</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smtClean="0">
                          <a:ln>
                            <a:noFill/>
                          </a:ln>
                          <a:solidFill>
                            <a:srgbClr val="0000FF"/>
                          </a:solidFill>
                          <a:effectLst/>
                          <a:latin typeface="Comic Sans MS" pitchFamily="66" charset="0"/>
                        </a:rPr>
                        <a:t>But… this is a belief that cannot be proved the way a mathematical theorem can</a:t>
                      </a:r>
                    </a:p>
                  </a:txBody>
                  <a:tcPr horzOverflow="overflow">
                    <a:lnL>
                      <a:noFill/>
                    </a:lnL>
                    <a:lnR cap="flat">
                      <a:noFill/>
                    </a:lnR>
                    <a:lnT>
                      <a:noFill/>
                    </a:lnT>
                    <a:lnB cap="flat">
                      <a:noFill/>
                    </a:lnB>
                    <a:lnTlToBr>
                      <a:noFill/>
                    </a:lnTlToBr>
                    <a:lnBlToTr>
                      <a:noFill/>
                    </a:lnBlToTr>
                    <a:noFill/>
                  </a:tcPr>
                </a:tc>
              </a:tr>
            </a:tbl>
          </a:graphicData>
        </a:graphic>
      </p:graphicFrame>
      <p:sp>
        <p:nvSpPr>
          <p:cNvPr id="438293" name="Rectangle 21"/>
          <p:cNvSpPr>
            <a:spLocks noChangeArrowheads="1"/>
          </p:cNvSpPr>
          <p:nvPr/>
        </p:nvSpPr>
        <p:spPr bwMode="auto">
          <a:xfrm>
            <a:off x="4686300" y="5524500"/>
            <a:ext cx="4076700" cy="1168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82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9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sz="1400" smtClean="0"/>
              <a:t>Breckenridge 11/15/10</a:t>
            </a:r>
            <a:r>
              <a:rPr lang="en-US" smtClean="0"/>
              <a:t> </a:t>
            </a:r>
          </a:p>
        </p:txBody>
      </p:sp>
      <p:pic>
        <p:nvPicPr>
          <p:cNvPr id="1029" name="Picture 2" descr="Administration Bldg from LFRF"/>
          <p:cNvPicPr>
            <a:picLocks noChangeAspect="1" noChangeArrowheads="1"/>
          </p:cNvPicPr>
          <p:nvPr/>
        </p:nvPicPr>
        <p:blipFill>
          <a:blip r:embed="rId3">
            <a:extLst>
              <a:ext uri="{28A0092B-C50C-407E-A947-70E740481C1C}">
                <a14:useLocalDpi xmlns:a14="http://schemas.microsoft.com/office/drawing/2010/main" val="0"/>
              </a:ext>
            </a:extLst>
          </a:blip>
          <a:srcRect l="14189" t="2429" r="9451" b="4715"/>
          <a:stretch>
            <a:fillRect/>
          </a:stretch>
        </p:blipFill>
        <p:spPr bwMode="auto">
          <a:xfrm>
            <a:off x="7148513" y="1590675"/>
            <a:ext cx="19954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0" name="Group 3"/>
          <p:cNvGrpSpPr>
            <a:grpSpLocks/>
          </p:cNvGrpSpPr>
          <p:nvPr/>
        </p:nvGrpSpPr>
        <p:grpSpPr bwMode="auto">
          <a:xfrm>
            <a:off x="-257175" y="1981200"/>
            <a:ext cx="9401175" cy="4191000"/>
            <a:chOff x="6421" y="6510"/>
            <a:chExt cx="15020" cy="7511"/>
          </a:xfrm>
        </p:grpSpPr>
        <p:pic>
          <p:nvPicPr>
            <p:cNvPr id="1091" name="Picture 4" descr="test repeating wave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 y="6510"/>
              <a:ext cx="15020" cy="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2" name="AutoShape 5"/>
            <p:cNvSpPr>
              <a:spLocks noChangeArrowheads="1"/>
            </p:cNvSpPr>
            <p:nvPr/>
          </p:nvSpPr>
          <p:spPr bwMode="auto">
            <a:xfrm rot="15377412" flipH="1">
              <a:off x="19815" y="6655"/>
              <a:ext cx="12" cy="7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00 w 21600"/>
                <a:gd name="T13" fmla="*/ 5168 h 21600"/>
                <a:gd name="T14" fmla="*/ 16200 w 21600"/>
                <a:gd name="T15" fmla="*/ 16432 h 21600"/>
              </a:gdLst>
              <a:ahLst/>
              <a:cxnLst>
                <a:cxn ang="T8">
                  <a:pos x="T0" y="T1"/>
                </a:cxn>
                <a:cxn ang="T9">
                  <a:pos x="T2" y="T3"/>
                </a:cxn>
                <a:cxn ang="T10">
                  <a:pos x="T4" y="T5"/>
                </a:cxn>
                <a:cxn ang="T11">
                  <a:pos x="T6" y="T7"/>
                </a:cxn>
              </a:cxnLst>
              <a:rect l="T12" t="T13" r="T14" b="T15"/>
              <a:pathLst>
                <a:path w="21600" h="21600">
                  <a:moveTo>
                    <a:pt x="0" y="0"/>
                  </a:moveTo>
                  <a:lnTo>
                    <a:pt x="6750" y="21600"/>
                  </a:lnTo>
                  <a:lnTo>
                    <a:pt x="14850" y="21600"/>
                  </a:lnTo>
                  <a:lnTo>
                    <a:pt x="21600" y="0"/>
                  </a:lnTo>
                  <a:close/>
                </a:path>
              </a:pathLst>
            </a:custGeom>
            <a:gradFill rotWithShape="0">
              <a:gsLst>
                <a:gs pos="0">
                  <a:srgbClr val="009900"/>
                </a:gs>
                <a:gs pos="50000">
                  <a:srgbClr val="CCCC00"/>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3" name="AutoShape 6"/>
            <p:cNvSpPr>
              <a:spLocks noChangeArrowheads="1"/>
            </p:cNvSpPr>
            <p:nvPr/>
          </p:nvSpPr>
          <p:spPr bwMode="auto">
            <a:xfrm rot="14695485" flipH="1">
              <a:off x="19805" y="6716"/>
              <a:ext cx="12" cy="8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00 w 21600"/>
                <a:gd name="T13" fmla="*/ 5165 h 21600"/>
                <a:gd name="T14" fmla="*/ 16200 w 21600"/>
                <a:gd name="T15" fmla="*/ 16435 h 21600"/>
              </a:gdLst>
              <a:ahLst/>
              <a:cxnLst>
                <a:cxn ang="T8">
                  <a:pos x="T0" y="T1"/>
                </a:cxn>
                <a:cxn ang="T9">
                  <a:pos x="T2" y="T3"/>
                </a:cxn>
                <a:cxn ang="T10">
                  <a:pos x="T4" y="T5"/>
                </a:cxn>
                <a:cxn ang="T11">
                  <a:pos x="T6" y="T7"/>
                </a:cxn>
              </a:cxnLst>
              <a:rect l="T12" t="T13" r="T14" b="T15"/>
              <a:pathLst>
                <a:path w="21600" h="21600">
                  <a:moveTo>
                    <a:pt x="0" y="0"/>
                  </a:moveTo>
                  <a:lnTo>
                    <a:pt x="6750" y="21600"/>
                  </a:lnTo>
                  <a:lnTo>
                    <a:pt x="14850" y="21600"/>
                  </a:lnTo>
                  <a:lnTo>
                    <a:pt x="21600" y="0"/>
                  </a:lnTo>
                  <a:close/>
                </a:path>
              </a:pathLst>
            </a:custGeom>
            <a:gradFill rotWithShape="0">
              <a:gsLst>
                <a:gs pos="0">
                  <a:srgbClr val="009900"/>
                </a:gs>
                <a:gs pos="50000">
                  <a:srgbClr val="CCCC00"/>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4" name="Freeform 7"/>
            <p:cNvSpPr>
              <a:spLocks/>
            </p:cNvSpPr>
            <p:nvPr/>
          </p:nvSpPr>
          <p:spPr bwMode="auto">
            <a:xfrm>
              <a:off x="19480" y="6945"/>
              <a:ext cx="705" cy="338"/>
            </a:xfrm>
            <a:custGeom>
              <a:avLst/>
              <a:gdLst>
                <a:gd name="T0" fmla="*/ 0 w 705"/>
                <a:gd name="T1" fmla="*/ 170 h 338"/>
                <a:gd name="T2" fmla="*/ 19 w 705"/>
                <a:gd name="T3" fmla="*/ 336 h 338"/>
                <a:gd name="T4" fmla="*/ 51 w 705"/>
                <a:gd name="T5" fmla="*/ 159 h 338"/>
                <a:gd name="T6" fmla="*/ 78 w 705"/>
                <a:gd name="T7" fmla="*/ 309 h 338"/>
                <a:gd name="T8" fmla="*/ 105 w 705"/>
                <a:gd name="T9" fmla="*/ 144 h 338"/>
                <a:gd name="T10" fmla="*/ 118 w 705"/>
                <a:gd name="T11" fmla="*/ 291 h 338"/>
                <a:gd name="T12" fmla="*/ 139 w 705"/>
                <a:gd name="T13" fmla="*/ 135 h 338"/>
                <a:gd name="T14" fmla="*/ 157 w 705"/>
                <a:gd name="T15" fmla="*/ 275 h 338"/>
                <a:gd name="T16" fmla="*/ 171 w 705"/>
                <a:gd name="T17" fmla="*/ 126 h 338"/>
                <a:gd name="T18" fmla="*/ 183 w 705"/>
                <a:gd name="T19" fmla="*/ 260 h 338"/>
                <a:gd name="T20" fmla="*/ 199 w 705"/>
                <a:gd name="T21" fmla="*/ 119 h 338"/>
                <a:gd name="T22" fmla="*/ 210 w 705"/>
                <a:gd name="T23" fmla="*/ 245 h 338"/>
                <a:gd name="T24" fmla="*/ 226 w 705"/>
                <a:gd name="T25" fmla="*/ 113 h 338"/>
                <a:gd name="T26" fmla="*/ 234 w 705"/>
                <a:gd name="T27" fmla="*/ 239 h 338"/>
                <a:gd name="T28" fmla="*/ 249 w 705"/>
                <a:gd name="T29" fmla="*/ 107 h 338"/>
                <a:gd name="T30" fmla="*/ 258 w 705"/>
                <a:gd name="T31" fmla="*/ 221 h 338"/>
                <a:gd name="T32" fmla="*/ 270 w 705"/>
                <a:gd name="T33" fmla="*/ 102 h 338"/>
                <a:gd name="T34" fmla="*/ 277 w 705"/>
                <a:gd name="T35" fmla="*/ 213 h 338"/>
                <a:gd name="T36" fmla="*/ 289 w 705"/>
                <a:gd name="T37" fmla="*/ 101 h 338"/>
                <a:gd name="T38" fmla="*/ 298 w 705"/>
                <a:gd name="T39" fmla="*/ 204 h 338"/>
                <a:gd name="T40" fmla="*/ 313 w 705"/>
                <a:gd name="T41" fmla="*/ 93 h 338"/>
                <a:gd name="T42" fmla="*/ 322 w 705"/>
                <a:gd name="T43" fmla="*/ 192 h 338"/>
                <a:gd name="T44" fmla="*/ 336 w 705"/>
                <a:gd name="T45" fmla="*/ 86 h 338"/>
                <a:gd name="T46" fmla="*/ 346 w 705"/>
                <a:gd name="T47" fmla="*/ 183 h 338"/>
                <a:gd name="T48" fmla="*/ 360 w 705"/>
                <a:gd name="T49" fmla="*/ 80 h 338"/>
                <a:gd name="T50" fmla="*/ 369 w 705"/>
                <a:gd name="T51" fmla="*/ 174 h 338"/>
                <a:gd name="T52" fmla="*/ 381 w 705"/>
                <a:gd name="T53" fmla="*/ 75 h 338"/>
                <a:gd name="T54" fmla="*/ 387 w 705"/>
                <a:gd name="T55" fmla="*/ 164 h 338"/>
                <a:gd name="T56" fmla="*/ 396 w 705"/>
                <a:gd name="T57" fmla="*/ 71 h 338"/>
                <a:gd name="T58" fmla="*/ 403 w 705"/>
                <a:gd name="T59" fmla="*/ 153 h 338"/>
                <a:gd name="T60" fmla="*/ 412 w 705"/>
                <a:gd name="T61" fmla="*/ 68 h 338"/>
                <a:gd name="T62" fmla="*/ 420 w 705"/>
                <a:gd name="T63" fmla="*/ 146 h 338"/>
                <a:gd name="T64" fmla="*/ 430 w 705"/>
                <a:gd name="T65" fmla="*/ 62 h 338"/>
                <a:gd name="T66" fmla="*/ 439 w 705"/>
                <a:gd name="T67" fmla="*/ 138 h 338"/>
                <a:gd name="T68" fmla="*/ 445 w 705"/>
                <a:gd name="T69" fmla="*/ 62 h 338"/>
                <a:gd name="T70" fmla="*/ 457 w 705"/>
                <a:gd name="T71" fmla="*/ 132 h 338"/>
                <a:gd name="T72" fmla="*/ 463 w 705"/>
                <a:gd name="T73" fmla="*/ 56 h 338"/>
                <a:gd name="T74" fmla="*/ 478 w 705"/>
                <a:gd name="T75" fmla="*/ 123 h 338"/>
                <a:gd name="T76" fmla="*/ 484 w 705"/>
                <a:gd name="T77" fmla="*/ 51 h 338"/>
                <a:gd name="T78" fmla="*/ 498 w 705"/>
                <a:gd name="T79" fmla="*/ 111 h 338"/>
                <a:gd name="T80" fmla="*/ 507 w 705"/>
                <a:gd name="T81" fmla="*/ 44 h 338"/>
                <a:gd name="T82" fmla="*/ 514 w 705"/>
                <a:gd name="T83" fmla="*/ 101 h 338"/>
                <a:gd name="T84" fmla="*/ 525 w 705"/>
                <a:gd name="T85" fmla="*/ 42 h 338"/>
                <a:gd name="T86" fmla="*/ 532 w 705"/>
                <a:gd name="T87" fmla="*/ 93 h 338"/>
                <a:gd name="T88" fmla="*/ 544 w 705"/>
                <a:gd name="T89" fmla="*/ 36 h 338"/>
                <a:gd name="T90" fmla="*/ 549 w 705"/>
                <a:gd name="T91" fmla="*/ 87 h 338"/>
                <a:gd name="T92" fmla="*/ 564 w 705"/>
                <a:gd name="T93" fmla="*/ 29 h 338"/>
                <a:gd name="T94" fmla="*/ 571 w 705"/>
                <a:gd name="T95" fmla="*/ 75 h 338"/>
                <a:gd name="T96" fmla="*/ 586 w 705"/>
                <a:gd name="T97" fmla="*/ 27 h 338"/>
                <a:gd name="T98" fmla="*/ 591 w 705"/>
                <a:gd name="T99" fmla="*/ 68 h 338"/>
                <a:gd name="T100" fmla="*/ 604 w 705"/>
                <a:gd name="T101" fmla="*/ 24 h 338"/>
                <a:gd name="T102" fmla="*/ 615 w 705"/>
                <a:gd name="T103" fmla="*/ 56 h 338"/>
                <a:gd name="T104" fmla="*/ 622 w 705"/>
                <a:gd name="T105" fmla="*/ 15 h 338"/>
                <a:gd name="T106" fmla="*/ 634 w 705"/>
                <a:gd name="T107" fmla="*/ 47 h 338"/>
                <a:gd name="T108" fmla="*/ 643 w 705"/>
                <a:gd name="T109" fmla="*/ 9 h 338"/>
                <a:gd name="T110" fmla="*/ 651 w 705"/>
                <a:gd name="T111" fmla="*/ 38 h 338"/>
                <a:gd name="T112" fmla="*/ 663 w 705"/>
                <a:gd name="T113" fmla="*/ 9 h 338"/>
                <a:gd name="T114" fmla="*/ 670 w 705"/>
                <a:gd name="T115" fmla="*/ 29 h 338"/>
                <a:gd name="T116" fmla="*/ 676 w 705"/>
                <a:gd name="T117" fmla="*/ 5 h 338"/>
                <a:gd name="T118" fmla="*/ 685 w 705"/>
                <a:gd name="T119" fmla="*/ 24 h 338"/>
                <a:gd name="T120" fmla="*/ 699 w 705"/>
                <a:gd name="T121" fmla="*/ 2 h 338"/>
                <a:gd name="T122" fmla="*/ 705 w 705"/>
                <a:gd name="T123" fmla="*/ 15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5"/>
                <a:gd name="T187" fmla="*/ 0 h 338"/>
                <a:gd name="T188" fmla="*/ 705 w 705"/>
                <a:gd name="T189" fmla="*/ 338 h 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5" h="338">
                  <a:moveTo>
                    <a:pt x="0" y="170"/>
                  </a:moveTo>
                  <a:cubicBezTo>
                    <a:pt x="5" y="254"/>
                    <a:pt x="11" y="338"/>
                    <a:pt x="19" y="336"/>
                  </a:cubicBezTo>
                  <a:cubicBezTo>
                    <a:pt x="27" y="334"/>
                    <a:pt x="41" y="163"/>
                    <a:pt x="51" y="159"/>
                  </a:cubicBezTo>
                  <a:cubicBezTo>
                    <a:pt x="61" y="155"/>
                    <a:pt x="69" y="312"/>
                    <a:pt x="78" y="309"/>
                  </a:cubicBezTo>
                  <a:cubicBezTo>
                    <a:pt x="87" y="306"/>
                    <a:pt x="98" y="147"/>
                    <a:pt x="105" y="144"/>
                  </a:cubicBezTo>
                  <a:cubicBezTo>
                    <a:pt x="112" y="141"/>
                    <a:pt x="112" y="292"/>
                    <a:pt x="118" y="291"/>
                  </a:cubicBezTo>
                  <a:cubicBezTo>
                    <a:pt x="124" y="290"/>
                    <a:pt x="133" y="138"/>
                    <a:pt x="139" y="135"/>
                  </a:cubicBezTo>
                  <a:cubicBezTo>
                    <a:pt x="145" y="132"/>
                    <a:pt x="152" y="276"/>
                    <a:pt x="157" y="275"/>
                  </a:cubicBezTo>
                  <a:cubicBezTo>
                    <a:pt x="162" y="274"/>
                    <a:pt x="167" y="129"/>
                    <a:pt x="171" y="126"/>
                  </a:cubicBezTo>
                  <a:cubicBezTo>
                    <a:pt x="175" y="123"/>
                    <a:pt x="178" y="261"/>
                    <a:pt x="183" y="260"/>
                  </a:cubicBezTo>
                  <a:cubicBezTo>
                    <a:pt x="188" y="259"/>
                    <a:pt x="195" y="121"/>
                    <a:pt x="199" y="119"/>
                  </a:cubicBezTo>
                  <a:cubicBezTo>
                    <a:pt x="203" y="117"/>
                    <a:pt x="206" y="246"/>
                    <a:pt x="210" y="245"/>
                  </a:cubicBezTo>
                  <a:cubicBezTo>
                    <a:pt x="214" y="244"/>
                    <a:pt x="222" y="114"/>
                    <a:pt x="226" y="113"/>
                  </a:cubicBezTo>
                  <a:cubicBezTo>
                    <a:pt x="230" y="112"/>
                    <a:pt x="230" y="240"/>
                    <a:pt x="234" y="239"/>
                  </a:cubicBezTo>
                  <a:cubicBezTo>
                    <a:pt x="238" y="238"/>
                    <a:pt x="245" y="110"/>
                    <a:pt x="249" y="107"/>
                  </a:cubicBezTo>
                  <a:cubicBezTo>
                    <a:pt x="253" y="104"/>
                    <a:pt x="255" y="222"/>
                    <a:pt x="258" y="221"/>
                  </a:cubicBezTo>
                  <a:cubicBezTo>
                    <a:pt x="261" y="220"/>
                    <a:pt x="267" y="103"/>
                    <a:pt x="270" y="102"/>
                  </a:cubicBezTo>
                  <a:cubicBezTo>
                    <a:pt x="273" y="101"/>
                    <a:pt x="280" y="213"/>
                    <a:pt x="277" y="213"/>
                  </a:cubicBezTo>
                  <a:cubicBezTo>
                    <a:pt x="274" y="213"/>
                    <a:pt x="286" y="102"/>
                    <a:pt x="289" y="101"/>
                  </a:cubicBezTo>
                  <a:cubicBezTo>
                    <a:pt x="292" y="100"/>
                    <a:pt x="294" y="205"/>
                    <a:pt x="298" y="204"/>
                  </a:cubicBezTo>
                  <a:cubicBezTo>
                    <a:pt x="302" y="203"/>
                    <a:pt x="309" y="95"/>
                    <a:pt x="313" y="93"/>
                  </a:cubicBezTo>
                  <a:cubicBezTo>
                    <a:pt x="317" y="91"/>
                    <a:pt x="318" y="193"/>
                    <a:pt x="322" y="192"/>
                  </a:cubicBezTo>
                  <a:cubicBezTo>
                    <a:pt x="326" y="191"/>
                    <a:pt x="332" y="87"/>
                    <a:pt x="336" y="86"/>
                  </a:cubicBezTo>
                  <a:cubicBezTo>
                    <a:pt x="340" y="85"/>
                    <a:pt x="342" y="184"/>
                    <a:pt x="346" y="183"/>
                  </a:cubicBezTo>
                  <a:cubicBezTo>
                    <a:pt x="350" y="182"/>
                    <a:pt x="356" y="82"/>
                    <a:pt x="360" y="80"/>
                  </a:cubicBezTo>
                  <a:cubicBezTo>
                    <a:pt x="364" y="78"/>
                    <a:pt x="366" y="175"/>
                    <a:pt x="369" y="174"/>
                  </a:cubicBezTo>
                  <a:cubicBezTo>
                    <a:pt x="372" y="173"/>
                    <a:pt x="378" y="77"/>
                    <a:pt x="381" y="75"/>
                  </a:cubicBezTo>
                  <a:cubicBezTo>
                    <a:pt x="384" y="73"/>
                    <a:pt x="385" y="165"/>
                    <a:pt x="387" y="164"/>
                  </a:cubicBezTo>
                  <a:cubicBezTo>
                    <a:pt x="389" y="163"/>
                    <a:pt x="393" y="73"/>
                    <a:pt x="396" y="71"/>
                  </a:cubicBezTo>
                  <a:cubicBezTo>
                    <a:pt x="399" y="69"/>
                    <a:pt x="400" y="154"/>
                    <a:pt x="403" y="153"/>
                  </a:cubicBezTo>
                  <a:cubicBezTo>
                    <a:pt x="406" y="152"/>
                    <a:pt x="409" y="69"/>
                    <a:pt x="412" y="68"/>
                  </a:cubicBezTo>
                  <a:cubicBezTo>
                    <a:pt x="415" y="67"/>
                    <a:pt x="417" y="147"/>
                    <a:pt x="420" y="146"/>
                  </a:cubicBezTo>
                  <a:cubicBezTo>
                    <a:pt x="423" y="145"/>
                    <a:pt x="427" y="63"/>
                    <a:pt x="430" y="62"/>
                  </a:cubicBezTo>
                  <a:cubicBezTo>
                    <a:pt x="433" y="61"/>
                    <a:pt x="441" y="138"/>
                    <a:pt x="439" y="138"/>
                  </a:cubicBezTo>
                  <a:cubicBezTo>
                    <a:pt x="437" y="138"/>
                    <a:pt x="442" y="63"/>
                    <a:pt x="445" y="62"/>
                  </a:cubicBezTo>
                  <a:cubicBezTo>
                    <a:pt x="448" y="61"/>
                    <a:pt x="454" y="133"/>
                    <a:pt x="457" y="132"/>
                  </a:cubicBezTo>
                  <a:cubicBezTo>
                    <a:pt x="460" y="131"/>
                    <a:pt x="460" y="57"/>
                    <a:pt x="463" y="56"/>
                  </a:cubicBezTo>
                  <a:cubicBezTo>
                    <a:pt x="466" y="55"/>
                    <a:pt x="475" y="124"/>
                    <a:pt x="478" y="123"/>
                  </a:cubicBezTo>
                  <a:cubicBezTo>
                    <a:pt x="481" y="122"/>
                    <a:pt x="481" y="53"/>
                    <a:pt x="484" y="51"/>
                  </a:cubicBezTo>
                  <a:cubicBezTo>
                    <a:pt x="487" y="49"/>
                    <a:pt x="494" y="112"/>
                    <a:pt x="498" y="111"/>
                  </a:cubicBezTo>
                  <a:cubicBezTo>
                    <a:pt x="502" y="110"/>
                    <a:pt x="505" y="46"/>
                    <a:pt x="507" y="44"/>
                  </a:cubicBezTo>
                  <a:cubicBezTo>
                    <a:pt x="509" y="42"/>
                    <a:pt x="511" y="101"/>
                    <a:pt x="514" y="101"/>
                  </a:cubicBezTo>
                  <a:cubicBezTo>
                    <a:pt x="517" y="101"/>
                    <a:pt x="522" y="43"/>
                    <a:pt x="525" y="42"/>
                  </a:cubicBezTo>
                  <a:cubicBezTo>
                    <a:pt x="528" y="41"/>
                    <a:pt x="529" y="94"/>
                    <a:pt x="532" y="93"/>
                  </a:cubicBezTo>
                  <a:cubicBezTo>
                    <a:pt x="535" y="92"/>
                    <a:pt x="541" y="37"/>
                    <a:pt x="544" y="36"/>
                  </a:cubicBezTo>
                  <a:cubicBezTo>
                    <a:pt x="547" y="35"/>
                    <a:pt x="546" y="88"/>
                    <a:pt x="549" y="87"/>
                  </a:cubicBezTo>
                  <a:cubicBezTo>
                    <a:pt x="552" y="86"/>
                    <a:pt x="560" y="31"/>
                    <a:pt x="564" y="29"/>
                  </a:cubicBezTo>
                  <a:cubicBezTo>
                    <a:pt x="568" y="27"/>
                    <a:pt x="567" y="75"/>
                    <a:pt x="571" y="75"/>
                  </a:cubicBezTo>
                  <a:cubicBezTo>
                    <a:pt x="575" y="75"/>
                    <a:pt x="583" y="28"/>
                    <a:pt x="586" y="27"/>
                  </a:cubicBezTo>
                  <a:cubicBezTo>
                    <a:pt x="589" y="26"/>
                    <a:pt x="588" y="68"/>
                    <a:pt x="591" y="68"/>
                  </a:cubicBezTo>
                  <a:cubicBezTo>
                    <a:pt x="594" y="68"/>
                    <a:pt x="600" y="26"/>
                    <a:pt x="604" y="24"/>
                  </a:cubicBezTo>
                  <a:cubicBezTo>
                    <a:pt x="608" y="22"/>
                    <a:pt x="612" y="58"/>
                    <a:pt x="615" y="56"/>
                  </a:cubicBezTo>
                  <a:cubicBezTo>
                    <a:pt x="618" y="54"/>
                    <a:pt x="619" y="16"/>
                    <a:pt x="622" y="15"/>
                  </a:cubicBezTo>
                  <a:cubicBezTo>
                    <a:pt x="625" y="14"/>
                    <a:pt x="631" y="48"/>
                    <a:pt x="634" y="47"/>
                  </a:cubicBezTo>
                  <a:cubicBezTo>
                    <a:pt x="637" y="46"/>
                    <a:pt x="640" y="10"/>
                    <a:pt x="643" y="9"/>
                  </a:cubicBezTo>
                  <a:cubicBezTo>
                    <a:pt x="646" y="8"/>
                    <a:pt x="648" y="38"/>
                    <a:pt x="651" y="38"/>
                  </a:cubicBezTo>
                  <a:cubicBezTo>
                    <a:pt x="654" y="38"/>
                    <a:pt x="660" y="10"/>
                    <a:pt x="663" y="9"/>
                  </a:cubicBezTo>
                  <a:cubicBezTo>
                    <a:pt x="666" y="8"/>
                    <a:pt x="668" y="30"/>
                    <a:pt x="670" y="29"/>
                  </a:cubicBezTo>
                  <a:cubicBezTo>
                    <a:pt x="672" y="28"/>
                    <a:pt x="673" y="6"/>
                    <a:pt x="676" y="5"/>
                  </a:cubicBezTo>
                  <a:cubicBezTo>
                    <a:pt x="679" y="4"/>
                    <a:pt x="681" y="24"/>
                    <a:pt x="685" y="24"/>
                  </a:cubicBezTo>
                  <a:cubicBezTo>
                    <a:pt x="689" y="24"/>
                    <a:pt x="696" y="4"/>
                    <a:pt x="699" y="2"/>
                  </a:cubicBezTo>
                  <a:cubicBezTo>
                    <a:pt x="702" y="0"/>
                    <a:pt x="703" y="7"/>
                    <a:pt x="705" y="15"/>
                  </a:cubicBezTo>
                </a:path>
              </a:pathLst>
            </a:custGeom>
            <a:noFill/>
            <a:ln w="3175">
              <a:pattFill prst="pct70">
                <a:fgClr>
                  <a:srgbClr val="8EC000"/>
                </a:fgClr>
                <a:bgClr>
                  <a:srgbClr val="F30D90"/>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31" name="Group 8"/>
          <p:cNvGrpSpPr>
            <a:grpSpLocks/>
          </p:cNvGrpSpPr>
          <p:nvPr/>
        </p:nvGrpSpPr>
        <p:grpSpPr bwMode="auto">
          <a:xfrm rot="-2471346">
            <a:off x="200025" y="4537075"/>
            <a:ext cx="762000" cy="368300"/>
            <a:chOff x="3340" y="3408"/>
            <a:chExt cx="480" cy="232"/>
          </a:xfrm>
        </p:grpSpPr>
        <p:sp>
          <p:nvSpPr>
            <p:cNvPr id="1089" name="AutoShape 9"/>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0" name="Oval 10"/>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2" name="Text Box 11"/>
          <p:cNvSpPr txBox="1">
            <a:spLocks noChangeArrowheads="1"/>
          </p:cNvSpPr>
          <p:nvPr/>
        </p:nvSpPr>
        <p:spPr bwMode="auto">
          <a:xfrm>
            <a:off x="2087563" y="1149350"/>
            <a:ext cx="50371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2400">
                <a:solidFill>
                  <a:srgbClr val="1C1C1C"/>
                </a:solidFill>
                <a:latin typeface="Georgia" pitchFamily="18" charset="0"/>
              </a:rPr>
              <a:t>Physical Measurement Laboratory</a:t>
            </a:r>
          </a:p>
          <a:p>
            <a:pPr algn="ctr" eaLnBrk="1" hangingPunct="1"/>
            <a:r>
              <a:rPr lang="en-US" sz="2000">
                <a:solidFill>
                  <a:srgbClr val="1C1C1C"/>
                </a:solidFill>
                <a:latin typeface="Georgia" pitchFamily="18" charset="0"/>
              </a:rPr>
              <a:t>Josh Bienfang</a:t>
            </a:r>
            <a:r>
              <a:rPr lang="en-US" sz="1800">
                <a:solidFill>
                  <a:srgbClr val="1C1C1C"/>
                </a:solidFill>
                <a:latin typeface="Georgia" pitchFamily="18" charset="0"/>
              </a:rPr>
              <a:t> </a:t>
            </a:r>
          </a:p>
          <a:p>
            <a:pPr algn="ctr" eaLnBrk="1" hangingPunct="1"/>
            <a:r>
              <a:rPr lang="en-US" sz="1800">
                <a:solidFill>
                  <a:srgbClr val="1C1C1C"/>
                </a:solidFill>
                <a:latin typeface="Georgia" pitchFamily="18" charset="0"/>
              </a:rPr>
              <a:t>w/ A. Restelli, J. Galang, A. Migdall, C.W. Clark </a:t>
            </a:r>
          </a:p>
          <a:p>
            <a:pPr algn="ctr" eaLnBrk="1" hangingPunct="1"/>
            <a:r>
              <a:rPr lang="en-US" sz="1800">
                <a:solidFill>
                  <a:srgbClr val="1C1C1C"/>
                </a:solidFill>
                <a:latin typeface="Georgia" pitchFamily="18" charset="0"/>
              </a:rPr>
              <a:t>X. Tang</a:t>
            </a:r>
            <a:r>
              <a:rPr lang="en-US" sz="1800" baseline="30000">
                <a:solidFill>
                  <a:srgbClr val="1C1C1C"/>
                </a:solidFill>
                <a:latin typeface="Georgia" pitchFamily="18" charset="0"/>
              </a:rPr>
              <a:t>(ITL)</a:t>
            </a:r>
            <a:r>
              <a:rPr lang="en-US" sz="1800">
                <a:solidFill>
                  <a:srgbClr val="1C1C1C"/>
                </a:solidFill>
                <a:latin typeface="Georgia" pitchFamily="18" charset="0"/>
              </a:rPr>
              <a:t>, A. Mink</a:t>
            </a:r>
            <a:r>
              <a:rPr lang="en-US" sz="1800" baseline="30000">
                <a:solidFill>
                  <a:srgbClr val="1C1C1C"/>
                </a:solidFill>
                <a:latin typeface="Georgia" pitchFamily="18" charset="0"/>
              </a:rPr>
              <a:t>(ITL)</a:t>
            </a:r>
            <a:r>
              <a:rPr lang="en-US" sz="1800">
                <a:solidFill>
                  <a:srgbClr val="1C1C1C"/>
                </a:solidFill>
                <a:latin typeface="Georgia" pitchFamily="18" charset="0"/>
              </a:rPr>
              <a:t> </a:t>
            </a:r>
          </a:p>
        </p:txBody>
      </p:sp>
      <p:sp>
        <p:nvSpPr>
          <p:cNvPr id="1033" name="Rectangle 12"/>
          <p:cNvSpPr>
            <a:spLocks noChangeArrowheads="1"/>
          </p:cNvSpPr>
          <p:nvPr/>
        </p:nvSpPr>
        <p:spPr bwMode="auto">
          <a:xfrm>
            <a:off x="0" y="914400"/>
            <a:ext cx="9144000" cy="152400"/>
          </a:xfrm>
          <a:prstGeom prst="rect">
            <a:avLst/>
          </a:prstGeom>
          <a:gradFill rotWithShape="1">
            <a:gsLst>
              <a:gs pos="0">
                <a:srgbClr val="FFFF99"/>
              </a:gs>
              <a:gs pos="100000">
                <a:srgbClr val="0066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1034" name="Group 16"/>
          <p:cNvGrpSpPr>
            <a:grpSpLocks/>
          </p:cNvGrpSpPr>
          <p:nvPr/>
        </p:nvGrpSpPr>
        <p:grpSpPr bwMode="auto">
          <a:xfrm rot="-8080514">
            <a:off x="3385344" y="3515519"/>
            <a:ext cx="665162" cy="323850"/>
            <a:chOff x="3340" y="3408"/>
            <a:chExt cx="480" cy="232"/>
          </a:xfrm>
        </p:grpSpPr>
        <p:sp>
          <p:nvSpPr>
            <p:cNvPr id="1087" name="AutoShape 17"/>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8" name="Oval 18"/>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5" name="Group 19"/>
          <p:cNvGrpSpPr>
            <a:grpSpLocks/>
          </p:cNvGrpSpPr>
          <p:nvPr/>
        </p:nvGrpSpPr>
        <p:grpSpPr bwMode="auto">
          <a:xfrm rot="-5400000">
            <a:off x="5055394" y="3077369"/>
            <a:ext cx="442912" cy="209550"/>
            <a:chOff x="3340" y="3408"/>
            <a:chExt cx="480" cy="232"/>
          </a:xfrm>
        </p:grpSpPr>
        <p:sp>
          <p:nvSpPr>
            <p:cNvPr id="1085" name="AutoShape 20"/>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Oval 21"/>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6" name="Group 22"/>
          <p:cNvGrpSpPr>
            <a:grpSpLocks/>
          </p:cNvGrpSpPr>
          <p:nvPr/>
        </p:nvGrpSpPr>
        <p:grpSpPr bwMode="auto">
          <a:xfrm rot="-8587807">
            <a:off x="5870575" y="2892425"/>
            <a:ext cx="271463" cy="138113"/>
            <a:chOff x="3340" y="3408"/>
            <a:chExt cx="480" cy="232"/>
          </a:xfrm>
        </p:grpSpPr>
        <p:sp>
          <p:nvSpPr>
            <p:cNvPr id="1083" name="AutoShape 23"/>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Oval 24"/>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7" name="Group 25"/>
          <p:cNvGrpSpPr>
            <a:grpSpLocks/>
          </p:cNvGrpSpPr>
          <p:nvPr/>
        </p:nvGrpSpPr>
        <p:grpSpPr bwMode="auto">
          <a:xfrm>
            <a:off x="6421438" y="2774950"/>
            <a:ext cx="200025" cy="100013"/>
            <a:chOff x="3340" y="3408"/>
            <a:chExt cx="480" cy="232"/>
          </a:xfrm>
        </p:grpSpPr>
        <p:sp>
          <p:nvSpPr>
            <p:cNvPr id="1081" name="AutoShape 26"/>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Oval 27"/>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8" name="Group 29"/>
          <p:cNvGrpSpPr>
            <a:grpSpLocks/>
          </p:cNvGrpSpPr>
          <p:nvPr/>
        </p:nvGrpSpPr>
        <p:grpSpPr bwMode="auto">
          <a:xfrm rot="-5110964">
            <a:off x="6756400" y="2678113"/>
            <a:ext cx="120650" cy="63500"/>
            <a:chOff x="3340" y="3408"/>
            <a:chExt cx="480" cy="232"/>
          </a:xfrm>
        </p:grpSpPr>
        <p:sp>
          <p:nvSpPr>
            <p:cNvPr id="1079" name="AutoShape 30"/>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Oval 31"/>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39" name="Group 32"/>
          <p:cNvGrpSpPr>
            <a:grpSpLocks/>
          </p:cNvGrpSpPr>
          <p:nvPr/>
        </p:nvGrpSpPr>
        <p:grpSpPr bwMode="auto">
          <a:xfrm rot="-2729019">
            <a:off x="6978650" y="2620963"/>
            <a:ext cx="109538" cy="55562"/>
            <a:chOff x="3340" y="3408"/>
            <a:chExt cx="480" cy="232"/>
          </a:xfrm>
        </p:grpSpPr>
        <p:sp>
          <p:nvSpPr>
            <p:cNvPr id="1077" name="AutoShape 33"/>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8" name="Oval 34"/>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40" name="Group 35"/>
          <p:cNvGrpSpPr>
            <a:grpSpLocks/>
          </p:cNvGrpSpPr>
          <p:nvPr/>
        </p:nvGrpSpPr>
        <p:grpSpPr bwMode="auto">
          <a:xfrm rot="-5110964">
            <a:off x="7137401" y="2571750"/>
            <a:ext cx="101600" cy="47625"/>
            <a:chOff x="3340" y="3408"/>
            <a:chExt cx="480" cy="232"/>
          </a:xfrm>
        </p:grpSpPr>
        <p:sp>
          <p:nvSpPr>
            <p:cNvPr id="1075" name="AutoShape 36"/>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Oval 37"/>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41" name="Group 38"/>
          <p:cNvGrpSpPr>
            <a:grpSpLocks/>
          </p:cNvGrpSpPr>
          <p:nvPr/>
        </p:nvGrpSpPr>
        <p:grpSpPr bwMode="auto">
          <a:xfrm rot="-7377506">
            <a:off x="7269162" y="2530476"/>
            <a:ext cx="93663" cy="42862"/>
            <a:chOff x="3340" y="3408"/>
            <a:chExt cx="480" cy="232"/>
          </a:xfrm>
        </p:grpSpPr>
        <p:sp>
          <p:nvSpPr>
            <p:cNvPr id="1073" name="AutoShape 39"/>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Oval 40"/>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42" name="Group 41"/>
          <p:cNvGrpSpPr>
            <a:grpSpLocks/>
          </p:cNvGrpSpPr>
          <p:nvPr/>
        </p:nvGrpSpPr>
        <p:grpSpPr bwMode="auto">
          <a:xfrm rot="-5110964">
            <a:off x="7388225" y="2497138"/>
            <a:ext cx="77788" cy="42862"/>
            <a:chOff x="3340" y="3408"/>
            <a:chExt cx="480" cy="232"/>
          </a:xfrm>
        </p:grpSpPr>
        <p:sp>
          <p:nvSpPr>
            <p:cNvPr id="1071" name="AutoShape 42"/>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Oval 43"/>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43" name="Group 44"/>
          <p:cNvGrpSpPr>
            <a:grpSpLocks/>
          </p:cNvGrpSpPr>
          <p:nvPr/>
        </p:nvGrpSpPr>
        <p:grpSpPr bwMode="auto">
          <a:xfrm rot="51156">
            <a:off x="7486650" y="2479675"/>
            <a:ext cx="63500" cy="42863"/>
            <a:chOff x="3340" y="3408"/>
            <a:chExt cx="480" cy="232"/>
          </a:xfrm>
        </p:grpSpPr>
        <p:sp>
          <p:nvSpPr>
            <p:cNvPr id="1069" name="AutoShape 45"/>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Oval 46"/>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44" name="Group 47"/>
          <p:cNvGrpSpPr>
            <a:grpSpLocks/>
          </p:cNvGrpSpPr>
          <p:nvPr/>
        </p:nvGrpSpPr>
        <p:grpSpPr bwMode="auto">
          <a:xfrm rot="460313">
            <a:off x="7580313" y="2390775"/>
            <a:ext cx="214312" cy="115888"/>
            <a:chOff x="4511" y="1564"/>
            <a:chExt cx="413" cy="189"/>
          </a:xfrm>
        </p:grpSpPr>
        <p:grpSp>
          <p:nvGrpSpPr>
            <p:cNvPr id="1051" name="Group 48"/>
            <p:cNvGrpSpPr>
              <a:grpSpLocks/>
            </p:cNvGrpSpPr>
            <p:nvPr/>
          </p:nvGrpSpPr>
          <p:grpSpPr bwMode="auto">
            <a:xfrm rot="-5400000">
              <a:off x="4493" y="1695"/>
              <a:ext cx="76" cy="40"/>
              <a:chOff x="3340" y="3408"/>
              <a:chExt cx="480" cy="232"/>
            </a:xfrm>
          </p:grpSpPr>
          <p:sp>
            <p:nvSpPr>
              <p:cNvPr id="1067" name="AutoShape 49"/>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8" name="Oval 50"/>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52" name="Group 51"/>
            <p:cNvGrpSpPr>
              <a:grpSpLocks/>
            </p:cNvGrpSpPr>
            <p:nvPr/>
          </p:nvGrpSpPr>
          <p:grpSpPr bwMode="auto">
            <a:xfrm rot="-3018054">
              <a:off x="4606" y="1666"/>
              <a:ext cx="69" cy="35"/>
              <a:chOff x="3340" y="3408"/>
              <a:chExt cx="480" cy="232"/>
            </a:xfrm>
          </p:grpSpPr>
          <p:sp>
            <p:nvSpPr>
              <p:cNvPr id="1065" name="AutoShape 52"/>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Oval 53"/>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53" name="Group 54"/>
            <p:cNvGrpSpPr>
              <a:grpSpLocks/>
            </p:cNvGrpSpPr>
            <p:nvPr/>
          </p:nvGrpSpPr>
          <p:grpSpPr bwMode="auto">
            <a:xfrm rot="-5400000">
              <a:off x="4698" y="1633"/>
              <a:ext cx="64" cy="30"/>
              <a:chOff x="3340" y="3408"/>
              <a:chExt cx="480" cy="232"/>
            </a:xfrm>
          </p:grpSpPr>
          <p:sp>
            <p:nvSpPr>
              <p:cNvPr id="1063" name="AutoShape 55"/>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Oval 56"/>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54" name="Group 57"/>
            <p:cNvGrpSpPr>
              <a:grpSpLocks/>
            </p:cNvGrpSpPr>
            <p:nvPr/>
          </p:nvGrpSpPr>
          <p:grpSpPr bwMode="auto">
            <a:xfrm rot="-7666542">
              <a:off x="4768" y="1601"/>
              <a:ext cx="59" cy="27"/>
              <a:chOff x="3340" y="3408"/>
              <a:chExt cx="480" cy="232"/>
            </a:xfrm>
          </p:grpSpPr>
          <p:sp>
            <p:nvSpPr>
              <p:cNvPr id="1061" name="AutoShape 58"/>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Oval 59"/>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55" name="Group 60"/>
            <p:cNvGrpSpPr>
              <a:grpSpLocks/>
            </p:cNvGrpSpPr>
            <p:nvPr/>
          </p:nvGrpSpPr>
          <p:grpSpPr bwMode="auto">
            <a:xfrm rot="-5400000">
              <a:off x="4830" y="1582"/>
              <a:ext cx="49" cy="27"/>
              <a:chOff x="3340" y="3408"/>
              <a:chExt cx="480" cy="232"/>
            </a:xfrm>
          </p:grpSpPr>
          <p:sp>
            <p:nvSpPr>
              <p:cNvPr id="1059" name="AutoShape 61"/>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Oval 62"/>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056" name="Group 63"/>
            <p:cNvGrpSpPr>
              <a:grpSpLocks/>
            </p:cNvGrpSpPr>
            <p:nvPr/>
          </p:nvGrpSpPr>
          <p:grpSpPr bwMode="auto">
            <a:xfrm rot="-237880">
              <a:off x="4884" y="1564"/>
              <a:ext cx="40" cy="27"/>
              <a:chOff x="3340" y="3408"/>
              <a:chExt cx="480" cy="232"/>
            </a:xfrm>
          </p:grpSpPr>
          <p:sp>
            <p:nvSpPr>
              <p:cNvPr id="1057" name="AutoShape 64"/>
              <p:cNvSpPr>
                <a:spLocks noChangeAspect="1" noChangeArrowheads="1"/>
              </p:cNvSpPr>
              <p:nvPr/>
            </p:nvSpPr>
            <p:spPr bwMode="auto">
              <a:xfrm>
                <a:off x="3340" y="3500"/>
                <a:ext cx="480" cy="59"/>
              </a:xfrm>
              <a:prstGeom prst="rightArrow">
                <a:avLst>
                  <a:gd name="adj1" fmla="val 50000"/>
                  <a:gd name="adj2" fmla="val 203390"/>
                </a:avLst>
              </a:prstGeom>
              <a:gradFill rotWithShape="0">
                <a:gsLst>
                  <a:gs pos="0">
                    <a:srgbClr val="CC0099"/>
                  </a:gs>
                  <a:gs pos="100000">
                    <a:srgbClr val="F6D1E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Oval 65"/>
              <p:cNvSpPr>
                <a:spLocks noChangeAspect="1" noChangeArrowheads="1"/>
              </p:cNvSpPr>
              <p:nvPr/>
            </p:nvSpPr>
            <p:spPr bwMode="auto">
              <a:xfrm>
                <a:off x="3408" y="3408"/>
                <a:ext cx="240" cy="232"/>
              </a:xfrm>
              <a:prstGeom prst="ellipse">
                <a:avLst/>
              </a:prstGeom>
              <a:gradFill rotWithShape="1">
                <a:gsLst>
                  <a:gs pos="0">
                    <a:srgbClr val="CC0099"/>
                  </a:gs>
                  <a:gs pos="100000">
                    <a:srgbClr val="F3C1E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1045" name="Group 67"/>
          <p:cNvGrpSpPr>
            <a:grpSpLocks noChangeAspect="1"/>
          </p:cNvGrpSpPr>
          <p:nvPr/>
        </p:nvGrpSpPr>
        <p:grpSpPr bwMode="auto">
          <a:xfrm>
            <a:off x="12700" y="6259513"/>
            <a:ext cx="1495425" cy="598487"/>
            <a:chOff x="2880" y="1049"/>
            <a:chExt cx="2190" cy="1111"/>
          </a:xfrm>
        </p:grpSpPr>
        <p:sp>
          <p:nvSpPr>
            <p:cNvPr id="1050" name="Oval 68"/>
            <p:cNvSpPr>
              <a:spLocks noChangeAspect="1" noChangeArrowheads="1"/>
            </p:cNvSpPr>
            <p:nvPr/>
          </p:nvSpPr>
          <p:spPr bwMode="auto">
            <a:xfrm>
              <a:off x="2887" y="1049"/>
              <a:ext cx="2160" cy="1104"/>
            </a:xfrm>
            <a:prstGeom prst="ellipse">
              <a:avLst/>
            </a:prstGeom>
            <a:solidFill>
              <a:schemeClr val="tx1"/>
            </a:solidFill>
            <a:ln w="38100">
              <a:solidFill>
                <a:schemeClr val="bg1"/>
              </a:solidFill>
              <a:miter lim="800000"/>
              <a:headEnd/>
              <a:tailEnd/>
            </a:ln>
          </p:spPr>
          <p:txBody>
            <a:bodyPr wrap="none" anchor="ctr"/>
            <a:lstStyle/>
            <a:p>
              <a:endParaRPr lang="en-US"/>
            </a:p>
          </p:txBody>
        </p:sp>
        <p:graphicFrame>
          <p:nvGraphicFramePr>
            <p:cNvPr id="1026" name="Object 69"/>
            <p:cNvGraphicFramePr>
              <a:graphicFrameLocks noChangeAspect="1"/>
            </p:cNvGraphicFramePr>
            <p:nvPr/>
          </p:nvGraphicFramePr>
          <p:xfrm>
            <a:off x="2880" y="1050"/>
            <a:ext cx="2190" cy="1110"/>
          </p:xfrm>
          <a:graphic>
            <a:graphicData uri="http://schemas.openxmlformats.org/presentationml/2006/ole">
              <mc:AlternateContent xmlns:mc="http://schemas.openxmlformats.org/markup-compatibility/2006">
                <mc:Choice xmlns:v="urn:schemas-microsoft-com:vml" Requires="v">
                  <p:oleObj spid="_x0000_s455702" name="Photo Editor Photo" r:id="rId5" imgW="3476190" imgH="1762371" progId="MSPhotoEd.3">
                    <p:embed/>
                  </p:oleObj>
                </mc:Choice>
                <mc:Fallback>
                  <p:oleObj name="Photo Editor Photo" r:id="rId5" imgW="3476190" imgH="1762371" progId="MSPhotoEd.3">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0" y="1050"/>
                          <a:ext cx="2190" cy="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46" name="Text Box 71"/>
          <p:cNvSpPr txBox="1">
            <a:spLocks noChangeArrowheads="1"/>
          </p:cNvSpPr>
          <p:nvPr/>
        </p:nvSpPr>
        <p:spPr bwMode="auto">
          <a:xfrm>
            <a:off x="0" y="0"/>
            <a:ext cx="9144000" cy="919163"/>
          </a:xfrm>
          <a:prstGeom prst="rect">
            <a:avLst/>
          </a:prstGeom>
          <a:gradFill rotWithShape="1">
            <a:gsLst>
              <a:gs pos="0">
                <a:srgbClr val="FFFFFF"/>
              </a:gs>
              <a:gs pos="100000">
                <a:srgbClr val="FFFF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4500"/>
              <a:t>High-speed single-photon signaling</a:t>
            </a:r>
          </a:p>
        </p:txBody>
      </p:sp>
      <p:pic>
        <p:nvPicPr>
          <p:cNvPr id="1047" name="Picture 47" descr="nsf4c (2).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39875" y="6267450"/>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46" descr="um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29225" y="6400800"/>
            <a:ext cx="466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48" descr="pfc.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16588" y="6399213"/>
            <a:ext cx="12525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3663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2"/>
          <p:cNvSpPr txBox="1">
            <a:spLocks noChangeArrowheads="1"/>
          </p:cNvSpPr>
          <p:nvPr/>
        </p:nvSpPr>
        <p:spPr bwMode="auto">
          <a:xfrm>
            <a:off x="3298825" y="3709988"/>
            <a:ext cx="2276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sz="2000">
                <a:latin typeface="Times New Roman" pitchFamily="18" charset="0"/>
              </a:rPr>
              <a:t>Heralded Pulse/Gate</a:t>
            </a:r>
          </a:p>
        </p:txBody>
      </p:sp>
      <p:sp>
        <p:nvSpPr>
          <p:cNvPr id="16388" name="Text Box 164"/>
          <p:cNvSpPr txBox="1">
            <a:spLocks noChangeArrowheads="1"/>
          </p:cNvSpPr>
          <p:nvPr/>
        </p:nvSpPr>
        <p:spPr bwMode="auto">
          <a:xfrm>
            <a:off x="2054225" y="-19050"/>
            <a:ext cx="49609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3200">
                <a:solidFill>
                  <a:srgbClr val="000099"/>
                </a:solidFill>
              </a:rPr>
              <a:t>DARPA QuIST QKD Testbed</a:t>
            </a:r>
          </a:p>
        </p:txBody>
      </p:sp>
      <p:sp>
        <p:nvSpPr>
          <p:cNvPr id="16389" name="Text Box 165"/>
          <p:cNvSpPr txBox="1">
            <a:spLocks noChangeArrowheads="1"/>
          </p:cNvSpPr>
          <p:nvPr/>
        </p:nvSpPr>
        <p:spPr bwMode="auto">
          <a:xfrm>
            <a:off x="1279525" y="715963"/>
            <a:ext cx="6586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34290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2400">
                <a:solidFill>
                  <a:srgbClr val="000066"/>
                </a:solidFill>
              </a:rPr>
              <a:t>Testbed for high-speed quantum key distribution</a:t>
            </a:r>
          </a:p>
          <a:p>
            <a:pPr lvl="1" algn="ctr" eaLnBrk="1" hangingPunct="1"/>
            <a:r>
              <a:rPr lang="en-US" sz="2400">
                <a:solidFill>
                  <a:srgbClr val="000066"/>
                </a:solidFill>
              </a:rPr>
              <a:t>Si detectors  </a:t>
            </a:r>
            <a:r>
              <a:rPr lang="en-US" sz="2400">
                <a:solidFill>
                  <a:srgbClr val="000066"/>
                </a:solidFill>
                <a:sym typeface="Symbol" pitchFamily="18" charset="2"/>
              </a:rPr>
              <a:t>  Free-space link</a:t>
            </a:r>
          </a:p>
        </p:txBody>
      </p:sp>
      <p:grpSp>
        <p:nvGrpSpPr>
          <p:cNvPr id="16390" name="Group 441"/>
          <p:cNvGrpSpPr>
            <a:grpSpLocks/>
          </p:cNvGrpSpPr>
          <p:nvPr/>
        </p:nvGrpSpPr>
        <p:grpSpPr bwMode="auto">
          <a:xfrm>
            <a:off x="2133600" y="1976438"/>
            <a:ext cx="4703763" cy="347662"/>
            <a:chOff x="1386" y="1155"/>
            <a:chExt cx="2963" cy="219"/>
          </a:xfrm>
        </p:grpSpPr>
        <p:sp>
          <p:nvSpPr>
            <p:cNvPr id="16526" name="Line 6"/>
            <p:cNvSpPr>
              <a:spLocks noChangeAspect="1" noChangeShapeType="1"/>
            </p:cNvSpPr>
            <p:nvPr/>
          </p:nvSpPr>
          <p:spPr bwMode="auto">
            <a:xfrm>
              <a:off x="3008" y="1155"/>
              <a:ext cx="0" cy="213"/>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6527" name="Group 309"/>
            <p:cNvGrpSpPr>
              <a:grpSpLocks/>
            </p:cNvGrpSpPr>
            <p:nvPr/>
          </p:nvGrpSpPr>
          <p:grpSpPr bwMode="auto">
            <a:xfrm>
              <a:off x="1386" y="1155"/>
              <a:ext cx="2963" cy="219"/>
              <a:chOff x="966" y="1536"/>
              <a:chExt cx="2963" cy="381"/>
            </a:xfrm>
          </p:grpSpPr>
          <p:sp>
            <p:nvSpPr>
              <p:cNvPr id="16528" name="Line 310"/>
              <p:cNvSpPr>
                <a:spLocks noChangeAspect="1" noChangeShapeType="1"/>
              </p:cNvSpPr>
              <p:nvPr/>
            </p:nvSpPr>
            <p:spPr bwMode="auto">
              <a:xfrm>
                <a:off x="966"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29" name="Line 311"/>
              <p:cNvSpPr>
                <a:spLocks noChangeAspect="1" noChangeShapeType="1"/>
              </p:cNvSpPr>
              <p:nvPr/>
            </p:nvSpPr>
            <p:spPr bwMode="auto">
              <a:xfrm>
                <a:off x="1909"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0" name="Line 312"/>
              <p:cNvSpPr>
                <a:spLocks noChangeAspect="1" noChangeShapeType="1"/>
              </p:cNvSpPr>
              <p:nvPr/>
            </p:nvSpPr>
            <p:spPr bwMode="auto">
              <a:xfrm>
                <a:off x="2852"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1" name="Line 313"/>
              <p:cNvSpPr>
                <a:spLocks noChangeAspect="1" noChangeShapeType="1"/>
              </p:cNvSpPr>
              <p:nvPr/>
            </p:nvSpPr>
            <p:spPr bwMode="auto">
              <a:xfrm>
                <a:off x="3929"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2" name="Line 314"/>
              <p:cNvSpPr>
                <a:spLocks noChangeAspect="1" noChangeShapeType="1"/>
              </p:cNvSpPr>
              <p:nvPr/>
            </p:nvSpPr>
            <p:spPr bwMode="auto">
              <a:xfrm>
                <a:off x="1101"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3" name="Line 315"/>
              <p:cNvSpPr>
                <a:spLocks noChangeAspect="1" noChangeShapeType="1"/>
              </p:cNvSpPr>
              <p:nvPr/>
            </p:nvSpPr>
            <p:spPr bwMode="auto">
              <a:xfrm>
                <a:off x="2043"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4" name="Line 316"/>
              <p:cNvSpPr>
                <a:spLocks noChangeAspect="1" noChangeShapeType="1"/>
              </p:cNvSpPr>
              <p:nvPr/>
            </p:nvSpPr>
            <p:spPr bwMode="auto">
              <a:xfrm>
                <a:off x="2986"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5" name="Line 317"/>
              <p:cNvSpPr>
                <a:spLocks noChangeAspect="1" noChangeShapeType="1"/>
              </p:cNvSpPr>
              <p:nvPr/>
            </p:nvSpPr>
            <p:spPr bwMode="auto">
              <a:xfrm>
                <a:off x="1235"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6" name="Line 318"/>
              <p:cNvSpPr>
                <a:spLocks noChangeAspect="1" noChangeShapeType="1"/>
              </p:cNvSpPr>
              <p:nvPr/>
            </p:nvSpPr>
            <p:spPr bwMode="auto">
              <a:xfrm>
                <a:off x="2178"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7" name="Line 319"/>
              <p:cNvSpPr>
                <a:spLocks noChangeAspect="1" noChangeShapeType="1"/>
              </p:cNvSpPr>
              <p:nvPr/>
            </p:nvSpPr>
            <p:spPr bwMode="auto">
              <a:xfrm>
                <a:off x="3121"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8" name="Line 320"/>
              <p:cNvSpPr>
                <a:spLocks noChangeAspect="1" noChangeShapeType="1"/>
              </p:cNvSpPr>
              <p:nvPr/>
            </p:nvSpPr>
            <p:spPr bwMode="auto">
              <a:xfrm>
                <a:off x="1370"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39" name="Line 321"/>
              <p:cNvSpPr>
                <a:spLocks noChangeAspect="1" noChangeShapeType="1"/>
              </p:cNvSpPr>
              <p:nvPr/>
            </p:nvSpPr>
            <p:spPr bwMode="auto">
              <a:xfrm>
                <a:off x="2313"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0" name="Line 322"/>
              <p:cNvSpPr>
                <a:spLocks noChangeAspect="1" noChangeShapeType="1"/>
              </p:cNvSpPr>
              <p:nvPr/>
            </p:nvSpPr>
            <p:spPr bwMode="auto">
              <a:xfrm>
                <a:off x="3256"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1" name="Line 323"/>
              <p:cNvSpPr>
                <a:spLocks noChangeAspect="1" noChangeShapeType="1"/>
              </p:cNvSpPr>
              <p:nvPr/>
            </p:nvSpPr>
            <p:spPr bwMode="auto">
              <a:xfrm>
                <a:off x="1505"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2" name="Line 324"/>
              <p:cNvSpPr>
                <a:spLocks noChangeAspect="1" noChangeShapeType="1"/>
              </p:cNvSpPr>
              <p:nvPr/>
            </p:nvSpPr>
            <p:spPr bwMode="auto">
              <a:xfrm>
                <a:off x="2448"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3" name="Line 325"/>
              <p:cNvSpPr>
                <a:spLocks noChangeAspect="1" noChangeShapeType="1"/>
              </p:cNvSpPr>
              <p:nvPr/>
            </p:nvSpPr>
            <p:spPr bwMode="auto">
              <a:xfrm>
                <a:off x="3390"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4" name="Line 326"/>
              <p:cNvSpPr>
                <a:spLocks noChangeAspect="1" noChangeShapeType="1"/>
              </p:cNvSpPr>
              <p:nvPr/>
            </p:nvSpPr>
            <p:spPr bwMode="auto">
              <a:xfrm>
                <a:off x="1639"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5" name="Line 327"/>
              <p:cNvSpPr>
                <a:spLocks noChangeAspect="1" noChangeShapeType="1"/>
              </p:cNvSpPr>
              <p:nvPr/>
            </p:nvSpPr>
            <p:spPr bwMode="auto">
              <a:xfrm>
                <a:off x="3525"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6" name="Line 328"/>
              <p:cNvSpPr>
                <a:spLocks noChangeAspect="1" noChangeShapeType="1"/>
              </p:cNvSpPr>
              <p:nvPr/>
            </p:nvSpPr>
            <p:spPr bwMode="auto">
              <a:xfrm>
                <a:off x="1774"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7" name="Line 329"/>
              <p:cNvSpPr>
                <a:spLocks noChangeAspect="1" noChangeShapeType="1"/>
              </p:cNvSpPr>
              <p:nvPr/>
            </p:nvSpPr>
            <p:spPr bwMode="auto">
              <a:xfrm>
                <a:off x="2717"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8" name="Line 330"/>
              <p:cNvSpPr>
                <a:spLocks noChangeAspect="1" noChangeShapeType="1"/>
              </p:cNvSpPr>
              <p:nvPr/>
            </p:nvSpPr>
            <p:spPr bwMode="auto">
              <a:xfrm>
                <a:off x="3660"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49" name="Line 331"/>
              <p:cNvSpPr>
                <a:spLocks noChangeAspect="1" noChangeShapeType="1"/>
              </p:cNvSpPr>
              <p:nvPr/>
            </p:nvSpPr>
            <p:spPr bwMode="auto">
              <a:xfrm>
                <a:off x="3794" y="1536"/>
                <a:ext cx="0" cy="381"/>
              </a:xfrm>
              <a:prstGeom prst="line">
                <a:avLst/>
              </a:prstGeom>
              <a:noFill/>
              <a:ln w="38100">
                <a:solidFill>
                  <a:srgbClr val="33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6391" name="Group 7"/>
          <p:cNvGrpSpPr>
            <a:grpSpLocks/>
          </p:cNvGrpSpPr>
          <p:nvPr/>
        </p:nvGrpSpPr>
        <p:grpSpPr bwMode="auto">
          <a:xfrm>
            <a:off x="5483225" y="2857500"/>
            <a:ext cx="569913" cy="317500"/>
            <a:chOff x="3076" y="2091"/>
            <a:chExt cx="359" cy="200"/>
          </a:xfrm>
        </p:grpSpPr>
        <p:sp>
          <p:nvSpPr>
            <p:cNvPr id="16521" name="Line 8"/>
            <p:cNvSpPr>
              <a:spLocks noChangeAspect="1" noChangeShapeType="1"/>
            </p:cNvSpPr>
            <p:nvPr/>
          </p:nvSpPr>
          <p:spPr bwMode="auto">
            <a:xfrm flipV="1">
              <a:off x="3076" y="2291"/>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22" name="Line 9"/>
            <p:cNvSpPr>
              <a:spLocks noChangeAspect="1" noChangeShapeType="1"/>
            </p:cNvSpPr>
            <p:nvPr/>
          </p:nvSpPr>
          <p:spPr bwMode="auto">
            <a:xfrm flipV="1">
              <a:off x="3166" y="2091"/>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23" name="Line 10"/>
            <p:cNvSpPr>
              <a:spLocks noChangeAspect="1" noChangeShapeType="1"/>
            </p:cNvSpPr>
            <p:nvPr/>
          </p:nvSpPr>
          <p:spPr bwMode="auto">
            <a:xfrm>
              <a:off x="3211" y="2091"/>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24" name="Line 11"/>
            <p:cNvSpPr>
              <a:spLocks noChangeAspect="1" noChangeShapeType="1"/>
            </p:cNvSpPr>
            <p:nvPr/>
          </p:nvSpPr>
          <p:spPr bwMode="auto">
            <a:xfrm>
              <a:off x="3301" y="2091"/>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25" name="Line 12"/>
            <p:cNvSpPr>
              <a:spLocks noChangeAspect="1" noChangeShapeType="1"/>
            </p:cNvSpPr>
            <p:nvPr/>
          </p:nvSpPr>
          <p:spPr bwMode="auto">
            <a:xfrm flipV="1">
              <a:off x="3346" y="2291"/>
              <a:ext cx="8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392" name="Group 13"/>
          <p:cNvGrpSpPr>
            <a:grpSpLocks/>
          </p:cNvGrpSpPr>
          <p:nvPr/>
        </p:nvGrpSpPr>
        <p:grpSpPr bwMode="auto">
          <a:xfrm>
            <a:off x="2387600" y="3263900"/>
            <a:ext cx="973138" cy="388938"/>
            <a:chOff x="-260" y="1564"/>
            <a:chExt cx="613" cy="245"/>
          </a:xfrm>
        </p:grpSpPr>
        <p:sp>
          <p:nvSpPr>
            <p:cNvPr id="16519" name="Line 14"/>
            <p:cNvSpPr>
              <a:spLocks noChangeAspect="1" noChangeShapeType="1"/>
            </p:cNvSpPr>
            <p:nvPr/>
          </p:nvSpPr>
          <p:spPr bwMode="auto">
            <a:xfrm>
              <a:off x="-80" y="1564"/>
              <a:ext cx="135" cy="0"/>
            </a:xfrm>
            <a:prstGeom prst="line">
              <a:avLst/>
            </a:prstGeom>
            <a:noFill/>
            <a:ln w="25400">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6520" name="Text Box 15"/>
            <p:cNvSpPr txBox="1">
              <a:spLocks noChangeAspect="1" noChangeArrowheads="1"/>
            </p:cNvSpPr>
            <p:nvPr/>
          </p:nvSpPr>
          <p:spPr bwMode="auto">
            <a:xfrm>
              <a:off x="-260" y="1578"/>
              <a:ext cx="61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sz="1800">
                  <a:solidFill>
                    <a:srgbClr val="000066"/>
                  </a:solidFill>
                </a:rPr>
                <a:t>0.8 nsec</a:t>
              </a:r>
            </a:p>
          </p:txBody>
        </p:sp>
      </p:grpSp>
      <p:grpSp>
        <p:nvGrpSpPr>
          <p:cNvPr id="16393" name="Group 19"/>
          <p:cNvGrpSpPr>
            <a:grpSpLocks/>
          </p:cNvGrpSpPr>
          <p:nvPr/>
        </p:nvGrpSpPr>
        <p:grpSpPr bwMode="auto">
          <a:xfrm>
            <a:off x="4392613" y="3116263"/>
            <a:ext cx="174625" cy="73025"/>
            <a:chOff x="2527" y="2427"/>
            <a:chExt cx="110" cy="46"/>
          </a:xfrm>
        </p:grpSpPr>
        <p:sp>
          <p:nvSpPr>
            <p:cNvPr id="16515" name="Line 20"/>
            <p:cNvSpPr>
              <a:spLocks noChangeShapeType="1"/>
            </p:cNvSpPr>
            <p:nvPr/>
          </p:nvSpPr>
          <p:spPr bwMode="auto">
            <a:xfrm flipH="1" flipV="1">
              <a:off x="2527" y="2427"/>
              <a:ext cx="11" cy="4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6516" name="Group 21"/>
            <p:cNvGrpSpPr>
              <a:grpSpLocks/>
            </p:cNvGrpSpPr>
            <p:nvPr/>
          </p:nvGrpSpPr>
          <p:grpSpPr bwMode="auto">
            <a:xfrm>
              <a:off x="2537" y="2427"/>
              <a:ext cx="100" cy="46"/>
              <a:chOff x="2537" y="2427"/>
              <a:chExt cx="100" cy="46"/>
            </a:xfrm>
          </p:grpSpPr>
          <p:sp>
            <p:nvSpPr>
              <p:cNvPr id="16517" name="Line 22"/>
              <p:cNvSpPr>
                <a:spLocks noChangeShapeType="1"/>
              </p:cNvSpPr>
              <p:nvPr/>
            </p:nvSpPr>
            <p:spPr bwMode="auto">
              <a:xfrm flipV="1">
                <a:off x="2537" y="2473"/>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18" name="Line 23"/>
              <p:cNvSpPr>
                <a:spLocks noChangeShapeType="1"/>
              </p:cNvSpPr>
              <p:nvPr/>
            </p:nvSpPr>
            <p:spPr bwMode="auto">
              <a:xfrm flipV="1">
                <a:off x="2626" y="2427"/>
                <a:ext cx="11" cy="4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16394" name="Picture 166" descr="alice telescope"/>
          <p:cNvPicPr>
            <a:picLocks noChangeAspect="1" noChangeArrowheads="1"/>
          </p:cNvPicPr>
          <p:nvPr/>
        </p:nvPicPr>
        <p:blipFill>
          <a:blip r:embed="rId2" cstate="print">
            <a:clrChange>
              <a:clrFrom>
                <a:srgbClr val="BAE0E3"/>
              </a:clrFrom>
              <a:clrTo>
                <a:srgbClr val="BAE0E3">
                  <a:alpha val="0"/>
                </a:srgbClr>
              </a:clrTo>
            </a:clrChange>
            <a:extLst>
              <a:ext uri="{28A0092B-C50C-407E-A947-70E740481C1C}">
                <a14:useLocalDpi xmlns:a14="http://schemas.microsoft.com/office/drawing/2010/main" val="0"/>
              </a:ext>
            </a:extLst>
          </a:blip>
          <a:srcRect l="8557" t="8353" r="5804"/>
          <a:stretch>
            <a:fillRect/>
          </a:stretch>
        </p:blipFill>
        <p:spPr bwMode="auto">
          <a:xfrm>
            <a:off x="615950" y="2432050"/>
            <a:ext cx="149383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67" descr="bob telescope selected and red"/>
          <p:cNvPicPr>
            <a:picLocks noChangeAspect="1" noChangeArrowheads="1"/>
          </p:cNvPicPr>
          <p:nvPr/>
        </p:nvPicPr>
        <p:blipFill>
          <a:blip r:embed="rId3">
            <a:clrChange>
              <a:clrFrom>
                <a:srgbClr val="FE0000"/>
              </a:clrFrom>
              <a:clrTo>
                <a:srgbClr val="FE0000">
                  <a:alpha val="0"/>
                </a:srgbClr>
              </a:clrTo>
            </a:clrChange>
            <a:extLst>
              <a:ext uri="{28A0092B-C50C-407E-A947-70E740481C1C}">
                <a14:useLocalDpi xmlns:a14="http://schemas.microsoft.com/office/drawing/2010/main" val="0"/>
              </a:ext>
            </a:extLst>
          </a:blip>
          <a:srcRect l="19501" t="12721" r="3966" b="6023"/>
          <a:stretch>
            <a:fillRect/>
          </a:stretch>
        </p:blipFill>
        <p:spPr bwMode="auto">
          <a:xfrm>
            <a:off x="6918325" y="2363788"/>
            <a:ext cx="1560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6" name="Group 332"/>
          <p:cNvGrpSpPr>
            <a:grpSpLocks/>
          </p:cNvGrpSpPr>
          <p:nvPr/>
        </p:nvGrpSpPr>
        <p:grpSpPr bwMode="auto">
          <a:xfrm>
            <a:off x="2062163" y="2865438"/>
            <a:ext cx="4919662" cy="325437"/>
            <a:chOff x="921" y="2387"/>
            <a:chExt cx="3099" cy="205"/>
          </a:xfrm>
        </p:grpSpPr>
        <p:grpSp>
          <p:nvGrpSpPr>
            <p:cNvPr id="16409" name="Group 333"/>
            <p:cNvGrpSpPr>
              <a:grpSpLocks/>
            </p:cNvGrpSpPr>
            <p:nvPr/>
          </p:nvGrpSpPr>
          <p:grpSpPr bwMode="auto">
            <a:xfrm>
              <a:off x="921" y="2387"/>
              <a:ext cx="2290" cy="205"/>
              <a:chOff x="921" y="2387"/>
              <a:chExt cx="2290" cy="205"/>
            </a:xfrm>
          </p:grpSpPr>
          <p:grpSp>
            <p:nvGrpSpPr>
              <p:cNvPr id="16433" name="Group 334"/>
              <p:cNvGrpSpPr>
                <a:grpSpLocks noChangeAspect="1"/>
              </p:cNvGrpSpPr>
              <p:nvPr/>
            </p:nvGrpSpPr>
            <p:grpSpPr bwMode="auto">
              <a:xfrm>
                <a:off x="921" y="2392"/>
                <a:ext cx="135" cy="200"/>
                <a:chOff x="1248" y="2592"/>
                <a:chExt cx="144" cy="96"/>
              </a:xfrm>
            </p:grpSpPr>
            <p:sp>
              <p:nvSpPr>
                <p:cNvPr id="16511" name="Line 335"/>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12" name="Line 336"/>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13" name="Line 337"/>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14" name="Line 338"/>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34" name="Group 339"/>
              <p:cNvGrpSpPr>
                <a:grpSpLocks noChangeAspect="1"/>
              </p:cNvGrpSpPr>
              <p:nvPr/>
            </p:nvGrpSpPr>
            <p:grpSpPr bwMode="auto">
              <a:xfrm>
                <a:off x="1056" y="2392"/>
                <a:ext cx="134" cy="200"/>
                <a:chOff x="1248" y="2592"/>
                <a:chExt cx="144" cy="96"/>
              </a:xfrm>
            </p:grpSpPr>
            <p:sp>
              <p:nvSpPr>
                <p:cNvPr id="16507" name="Line 340"/>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08" name="Line 341"/>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09" name="Line 342"/>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10" name="Line 343"/>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35" name="Group 344"/>
              <p:cNvGrpSpPr>
                <a:grpSpLocks noChangeAspect="1"/>
              </p:cNvGrpSpPr>
              <p:nvPr/>
            </p:nvGrpSpPr>
            <p:grpSpPr bwMode="auto">
              <a:xfrm>
                <a:off x="1190" y="2392"/>
                <a:ext cx="135" cy="200"/>
                <a:chOff x="1248" y="2592"/>
                <a:chExt cx="144" cy="96"/>
              </a:xfrm>
            </p:grpSpPr>
            <p:sp>
              <p:nvSpPr>
                <p:cNvPr id="16503" name="Line 345"/>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04" name="Line 346"/>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05" name="Line 347"/>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06" name="Line 348"/>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36" name="Group 349"/>
              <p:cNvGrpSpPr>
                <a:grpSpLocks noChangeAspect="1"/>
              </p:cNvGrpSpPr>
              <p:nvPr/>
            </p:nvGrpSpPr>
            <p:grpSpPr bwMode="auto">
              <a:xfrm>
                <a:off x="1325" y="2392"/>
                <a:ext cx="135" cy="200"/>
                <a:chOff x="1248" y="2592"/>
                <a:chExt cx="144" cy="96"/>
              </a:xfrm>
            </p:grpSpPr>
            <p:sp>
              <p:nvSpPr>
                <p:cNvPr id="16499" name="Line 350"/>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00" name="Line 351"/>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01" name="Line 352"/>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02" name="Line 353"/>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37" name="Group 354"/>
              <p:cNvGrpSpPr>
                <a:grpSpLocks noChangeAspect="1"/>
              </p:cNvGrpSpPr>
              <p:nvPr/>
            </p:nvGrpSpPr>
            <p:grpSpPr bwMode="auto">
              <a:xfrm>
                <a:off x="1460" y="2392"/>
                <a:ext cx="134" cy="200"/>
                <a:chOff x="1248" y="2592"/>
                <a:chExt cx="144" cy="96"/>
              </a:xfrm>
            </p:grpSpPr>
            <p:sp>
              <p:nvSpPr>
                <p:cNvPr id="16495" name="Line 355"/>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96" name="Line 356"/>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97" name="Line 357"/>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98" name="Line 358"/>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38" name="Group 359"/>
              <p:cNvGrpSpPr>
                <a:grpSpLocks noChangeAspect="1"/>
              </p:cNvGrpSpPr>
              <p:nvPr/>
            </p:nvGrpSpPr>
            <p:grpSpPr bwMode="auto">
              <a:xfrm>
                <a:off x="1594" y="2392"/>
                <a:ext cx="135" cy="200"/>
                <a:chOff x="1248" y="2592"/>
                <a:chExt cx="144" cy="96"/>
              </a:xfrm>
            </p:grpSpPr>
            <p:sp>
              <p:nvSpPr>
                <p:cNvPr id="16491" name="Line 360"/>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92" name="Line 361"/>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93" name="Line 362"/>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94" name="Line 363"/>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39" name="Group 364"/>
              <p:cNvGrpSpPr>
                <a:grpSpLocks noChangeAspect="1"/>
              </p:cNvGrpSpPr>
              <p:nvPr/>
            </p:nvGrpSpPr>
            <p:grpSpPr bwMode="auto">
              <a:xfrm>
                <a:off x="1729" y="2392"/>
                <a:ext cx="135" cy="200"/>
                <a:chOff x="1248" y="2592"/>
                <a:chExt cx="144" cy="96"/>
              </a:xfrm>
            </p:grpSpPr>
            <p:sp>
              <p:nvSpPr>
                <p:cNvPr id="16487" name="Line 365"/>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88" name="Line 366"/>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89" name="Line 367"/>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90" name="Line 368"/>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0" name="Group 369"/>
              <p:cNvGrpSpPr>
                <a:grpSpLocks noChangeAspect="1"/>
              </p:cNvGrpSpPr>
              <p:nvPr/>
            </p:nvGrpSpPr>
            <p:grpSpPr bwMode="auto">
              <a:xfrm>
                <a:off x="1864" y="2392"/>
                <a:ext cx="135" cy="200"/>
                <a:chOff x="1248" y="2592"/>
                <a:chExt cx="144" cy="96"/>
              </a:xfrm>
            </p:grpSpPr>
            <p:sp>
              <p:nvSpPr>
                <p:cNvPr id="16483" name="Line 370"/>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84" name="Line 371"/>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85" name="Line 372"/>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86" name="Line 373"/>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1" name="Group 374"/>
              <p:cNvGrpSpPr>
                <a:grpSpLocks noChangeAspect="1"/>
              </p:cNvGrpSpPr>
              <p:nvPr/>
            </p:nvGrpSpPr>
            <p:grpSpPr bwMode="auto">
              <a:xfrm>
                <a:off x="1999" y="2392"/>
                <a:ext cx="134" cy="200"/>
                <a:chOff x="1248" y="2592"/>
                <a:chExt cx="144" cy="96"/>
              </a:xfrm>
            </p:grpSpPr>
            <p:sp>
              <p:nvSpPr>
                <p:cNvPr id="16479" name="Line 375"/>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80" name="Line 376"/>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81" name="Line 377"/>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82" name="Line 378"/>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2" name="Group 379"/>
              <p:cNvGrpSpPr>
                <a:grpSpLocks noChangeAspect="1"/>
              </p:cNvGrpSpPr>
              <p:nvPr/>
            </p:nvGrpSpPr>
            <p:grpSpPr bwMode="auto">
              <a:xfrm>
                <a:off x="2133" y="2392"/>
                <a:ext cx="135" cy="200"/>
                <a:chOff x="1248" y="2592"/>
                <a:chExt cx="144" cy="96"/>
              </a:xfrm>
            </p:grpSpPr>
            <p:sp>
              <p:nvSpPr>
                <p:cNvPr id="16475" name="Line 380"/>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76" name="Line 381"/>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77" name="Line 382"/>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78" name="Line 383"/>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3" name="Group 384"/>
              <p:cNvGrpSpPr>
                <a:grpSpLocks noChangeAspect="1"/>
              </p:cNvGrpSpPr>
              <p:nvPr/>
            </p:nvGrpSpPr>
            <p:grpSpPr bwMode="auto">
              <a:xfrm>
                <a:off x="2268" y="2392"/>
                <a:ext cx="135" cy="200"/>
                <a:chOff x="1248" y="2592"/>
                <a:chExt cx="144" cy="96"/>
              </a:xfrm>
            </p:grpSpPr>
            <p:sp>
              <p:nvSpPr>
                <p:cNvPr id="16471" name="Line 385"/>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72" name="Line 386"/>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73" name="Line 387"/>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74" name="Line 388"/>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4" name="Group 389"/>
              <p:cNvGrpSpPr>
                <a:grpSpLocks noChangeAspect="1"/>
              </p:cNvGrpSpPr>
              <p:nvPr/>
            </p:nvGrpSpPr>
            <p:grpSpPr bwMode="auto">
              <a:xfrm>
                <a:off x="2403" y="2392"/>
                <a:ext cx="134" cy="200"/>
                <a:chOff x="1248" y="2592"/>
                <a:chExt cx="144" cy="96"/>
              </a:xfrm>
            </p:grpSpPr>
            <p:sp>
              <p:nvSpPr>
                <p:cNvPr id="16467" name="Line 390"/>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8" name="Line 391"/>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9" name="Line 392"/>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70" name="Line 393"/>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5" name="Group 394"/>
              <p:cNvGrpSpPr>
                <a:grpSpLocks noChangeAspect="1"/>
              </p:cNvGrpSpPr>
              <p:nvPr/>
            </p:nvGrpSpPr>
            <p:grpSpPr bwMode="auto">
              <a:xfrm>
                <a:off x="2537" y="2392"/>
                <a:ext cx="135" cy="200"/>
                <a:chOff x="1248" y="2592"/>
                <a:chExt cx="144" cy="96"/>
              </a:xfrm>
            </p:grpSpPr>
            <p:sp>
              <p:nvSpPr>
                <p:cNvPr id="16463" name="Line 395"/>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4" name="Line 396"/>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5" name="Line 397"/>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6" name="Line 398"/>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6" name="Group 399"/>
              <p:cNvGrpSpPr>
                <a:grpSpLocks noChangeAspect="1"/>
              </p:cNvGrpSpPr>
              <p:nvPr/>
            </p:nvGrpSpPr>
            <p:grpSpPr bwMode="auto">
              <a:xfrm>
                <a:off x="2672" y="2392"/>
                <a:ext cx="135" cy="200"/>
                <a:chOff x="1248" y="2592"/>
                <a:chExt cx="144" cy="96"/>
              </a:xfrm>
            </p:grpSpPr>
            <p:sp>
              <p:nvSpPr>
                <p:cNvPr id="16459" name="Line 400"/>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0" name="Line 401"/>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1" name="Line 402"/>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2" name="Line 403"/>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7" name="Group 404"/>
              <p:cNvGrpSpPr>
                <a:grpSpLocks noChangeAspect="1"/>
              </p:cNvGrpSpPr>
              <p:nvPr/>
            </p:nvGrpSpPr>
            <p:grpSpPr bwMode="auto">
              <a:xfrm>
                <a:off x="2807" y="2392"/>
                <a:ext cx="134" cy="200"/>
                <a:chOff x="1248" y="2592"/>
                <a:chExt cx="144" cy="96"/>
              </a:xfrm>
            </p:grpSpPr>
            <p:sp>
              <p:nvSpPr>
                <p:cNvPr id="16455" name="Line 405"/>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6" name="Line 406"/>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7" name="Line 407"/>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8" name="Line 408"/>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48" name="Group 409"/>
              <p:cNvGrpSpPr>
                <a:grpSpLocks noChangeAspect="1"/>
              </p:cNvGrpSpPr>
              <p:nvPr/>
            </p:nvGrpSpPr>
            <p:grpSpPr bwMode="auto">
              <a:xfrm>
                <a:off x="2941" y="2387"/>
                <a:ext cx="135" cy="200"/>
                <a:chOff x="1248" y="2592"/>
                <a:chExt cx="144" cy="96"/>
              </a:xfrm>
            </p:grpSpPr>
            <p:sp>
              <p:nvSpPr>
                <p:cNvPr id="16451" name="Line 410"/>
                <p:cNvSpPr>
                  <a:spLocks noChangeAspect="1" noChangeShapeType="1"/>
                </p:cNvSpPr>
                <p:nvPr/>
              </p:nvSpPr>
              <p:spPr bwMode="auto">
                <a:xfrm>
                  <a:off x="1248" y="2592"/>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2" name="Line 411"/>
                <p:cNvSpPr>
                  <a:spLocks noChangeAspect="1" noChangeShapeType="1"/>
                </p:cNvSpPr>
                <p:nvPr/>
              </p:nvSpPr>
              <p:spPr bwMode="auto">
                <a:xfrm>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3" name="Line 412"/>
                <p:cNvSpPr>
                  <a:spLocks noChangeAspect="1" noChangeShapeType="1"/>
                </p:cNvSpPr>
                <p:nvPr/>
              </p:nvSpPr>
              <p:spPr bwMode="auto">
                <a:xfrm flipV="1">
                  <a:off x="1248" y="2688"/>
                  <a:ext cx="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4" name="Line 413"/>
                <p:cNvSpPr>
                  <a:spLocks noChangeAspect="1" noChangeShapeType="1"/>
                </p:cNvSpPr>
                <p:nvPr/>
              </p:nvSpPr>
              <p:spPr bwMode="auto">
                <a:xfrm flipV="1">
                  <a:off x="1344" y="2592"/>
                  <a:ext cx="48"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6449" name="Line 414"/>
              <p:cNvSpPr>
                <a:spLocks noChangeAspect="1" noChangeShapeType="1"/>
              </p:cNvSpPr>
              <p:nvPr/>
            </p:nvSpPr>
            <p:spPr bwMode="auto">
              <a:xfrm>
                <a:off x="3076" y="2392"/>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0" name="Line 415"/>
              <p:cNvSpPr>
                <a:spLocks noChangeAspect="1" noChangeShapeType="1"/>
              </p:cNvSpPr>
              <p:nvPr/>
            </p:nvSpPr>
            <p:spPr bwMode="auto">
              <a:xfrm>
                <a:off x="3166" y="2392"/>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410" name="Group 416"/>
            <p:cNvGrpSpPr>
              <a:grpSpLocks/>
            </p:cNvGrpSpPr>
            <p:nvPr/>
          </p:nvGrpSpPr>
          <p:grpSpPr bwMode="auto">
            <a:xfrm>
              <a:off x="3212" y="2392"/>
              <a:ext cx="808" cy="200"/>
              <a:chOff x="3944" y="2624"/>
              <a:chExt cx="808" cy="200"/>
            </a:xfrm>
          </p:grpSpPr>
          <p:sp>
            <p:nvSpPr>
              <p:cNvPr id="16411" name="Line 417"/>
              <p:cNvSpPr>
                <a:spLocks noChangeAspect="1" noChangeShapeType="1"/>
              </p:cNvSpPr>
              <p:nvPr/>
            </p:nvSpPr>
            <p:spPr bwMode="auto">
              <a:xfrm>
                <a:off x="4213" y="2624"/>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6412" name="Group 418"/>
              <p:cNvGrpSpPr>
                <a:grpSpLocks/>
              </p:cNvGrpSpPr>
              <p:nvPr/>
            </p:nvGrpSpPr>
            <p:grpSpPr bwMode="auto">
              <a:xfrm>
                <a:off x="3944" y="2624"/>
                <a:ext cx="808" cy="200"/>
                <a:chOff x="3944" y="2624"/>
                <a:chExt cx="808" cy="200"/>
              </a:xfrm>
            </p:grpSpPr>
            <p:sp>
              <p:nvSpPr>
                <p:cNvPr id="16413" name="Line 419"/>
                <p:cNvSpPr>
                  <a:spLocks noChangeAspect="1" noChangeShapeType="1"/>
                </p:cNvSpPr>
                <p:nvPr/>
              </p:nvSpPr>
              <p:spPr bwMode="auto">
                <a:xfrm flipV="1">
                  <a:off x="3944" y="2824"/>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4" name="Line 420"/>
                <p:cNvSpPr>
                  <a:spLocks noChangeAspect="1" noChangeShapeType="1"/>
                </p:cNvSpPr>
                <p:nvPr/>
              </p:nvSpPr>
              <p:spPr bwMode="auto">
                <a:xfrm flipV="1">
                  <a:off x="4034"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5" name="Line 421"/>
                <p:cNvSpPr>
                  <a:spLocks noChangeAspect="1" noChangeShapeType="1"/>
                </p:cNvSpPr>
                <p:nvPr/>
              </p:nvSpPr>
              <p:spPr bwMode="auto">
                <a:xfrm>
                  <a:off x="4079" y="2624"/>
                  <a:ext cx="8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6" name="Line 422"/>
                <p:cNvSpPr>
                  <a:spLocks noChangeAspect="1" noChangeShapeType="1"/>
                </p:cNvSpPr>
                <p:nvPr/>
              </p:nvSpPr>
              <p:spPr bwMode="auto">
                <a:xfrm>
                  <a:off x="4168"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7" name="Line 423"/>
                <p:cNvSpPr>
                  <a:spLocks noChangeAspect="1" noChangeShapeType="1"/>
                </p:cNvSpPr>
                <p:nvPr/>
              </p:nvSpPr>
              <p:spPr bwMode="auto">
                <a:xfrm flipV="1">
                  <a:off x="4168"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8" name="Line 424"/>
                <p:cNvSpPr>
                  <a:spLocks noChangeAspect="1" noChangeShapeType="1"/>
                </p:cNvSpPr>
                <p:nvPr/>
              </p:nvSpPr>
              <p:spPr bwMode="auto">
                <a:xfrm>
                  <a:off x="4303"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9" name="Line 425"/>
                <p:cNvSpPr>
                  <a:spLocks noChangeAspect="1" noChangeShapeType="1"/>
                </p:cNvSpPr>
                <p:nvPr/>
              </p:nvSpPr>
              <p:spPr bwMode="auto">
                <a:xfrm flipV="1">
                  <a:off x="4213" y="2824"/>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0" name="Line 426"/>
                <p:cNvSpPr>
                  <a:spLocks noChangeAspect="1" noChangeShapeType="1"/>
                </p:cNvSpPr>
                <p:nvPr/>
              </p:nvSpPr>
              <p:spPr bwMode="auto">
                <a:xfrm flipV="1">
                  <a:off x="4303"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1" name="Line 427"/>
                <p:cNvSpPr>
                  <a:spLocks noChangeAspect="1" noChangeShapeType="1"/>
                </p:cNvSpPr>
                <p:nvPr/>
              </p:nvSpPr>
              <p:spPr bwMode="auto">
                <a:xfrm>
                  <a:off x="4348" y="2624"/>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2" name="Line 428"/>
                <p:cNvSpPr>
                  <a:spLocks noChangeAspect="1" noChangeShapeType="1"/>
                </p:cNvSpPr>
                <p:nvPr/>
              </p:nvSpPr>
              <p:spPr bwMode="auto">
                <a:xfrm>
                  <a:off x="4438"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3" name="Line 429"/>
                <p:cNvSpPr>
                  <a:spLocks noChangeAspect="1" noChangeShapeType="1"/>
                </p:cNvSpPr>
                <p:nvPr/>
              </p:nvSpPr>
              <p:spPr bwMode="auto">
                <a:xfrm flipV="1">
                  <a:off x="4348" y="2824"/>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4" name="Line 430"/>
                <p:cNvSpPr>
                  <a:spLocks noChangeAspect="1" noChangeShapeType="1"/>
                </p:cNvSpPr>
                <p:nvPr/>
              </p:nvSpPr>
              <p:spPr bwMode="auto">
                <a:xfrm flipV="1">
                  <a:off x="4438"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5" name="Line 431"/>
                <p:cNvSpPr>
                  <a:spLocks noChangeAspect="1" noChangeShapeType="1"/>
                </p:cNvSpPr>
                <p:nvPr/>
              </p:nvSpPr>
              <p:spPr bwMode="auto">
                <a:xfrm>
                  <a:off x="4483" y="2624"/>
                  <a:ext cx="8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6" name="Line 432"/>
                <p:cNvSpPr>
                  <a:spLocks noChangeAspect="1" noChangeShapeType="1"/>
                </p:cNvSpPr>
                <p:nvPr/>
              </p:nvSpPr>
              <p:spPr bwMode="auto">
                <a:xfrm>
                  <a:off x="4572"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7" name="Line 433"/>
                <p:cNvSpPr>
                  <a:spLocks noChangeAspect="1" noChangeShapeType="1"/>
                </p:cNvSpPr>
                <p:nvPr/>
              </p:nvSpPr>
              <p:spPr bwMode="auto">
                <a:xfrm flipV="1">
                  <a:off x="4483" y="2824"/>
                  <a:ext cx="8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8" name="Line 434"/>
                <p:cNvSpPr>
                  <a:spLocks noChangeAspect="1" noChangeShapeType="1"/>
                </p:cNvSpPr>
                <p:nvPr/>
              </p:nvSpPr>
              <p:spPr bwMode="auto">
                <a:xfrm flipV="1">
                  <a:off x="4572"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9" name="Line 435"/>
                <p:cNvSpPr>
                  <a:spLocks noChangeAspect="1" noChangeShapeType="1"/>
                </p:cNvSpPr>
                <p:nvPr/>
              </p:nvSpPr>
              <p:spPr bwMode="auto">
                <a:xfrm>
                  <a:off x="4617" y="2624"/>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0" name="Line 436"/>
                <p:cNvSpPr>
                  <a:spLocks noChangeAspect="1" noChangeShapeType="1"/>
                </p:cNvSpPr>
                <p:nvPr/>
              </p:nvSpPr>
              <p:spPr bwMode="auto">
                <a:xfrm>
                  <a:off x="4707"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1" name="Line 437"/>
                <p:cNvSpPr>
                  <a:spLocks noChangeAspect="1" noChangeShapeType="1"/>
                </p:cNvSpPr>
                <p:nvPr/>
              </p:nvSpPr>
              <p:spPr bwMode="auto">
                <a:xfrm flipV="1">
                  <a:off x="4617" y="2824"/>
                  <a:ext cx="9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2" name="Line 438"/>
                <p:cNvSpPr>
                  <a:spLocks noChangeAspect="1" noChangeShapeType="1"/>
                </p:cNvSpPr>
                <p:nvPr/>
              </p:nvSpPr>
              <p:spPr bwMode="auto">
                <a:xfrm flipV="1">
                  <a:off x="4707" y="2624"/>
                  <a:ext cx="45" cy="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6397" name="Text Box 439"/>
          <p:cNvSpPr txBox="1">
            <a:spLocks noChangeAspect="1" noChangeArrowheads="1"/>
          </p:cNvSpPr>
          <p:nvPr/>
        </p:nvSpPr>
        <p:spPr bwMode="auto">
          <a:xfrm>
            <a:off x="2127250" y="3822700"/>
            <a:ext cx="5254625" cy="135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spcAft>
                <a:spcPct val="20000"/>
              </a:spcAft>
              <a:buFontTx/>
              <a:buChar char="•"/>
            </a:pPr>
            <a:r>
              <a:rPr lang="en-US" sz="1800">
                <a:solidFill>
                  <a:srgbClr val="000066"/>
                </a:solidFill>
              </a:rPr>
              <a:t> Synchronization: 8b/10b encoding/clock recovery</a:t>
            </a:r>
          </a:p>
          <a:p>
            <a:pPr eaLnBrk="1" hangingPunct="1">
              <a:spcAft>
                <a:spcPct val="20000"/>
              </a:spcAft>
              <a:buFontTx/>
              <a:buChar char="•"/>
            </a:pPr>
            <a:r>
              <a:rPr lang="en-US" sz="1800">
                <a:solidFill>
                  <a:srgbClr val="000066"/>
                </a:solidFill>
              </a:rPr>
              <a:t> 1.25 Gb/s classical channel defines 0.8 ns gates</a:t>
            </a:r>
            <a:endParaRPr lang="en-US" sz="1800">
              <a:solidFill>
                <a:srgbClr val="000066"/>
              </a:solidFill>
              <a:sym typeface="Wingdings" pitchFamily="2" charset="2"/>
            </a:endParaRPr>
          </a:p>
          <a:p>
            <a:pPr eaLnBrk="1" hangingPunct="1">
              <a:spcAft>
                <a:spcPct val="20000"/>
              </a:spcAft>
              <a:buFontTx/>
              <a:buChar char="•"/>
            </a:pPr>
            <a:r>
              <a:rPr lang="en-US" sz="1800">
                <a:solidFill>
                  <a:srgbClr val="000066"/>
                </a:solidFill>
              </a:rPr>
              <a:t> Limited by detector jitter and recovery time</a:t>
            </a:r>
          </a:p>
          <a:p>
            <a:pPr eaLnBrk="1" hangingPunct="1">
              <a:spcAft>
                <a:spcPct val="20000"/>
              </a:spcAft>
              <a:buFontTx/>
              <a:buChar char="•"/>
            </a:pPr>
            <a:r>
              <a:rPr lang="en-US" sz="1800">
                <a:solidFill>
                  <a:srgbClr val="000066"/>
                </a:solidFill>
              </a:rPr>
              <a:t> Fastest free-space QKD (… known) </a:t>
            </a:r>
          </a:p>
        </p:txBody>
      </p:sp>
      <p:sp>
        <p:nvSpPr>
          <p:cNvPr id="16398" name="Text Box 444"/>
          <p:cNvSpPr txBox="1">
            <a:spLocks noChangeArrowheads="1"/>
          </p:cNvSpPr>
          <p:nvPr/>
        </p:nvSpPr>
        <p:spPr bwMode="auto">
          <a:xfrm>
            <a:off x="708025" y="1935163"/>
            <a:ext cx="1511300" cy="406400"/>
          </a:xfrm>
          <a:prstGeom prst="rect">
            <a:avLst/>
          </a:prstGeom>
          <a:solidFill>
            <a:srgbClr val="000066"/>
          </a:solidFill>
          <a:ln w="9525">
            <a:solidFill>
              <a:schemeClr val="tx1"/>
            </a:solidFill>
            <a:miter lim="800000"/>
            <a:headEnd/>
            <a:tailEnd/>
          </a:ln>
        </p:spPr>
        <p:txBody>
          <a:bodyPr wrap="none"/>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1800">
                <a:solidFill>
                  <a:srgbClr val="FFFFFF"/>
                </a:solidFill>
              </a:rPr>
              <a:t>850nm VCSELs</a:t>
            </a:r>
          </a:p>
        </p:txBody>
      </p:sp>
      <p:sp>
        <p:nvSpPr>
          <p:cNvPr id="16399" name="Text Box 445"/>
          <p:cNvSpPr txBox="1">
            <a:spLocks noChangeArrowheads="1"/>
          </p:cNvSpPr>
          <p:nvPr/>
        </p:nvSpPr>
        <p:spPr bwMode="auto">
          <a:xfrm>
            <a:off x="6908800" y="1935163"/>
            <a:ext cx="1511300" cy="406400"/>
          </a:xfrm>
          <a:prstGeom prst="rect">
            <a:avLst/>
          </a:prstGeom>
          <a:solidFill>
            <a:srgbClr val="000066"/>
          </a:solidFill>
          <a:ln w="9525">
            <a:solidFill>
              <a:schemeClr val="tx1"/>
            </a:solidFill>
            <a:miter lim="800000"/>
            <a:headEnd/>
            <a:tailEnd/>
          </a:ln>
        </p:spPr>
        <p:txBody>
          <a:bodyPr wrap="none"/>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1800">
                <a:solidFill>
                  <a:srgbClr val="FFFFFF"/>
                </a:solidFill>
              </a:rPr>
              <a:t>Si APDs</a:t>
            </a:r>
          </a:p>
        </p:txBody>
      </p:sp>
      <p:pic>
        <p:nvPicPr>
          <p:cNvPr id="16400" name="Picture 447" descr="alice board selected and red"/>
          <p:cNvPicPr>
            <a:picLocks noChangeAspect="1" noChangeArrowheads="1"/>
          </p:cNvPicPr>
          <p:nvPr/>
        </p:nvPicPr>
        <p:blipFill>
          <a:blip r:embed="rId4">
            <a:clrChange>
              <a:clrFrom>
                <a:srgbClr val="B9E1E3"/>
              </a:clrFrom>
              <a:clrTo>
                <a:srgbClr val="B9E1E3">
                  <a:alpha val="0"/>
                </a:srgbClr>
              </a:clrTo>
            </a:clrChange>
            <a:extLst>
              <a:ext uri="{28A0092B-C50C-407E-A947-70E740481C1C}">
                <a14:useLocalDpi xmlns:a14="http://schemas.microsoft.com/office/drawing/2010/main" val="0"/>
              </a:ext>
            </a:extLst>
          </a:blip>
          <a:srcRect t="5379" r="21562" b="6573"/>
          <a:stretch>
            <a:fillRect/>
          </a:stretch>
        </p:blipFill>
        <p:spPr bwMode="auto">
          <a:xfrm>
            <a:off x="0" y="3786188"/>
            <a:ext cx="16002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448" descr="bob board red"/>
          <p:cNvPicPr>
            <a:picLocks noChangeAspect="1" noChangeArrowheads="1"/>
          </p:cNvPicPr>
          <p:nvPr/>
        </p:nvPicPr>
        <p:blipFill>
          <a:blip r:embed="rId5">
            <a:clrChange>
              <a:clrFrom>
                <a:srgbClr val="FE0000"/>
              </a:clrFrom>
              <a:clrTo>
                <a:srgbClr val="FE0000">
                  <a:alpha val="0"/>
                </a:srgbClr>
              </a:clrTo>
            </a:clrChange>
            <a:extLst>
              <a:ext uri="{28A0092B-C50C-407E-A947-70E740481C1C}">
                <a14:useLocalDpi xmlns:a14="http://schemas.microsoft.com/office/drawing/2010/main" val="0"/>
              </a:ext>
            </a:extLst>
          </a:blip>
          <a:srcRect l="6140" t="7664" r="17531" b="6152"/>
          <a:stretch>
            <a:fillRect/>
          </a:stretch>
        </p:blipFill>
        <p:spPr bwMode="auto">
          <a:xfrm>
            <a:off x="7543800" y="3786188"/>
            <a:ext cx="16002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2" name="Group 461"/>
          <p:cNvGrpSpPr>
            <a:grpSpLocks/>
          </p:cNvGrpSpPr>
          <p:nvPr/>
        </p:nvGrpSpPr>
        <p:grpSpPr bwMode="auto">
          <a:xfrm>
            <a:off x="285750" y="2119313"/>
            <a:ext cx="495300" cy="1643062"/>
            <a:chOff x="180" y="1533"/>
            <a:chExt cx="312" cy="1035"/>
          </a:xfrm>
        </p:grpSpPr>
        <p:sp>
          <p:nvSpPr>
            <p:cNvPr id="16407" name="Freeform 458"/>
            <p:cNvSpPr>
              <a:spLocks/>
            </p:cNvSpPr>
            <p:nvPr/>
          </p:nvSpPr>
          <p:spPr bwMode="auto">
            <a:xfrm>
              <a:off x="307" y="2108"/>
              <a:ext cx="185" cy="460"/>
            </a:xfrm>
            <a:custGeom>
              <a:avLst/>
              <a:gdLst>
                <a:gd name="T0" fmla="*/ 11 w 185"/>
                <a:gd name="T1" fmla="*/ 460 h 460"/>
                <a:gd name="T2" fmla="*/ 11 w 185"/>
                <a:gd name="T3" fmla="*/ 103 h 460"/>
                <a:gd name="T4" fmla="*/ 77 w 185"/>
                <a:gd name="T5" fmla="*/ 16 h 460"/>
                <a:gd name="T6" fmla="*/ 185 w 185"/>
                <a:gd name="T7" fmla="*/ 7 h 460"/>
                <a:gd name="T8" fmla="*/ 0 60000 65536"/>
                <a:gd name="T9" fmla="*/ 0 60000 65536"/>
                <a:gd name="T10" fmla="*/ 0 60000 65536"/>
                <a:gd name="T11" fmla="*/ 0 60000 65536"/>
                <a:gd name="T12" fmla="*/ 0 w 185"/>
                <a:gd name="T13" fmla="*/ 0 h 460"/>
                <a:gd name="T14" fmla="*/ 185 w 185"/>
                <a:gd name="T15" fmla="*/ 460 h 460"/>
              </a:gdLst>
              <a:ahLst/>
              <a:cxnLst>
                <a:cxn ang="T8">
                  <a:pos x="T0" y="T1"/>
                </a:cxn>
                <a:cxn ang="T9">
                  <a:pos x="T2" y="T3"/>
                </a:cxn>
                <a:cxn ang="T10">
                  <a:pos x="T4" y="T5"/>
                </a:cxn>
                <a:cxn ang="T11">
                  <a:pos x="T6" y="T7"/>
                </a:cxn>
              </a:cxnLst>
              <a:rect l="T12" t="T13" r="T14" b="T15"/>
              <a:pathLst>
                <a:path w="185" h="460">
                  <a:moveTo>
                    <a:pt x="11" y="460"/>
                  </a:moveTo>
                  <a:cubicBezTo>
                    <a:pt x="11" y="401"/>
                    <a:pt x="0" y="177"/>
                    <a:pt x="11" y="103"/>
                  </a:cubicBezTo>
                  <a:cubicBezTo>
                    <a:pt x="22" y="29"/>
                    <a:pt x="48" y="32"/>
                    <a:pt x="77" y="16"/>
                  </a:cubicBezTo>
                  <a:cubicBezTo>
                    <a:pt x="106" y="0"/>
                    <a:pt x="163" y="9"/>
                    <a:pt x="185" y="7"/>
                  </a:cubicBezTo>
                </a:path>
              </a:pathLst>
            </a:custGeom>
            <a:noFill/>
            <a:ln w="25400">
              <a:solidFill>
                <a:schemeClr val="accent2"/>
              </a:solidFill>
              <a:round/>
              <a:headEnd type="stealth" w="lg" len="lg"/>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8" name="Freeform 459"/>
            <p:cNvSpPr>
              <a:spLocks/>
            </p:cNvSpPr>
            <p:nvPr/>
          </p:nvSpPr>
          <p:spPr bwMode="auto">
            <a:xfrm>
              <a:off x="180" y="1533"/>
              <a:ext cx="264" cy="1029"/>
            </a:xfrm>
            <a:custGeom>
              <a:avLst/>
              <a:gdLst>
                <a:gd name="T0" fmla="*/ 11 w 264"/>
                <a:gd name="T1" fmla="*/ 1029 h 1029"/>
                <a:gd name="T2" fmla="*/ 11 w 264"/>
                <a:gd name="T3" fmla="*/ 227 h 1029"/>
                <a:gd name="T4" fmla="*/ 78 w 264"/>
                <a:gd name="T5" fmla="*/ 36 h 1029"/>
                <a:gd name="T6" fmla="*/ 264 w 264"/>
                <a:gd name="T7" fmla="*/ 12 h 1029"/>
                <a:gd name="T8" fmla="*/ 0 60000 65536"/>
                <a:gd name="T9" fmla="*/ 0 60000 65536"/>
                <a:gd name="T10" fmla="*/ 0 60000 65536"/>
                <a:gd name="T11" fmla="*/ 0 60000 65536"/>
                <a:gd name="T12" fmla="*/ 0 w 264"/>
                <a:gd name="T13" fmla="*/ 0 h 1029"/>
                <a:gd name="T14" fmla="*/ 264 w 264"/>
                <a:gd name="T15" fmla="*/ 1029 h 1029"/>
              </a:gdLst>
              <a:ahLst/>
              <a:cxnLst>
                <a:cxn ang="T8">
                  <a:pos x="T0" y="T1"/>
                </a:cxn>
                <a:cxn ang="T9">
                  <a:pos x="T2" y="T3"/>
                </a:cxn>
                <a:cxn ang="T10">
                  <a:pos x="T4" y="T5"/>
                </a:cxn>
                <a:cxn ang="T11">
                  <a:pos x="T6" y="T7"/>
                </a:cxn>
              </a:cxnLst>
              <a:rect l="T12" t="T13" r="T14" b="T15"/>
              <a:pathLst>
                <a:path w="264" h="1029">
                  <a:moveTo>
                    <a:pt x="11" y="1029"/>
                  </a:moveTo>
                  <a:cubicBezTo>
                    <a:pt x="11" y="897"/>
                    <a:pt x="0" y="392"/>
                    <a:pt x="11" y="227"/>
                  </a:cubicBezTo>
                  <a:cubicBezTo>
                    <a:pt x="22" y="62"/>
                    <a:pt x="36" y="72"/>
                    <a:pt x="78" y="36"/>
                  </a:cubicBezTo>
                  <a:cubicBezTo>
                    <a:pt x="120" y="0"/>
                    <a:pt x="225" y="17"/>
                    <a:pt x="264" y="12"/>
                  </a:cubicBezTo>
                </a:path>
              </a:pathLst>
            </a:custGeom>
            <a:noFill/>
            <a:ln w="38100">
              <a:solidFill>
                <a:schemeClr val="accent2"/>
              </a:solidFill>
              <a:round/>
              <a:headEnd type="none" w="lg" len="sm"/>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403" name="Freeform 463"/>
          <p:cNvSpPr>
            <a:spLocks/>
          </p:cNvSpPr>
          <p:nvPr/>
        </p:nvSpPr>
        <p:spPr bwMode="auto">
          <a:xfrm flipH="1">
            <a:off x="8401050" y="3041650"/>
            <a:ext cx="293688" cy="730250"/>
          </a:xfrm>
          <a:custGeom>
            <a:avLst/>
            <a:gdLst>
              <a:gd name="T0" fmla="*/ 2147483647 w 185"/>
              <a:gd name="T1" fmla="*/ 2147483647 h 460"/>
              <a:gd name="T2" fmla="*/ 2147483647 w 185"/>
              <a:gd name="T3" fmla="*/ 2147483647 h 460"/>
              <a:gd name="T4" fmla="*/ 2147483647 w 185"/>
              <a:gd name="T5" fmla="*/ 2147483647 h 460"/>
              <a:gd name="T6" fmla="*/ 2147483647 w 185"/>
              <a:gd name="T7" fmla="*/ 2147483647 h 460"/>
              <a:gd name="T8" fmla="*/ 0 60000 65536"/>
              <a:gd name="T9" fmla="*/ 0 60000 65536"/>
              <a:gd name="T10" fmla="*/ 0 60000 65536"/>
              <a:gd name="T11" fmla="*/ 0 60000 65536"/>
              <a:gd name="T12" fmla="*/ 0 w 185"/>
              <a:gd name="T13" fmla="*/ 0 h 460"/>
              <a:gd name="T14" fmla="*/ 185 w 185"/>
              <a:gd name="T15" fmla="*/ 460 h 460"/>
            </a:gdLst>
            <a:ahLst/>
            <a:cxnLst>
              <a:cxn ang="T8">
                <a:pos x="T0" y="T1"/>
              </a:cxn>
              <a:cxn ang="T9">
                <a:pos x="T2" y="T3"/>
              </a:cxn>
              <a:cxn ang="T10">
                <a:pos x="T4" y="T5"/>
              </a:cxn>
              <a:cxn ang="T11">
                <a:pos x="T6" y="T7"/>
              </a:cxn>
            </a:cxnLst>
            <a:rect l="T12" t="T13" r="T14" b="T15"/>
            <a:pathLst>
              <a:path w="185" h="460">
                <a:moveTo>
                  <a:pt x="11" y="460"/>
                </a:moveTo>
                <a:cubicBezTo>
                  <a:pt x="11" y="401"/>
                  <a:pt x="0" y="177"/>
                  <a:pt x="11" y="103"/>
                </a:cubicBezTo>
                <a:cubicBezTo>
                  <a:pt x="22" y="29"/>
                  <a:pt x="48" y="32"/>
                  <a:pt x="77" y="16"/>
                </a:cubicBezTo>
                <a:cubicBezTo>
                  <a:pt x="106" y="0"/>
                  <a:pt x="163" y="9"/>
                  <a:pt x="185" y="7"/>
                </a:cubicBezTo>
              </a:path>
            </a:pathLst>
          </a:custGeom>
          <a:noFill/>
          <a:ln w="25400">
            <a:solidFill>
              <a:schemeClr val="accent2"/>
            </a:solidFill>
            <a:round/>
            <a:headEnd type="stealth" w="lg" len="lg"/>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4" name="Freeform 464"/>
          <p:cNvSpPr>
            <a:spLocks/>
          </p:cNvSpPr>
          <p:nvPr/>
        </p:nvSpPr>
        <p:spPr bwMode="auto">
          <a:xfrm flipH="1">
            <a:off x="8477250" y="2128838"/>
            <a:ext cx="419100" cy="1633537"/>
          </a:xfrm>
          <a:custGeom>
            <a:avLst/>
            <a:gdLst>
              <a:gd name="T0" fmla="*/ 2147483647 w 264"/>
              <a:gd name="T1" fmla="*/ 2147483647 h 1029"/>
              <a:gd name="T2" fmla="*/ 2147483647 w 264"/>
              <a:gd name="T3" fmla="*/ 2147483647 h 1029"/>
              <a:gd name="T4" fmla="*/ 2147483647 w 264"/>
              <a:gd name="T5" fmla="*/ 2147483647 h 1029"/>
              <a:gd name="T6" fmla="*/ 2147483647 w 264"/>
              <a:gd name="T7" fmla="*/ 2147483647 h 1029"/>
              <a:gd name="T8" fmla="*/ 0 60000 65536"/>
              <a:gd name="T9" fmla="*/ 0 60000 65536"/>
              <a:gd name="T10" fmla="*/ 0 60000 65536"/>
              <a:gd name="T11" fmla="*/ 0 60000 65536"/>
              <a:gd name="T12" fmla="*/ 0 w 264"/>
              <a:gd name="T13" fmla="*/ 0 h 1029"/>
              <a:gd name="T14" fmla="*/ 264 w 264"/>
              <a:gd name="T15" fmla="*/ 1029 h 1029"/>
            </a:gdLst>
            <a:ahLst/>
            <a:cxnLst>
              <a:cxn ang="T8">
                <a:pos x="T0" y="T1"/>
              </a:cxn>
              <a:cxn ang="T9">
                <a:pos x="T2" y="T3"/>
              </a:cxn>
              <a:cxn ang="T10">
                <a:pos x="T4" y="T5"/>
              </a:cxn>
              <a:cxn ang="T11">
                <a:pos x="T6" y="T7"/>
              </a:cxn>
            </a:cxnLst>
            <a:rect l="T12" t="T13" r="T14" b="T15"/>
            <a:pathLst>
              <a:path w="264" h="1029">
                <a:moveTo>
                  <a:pt x="11" y="1029"/>
                </a:moveTo>
                <a:cubicBezTo>
                  <a:pt x="11" y="897"/>
                  <a:pt x="0" y="392"/>
                  <a:pt x="11" y="227"/>
                </a:cubicBezTo>
                <a:cubicBezTo>
                  <a:pt x="22" y="62"/>
                  <a:pt x="36" y="72"/>
                  <a:pt x="78" y="36"/>
                </a:cubicBezTo>
                <a:cubicBezTo>
                  <a:pt x="120" y="0"/>
                  <a:pt x="225" y="17"/>
                  <a:pt x="264" y="12"/>
                </a:cubicBezTo>
              </a:path>
            </a:pathLst>
          </a:custGeom>
          <a:noFill/>
          <a:ln w="38100">
            <a:solidFill>
              <a:schemeClr val="accent2"/>
            </a:solidFill>
            <a:round/>
            <a:headEnd type="stealth"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5" name="Text Box 465"/>
          <p:cNvSpPr txBox="1">
            <a:spLocks noChangeArrowheads="1"/>
          </p:cNvSpPr>
          <p:nvPr/>
        </p:nvSpPr>
        <p:spPr bwMode="auto">
          <a:xfrm>
            <a:off x="3579813" y="1579563"/>
            <a:ext cx="1908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1800">
                <a:solidFill>
                  <a:srgbClr val="000066"/>
                </a:solidFill>
              </a:rPr>
              <a:t>Quantum channel</a:t>
            </a:r>
          </a:p>
        </p:txBody>
      </p:sp>
      <p:sp>
        <p:nvSpPr>
          <p:cNvPr id="16406" name="Text Box 466"/>
          <p:cNvSpPr txBox="1">
            <a:spLocks noChangeArrowheads="1"/>
          </p:cNvSpPr>
          <p:nvPr/>
        </p:nvSpPr>
        <p:spPr bwMode="auto">
          <a:xfrm>
            <a:off x="3616325" y="2455863"/>
            <a:ext cx="1833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1800">
                <a:solidFill>
                  <a:srgbClr val="000066"/>
                </a:solidFill>
              </a:rPr>
              <a:t>Classical channel</a:t>
            </a:r>
          </a:p>
        </p:txBody>
      </p:sp>
    </p:spTree>
    <p:extLst>
      <p:ext uri="{BB962C8B-B14F-4D97-AF65-F5344CB8AC3E}">
        <p14:creationId xmlns:p14="http://schemas.microsoft.com/office/powerpoint/2010/main" val="38166590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Southward view from Admin - with arrow &amp; 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646113"/>
            <a:ext cx="7666037"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p:cNvSpPr txBox="1">
            <a:spLocks noChangeArrowheads="1"/>
          </p:cNvSpPr>
          <p:nvPr/>
        </p:nvSpPr>
        <p:spPr bwMode="auto">
          <a:xfrm>
            <a:off x="2782888" y="-19050"/>
            <a:ext cx="34782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3200">
                <a:solidFill>
                  <a:srgbClr val="000099"/>
                </a:solidFill>
              </a:rPr>
              <a:t>The view from Bob</a:t>
            </a:r>
          </a:p>
        </p:txBody>
      </p:sp>
    </p:spTree>
    <p:extLst>
      <p:ext uri="{BB962C8B-B14F-4D97-AF65-F5344CB8AC3E}">
        <p14:creationId xmlns:p14="http://schemas.microsoft.com/office/powerpoint/2010/main" val="3842718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1250 MHz &amp; Single VCSEL Pulses - Iterra Drive - SPAD - PLOT - Flattened"/>
          <p:cNvPicPr>
            <a:picLocks noChangeAspect="1" noChangeArrowheads="1"/>
          </p:cNvPicPr>
          <p:nvPr/>
        </p:nvPicPr>
        <p:blipFill>
          <a:blip r:embed="rId4">
            <a:extLst>
              <a:ext uri="{28A0092B-C50C-407E-A947-70E740481C1C}">
                <a14:useLocalDpi xmlns:a14="http://schemas.microsoft.com/office/drawing/2010/main" val="0"/>
              </a:ext>
            </a:extLst>
          </a:blip>
          <a:srcRect l="7086" t="86429" b="-275"/>
          <a:stretch>
            <a:fillRect/>
          </a:stretch>
        </p:blipFill>
        <p:spPr bwMode="auto">
          <a:xfrm>
            <a:off x="2762250" y="3697288"/>
            <a:ext cx="42465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descr="1250 MHz &amp; Single VCSEL Pulses - Iterra Drive - SPAD - PLOT - Flatte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9988" y="3395663"/>
            <a:ext cx="4570412"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5"/>
          <p:cNvSpPr txBox="1">
            <a:spLocks noChangeArrowheads="1"/>
          </p:cNvSpPr>
          <p:nvPr/>
        </p:nvSpPr>
        <p:spPr bwMode="auto">
          <a:xfrm>
            <a:off x="52388" y="4211638"/>
            <a:ext cx="25130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a:latin typeface="Times New Roman" pitchFamily="18" charset="0"/>
              </a:rPr>
              <a:t>Histogram of single-photon arrival times at 1.25 GHz </a:t>
            </a:r>
          </a:p>
          <a:p>
            <a:pPr eaLnBrk="1" hangingPunct="1"/>
            <a:r>
              <a:rPr lang="en-US">
                <a:latin typeface="Times New Roman" pitchFamily="18" charset="0"/>
              </a:rPr>
              <a:t> </a:t>
            </a:r>
            <a:r>
              <a:rPr lang="en-US">
                <a:latin typeface="Times New Roman" pitchFamily="18" charset="0"/>
                <a:sym typeface="Wingdings" pitchFamily="2" charset="2"/>
              </a:rPr>
              <a:t> </a:t>
            </a:r>
            <a:r>
              <a:rPr lang="en-US">
                <a:latin typeface="Times New Roman" pitchFamily="18" charset="0"/>
              </a:rPr>
              <a:t>Quantum bit error rate due to detector jitter</a:t>
            </a:r>
          </a:p>
          <a:p>
            <a:pPr eaLnBrk="1" hangingPunct="1"/>
            <a:r>
              <a:rPr lang="en-US">
                <a:latin typeface="Times New Roman" pitchFamily="18" charset="0"/>
              </a:rPr>
              <a:t> &lt;1% @ 1.25 GHz</a:t>
            </a:r>
          </a:p>
        </p:txBody>
      </p:sp>
      <p:pic>
        <p:nvPicPr>
          <p:cNvPr id="2056" name="Picture 21" descr="Single pulse and 1_25GHz Counts PLOT - short version"/>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988" y="3381375"/>
            <a:ext cx="45529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6"/>
          <p:cNvGraphicFramePr>
            <a:graphicFrameLocks noChangeAspect="1"/>
          </p:cNvGraphicFramePr>
          <p:nvPr/>
        </p:nvGraphicFramePr>
        <p:xfrm>
          <a:off x="2897188" y="1143000"/>
          <a:ext cx="4052887" cy="2528888"/>
        </p:xfrm>
        <a:graphic>
          <a:graphicData uri="http://schemas.openxmlformats.org/presentationml/2006/ole">
            <mc:AlternateContent xmlns:mc="http://schemas.openxmlformats.org/markup-compatibility/2006">
              <mc:Choice xmlns:v="urn:schemas-microsoft-com:vml" Requires="v">
                <p:oleObj spid="_x0000_s456743" name="CorelPhotoPaint.Image.8" r:id="rId6" imgW="5752381" imgH="4101587" progId="CorelPhotoPaint.Image.8">
                  <p:embed/>
                </p:oleObj>
              </mc:Choice>
              <mc:Fallback>
                <p:oleObj name="CorelPhotoPaint.Image.8" r:id="rId6" imgW="5752381" imgH="4101587" progId="CorelPhotoPaint.Imag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188"/>
                      <a:stretch>
                        <a:fillRect/>
                      </a:stretch>
                    </p:blipFill>
                    <p:spPr bwMode="auto">
                      <a:xfrm>
                        <a:off x="2897188" y="1143000"/>
                        <a:ext cx="40528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7" name="Text Box 7"/>
          <p:cNvSpPr txBox="1">
            <a:spLocks noChangeArrowheads="1"/>
          </p:cNvSpPr>
          <p:nvPr/>
        </p:nvSpPr>
        <p:spPr bwMode="auto">
          <a:xfrm>
            <a:off x="55563" y="100013"/>
            <a:ext cx="9031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endParaRPr lang="en-US" sz="4800">
              <a:solidFill>
                <a:srgbClr val="0000CC"/>
              </a:solidFill>
              <a:latin typeface="Times New Roman" pitchFamily="18" charset="0"/>
            </a:endParaRPr>
          </a:p>
        </p:txBody>
      </p:sp>
      <p:sp>
        <p:nvSpPr>
          <p:cNvPr id="2058" name="Text Box 9"/>
          <p:cNvSpPr txBox="1">
            <a:spLocks noChangeArrowheads="1"/>
          </p:cNvSpPr>
          <p:nvPr/>
        </p:nvSpPr>
        <p:spPr bwMode="auto">
          <a:xfrm>
            <a:off x="131762" y="1487661"/>
            <a:ext cx="2433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dirty="0" smtClean="0">
                <a:latin typeface="Times New Roman" pitchFamily="18" charset="0"/>
              </a:rPr>
              <a:t>1.25 </a:t>
            </a:r>
            <a:r>
              <a:rPr lang="en-US" dirty="0" err="1" smtClean="0">
                <a:latin typeface="Times New Roman" pitchFamily="18" charset="0"/>
              </a:rPr>
              <a:t>Gbps</a:t>
            </a:r>
            <a:r>
              <a:rPr lang="en-US" dirty="0" smtClean="0">
                <a:latin typeface="Times New Roman" pitchFamily="18" charset="0"/>
              </a:rPr>
              <a:t> clock </a:t>
            </a:r>
          </a:p>
          <a:p>
            <a:pPr eaLnBrk="1" hangingPunct="1"/>
            <a:r>
              <a:rPr lang="en-US" dirty="0" smtClean="0">
                <a:latin typeface="Times New Roman" pitchFamily="18" charset="0"/>
              </a:rPr>
              <a:t>from </a:t>
            </a:r>
            <a:r>
              <a:rPr lang="en-US" dirty="0">
                <a:latin typeface="Times New Roman" pitchFamily="18" charset="0"/>
              </a:rPr>
              <a:t>Alice</a:t>
            </a:r>
          </a:p>
        </p:txBody>
      </p:sp>
      <p:sp>
        <p:nvSpPr>
          <p:cNvPr id="2059" name="Text Box 10"/>
          <p:cNvSpPr txBox="1">
            <a:spLocks noChangeArrowheads="1"/>
          </p:cNvSpPr>
          <p:nvPr/>
        </p:nvSpPr>
        <p:spPr bwMode="auto">
          <a:xfrm>
            <a:off x="80963" y="2744788"/>
            <a:ext cx="24336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a:latin typeface="Times New Roman" pitchFamily="18" charset="0"/>
              </a:rPr>
              <a:t>1.25 Gbps optical from Alice – Gain switched VCSELs</a:t>
            </a:r>
          </a:p>
        </p:txBody>
      </p:sp>
      <p:sp>
        <p:nvSpPr>
          <p:cNvPr id="2060" name="Text Box 13"/>
          <p:cNvSpPr txBox="1">
            <a:spLocks noChangeArrowheads="1"/>
          </p:cNvSpPr>
          <p:nvPr/>
        </p:nvSpPr>
        <p:spPr bwMode="auto">
          <a:xfrm>
            <a:off x="975713" y="-19050"/>
            <a:ext cx="71052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algn="ctr" eaLnBrk="1" hangingPunct="1"/>
            <a:r>
              <a:rPr lang="en-US" sz="3200" dirty="0" smtClean="0">
                <a:solidFill>
                  <a:srgbClr val="000099"/>
                </a:solidFill>
              </a:rPr>
              <a:t>Detector Timing Jitter Issue at </a:t>
            </a:r>
            <a:r>
              <a:rPr lang="en-US" sz="3200" dirty="0">
                <a:solidFill>
                  <a:srgbClr val="000099"/>
                </a:solidFill>
              </a:rPr>
              <a:t>1.25 GHz</a:t>
            </a:r>
          </a:p>
        </p:txBody>
      </p:sp>
      <p:sp>
        <p:nvSpPr>
          <p:cNvPr id="191521" name="Text Box 33"/>
          <p:cNvSpPr txBox="1">
            <a:spLocks noChangeArrowheads="1"/>
          </p:cNvSpPr>
          <p:nvPr/>
        </p:nvSpPr>
        <p:spPr bwMode="auto">
          <a:xfrm>
            <a:off x="7175500" y="4246563"/>
            <a:ext cx="1968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sz="1800"/>
              <a:t>Collaboration w/ </a:t>
            </a:r>
          </a:p>
          <a:p>
            <a:pPr eaLnBrk="1" hangingPunct="1"/>
            <a:r>
              <a:rPr lang="en-US" sz="1800"/>
              <a:t>S. Cova </a:t>
            </a:r>
            <a:r>
              <a:rPr lang="en-US" sz="1800" i="1"/>
              <a:t>et al. </a:t>
            </a:r>
            <a:r>
              <a:rPr lang="en-US" sz="1800"/>
              <a:t>at </a:t>
            </a:r>
          </a:p>
          <a:p>
            <a:pPr eaLnBrk="1" hangingPunct="1"/>
            <a:r>
              <a:rPr lang="en-US" sz="1800" i="1"/>
              <a:t>Politecnico di Milano</a:t>
            </a:r>
            <a:r>
              <a:rPr lang="en-US" sz="1800"/>
              <a:t> </a:t>
            </a:r>
          </a:p>
        </p:txBody>
      </p:sp>
      <p:grpSp>
        <p:nvGrpSpPr>
          <p:cNvPr id="10" name="Group 9"/>
          <p:cNvGrpSpPr/>
          <p:nvPr/>
        </p:nvGrpSpPr>
        <p:grpSpPr>
          <a:xfrm>
            <a:off x="3759200" y="2575062"/>
            <a:ext cx="2030737" cy="462982"/>
            <a:chOff x="3759200" y="2575062"/>
            <a:chExt cx="2030737" cy="462982"/>
          </a:xfrm>
        </p:grpSpPr>
        <p:sp>
          <p:nvSpPr>
            <p:cNvPr id="4" name="TextBox 3"/>
            <p:cNvSpPr txBox="1"/>
            <p:nvPr/>
          </p:nvSpPr>
          <p:spPr>
            <a:xfrm>
              <a:off x="4194628" y="2575062"/>
              <a:ext cx="1595309" cy="400110"/>
            </a:xfrm>
            <a:prstGeom prst="rect">
              <a:avLst/>
            </a:prstGeom>
            <a:solidFill>
              <a:schemeClr val="bg1"/>
            </a:solidFill>
          </p:spPr>
          <p:txBody>
            <a:bodyPr wrap="none" rtlCol="0">
              <a:spAutoFit/>
            </a:bodyPr>
            <a:lstStyle/>
            <a:p>
              <a:r>
                <a:rPr lang="en-US" sz="2000" dirty="0" smtClean="0">
                  <a:solidFill>
                    <a:srgbClr val="FF0000"/>
                  </a:solidFill>
                  <a:latin typeface="+mj-lt"/>
                </a:rPr>
                <a:t>60 </a:t>
              </a:r>
              <a:r>
                <a:rPr lang="en-US" sz="2000" dirty="0" err="1" smtClean="0">
                  <a:solidFill>
                    <a:srgbClr val="FF0000"/>
                  </a:solidFill>
                  <a:latin typeface="+mj-lt"/>
                </a:rPr>
                <a:t>ps</a:t>
              </a:r>
              <a:r>
                <a:rPr lang="en-US" sz="2000" dirty="0" smtClean="0">
                  <a:solidFill>
                    <a:srgbClr val="FF0000"/>
                  </a:solidFill>
                  <a:latin typeface="+mj-lt"/>
                </a:rPr>
                <a:t> FWHM</a:t>
              </a:r>
              <a:endParaRPr lang="en-US" sz="2000" dirty="0">
                <a:solidFill>
                  <a:srgbClr val="FF0000"/>
                </a:solidFill>
                <a:latin typeface="+mj-lt"/>
              </a:endParaRPr>
            </a:p>
          </p:txBody>
        </p:sp>
        <p:cxnSp>
          <p:nvCxnSpPr>
            <p:cNvPr id="6" name="Straight Arrow Connector 5"/>
            <p:cNvCxnSpPr/>
            <p:nvPr/>
          </p:nvCxnSpPr>
          <p:spPr>
            <a:xfrm flipH="1">
              <a:off x="3759200" y="2937053"/>
              <a:ext cx="435428" cy="1009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27"/>
          <p:cNvGrpSpPr>
            <a:grpSpLocks/>
          </p:cNvGrpSpPr>
          <p:nvPr/>
        </p:nvGrpSpPr>
        <p:grpSpPr bwMode="auto">
          <a:xfrm>
            <a:off x="1090045" y="775494"/>
            <a:ext cx="6180138" cy="5843587"/>
            <a:chOff x="590" y="687"/>
            <a:chExt cx="3455" cy="3356"/>
          </a:xfrm>
        </p:grpSpPr>
        <p:pic>
          <p:nvPicPr>
            <p:cNvPr id="2064" name="Picture 28" descr="Compare NIST timing board to TTL profi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 y="687"/>
              <a:ext cx="3455"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Text Box 29"/>
            <p:cNvSpPr txBox="1">
              <a:spLocks noChangeAspect="1" noChangeArrowheads="1"/>
            </p:cNvSpPr>
            <p:nvPr/>
          </p:nvSpPr>
          <p:spPr bwMode="auto">
            <a:xfrm>
              <a:off x="3098" y="1165"/>
              <a:ext cx="723"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sz="1400">
                  <a:cs typeface="Arial" charset="0"/>
                </a:rPr>
                <a:t>380ps FWHM</a:t>
              </a:r>
            </a:p>
            <a:p>
              <a:pPr eaLnBrk="1" hangingPunct="1"/>
              <a:r>
                <a:rPr lang="en-US" sz="1400">
                  <a:cs typeface="Arial" charset="0"/>
                </a:rPr>
                <a:t>1.3ns FW1%M</a:t>
              </a:r>
            </a:p>
          </p:txBody>
        </p:sp>
        <p:sp>
          <p:nvSpPr>
            <p:cNvPr id="2066" name="Line 30"/>
            <p:cNvSpPr>
              <a:spLocks noChangeAspect="1" noChangeShapeType="1"/>
            </p:cNvSpPr>
            <p:nvPr/>
          </p:nvSpPr>
          <p:spPr bwMode="auto">
            <a:xfrm flipH="1">
              <a:off x="2721" y="1809"/>
              <a:ext cx="337" cy="302"/>
            </a:xfrm>
            <a:prstGeom prst="line">
              <a:avLst/>
            </a:prstGeom>
            <a:noFill/>
            <a:ln w="38100">
              <a:solidFill>
                <a:srgbClr val="0033CC"/>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067" name="Text Box 31"/>
            <p:cNvSpPr txBox="1">
              <a:spLocks noChangeAspect="1" noChangeArrowheads="1"/>
            </p:cNvSpPr>
            <p:nvPr/>
          </p:nvSpPr>
          <p:spPr bwMode="auto">
            <a:xfrm>
              <a:off x="3032" y="1633"/>
              <a:ext cx="75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mbria" pitchFamily="18" charset="0"/>
                </a:defRPr>
              </a:lvl1pPr>
              <a:lvl2pPr marL="742950" indent="-285750" eaLnBrk="0" hangingPunct="0">
                <a:defRPr sz="1600">
                  <a:solidFill>
                    <a:schemeClr val="tx1"/>
                  </a:solidFill>
                  <a:latin typeface="Cambria" pitchFamily="18" charset="0"/>
                </a:defRPr>
              </a:lvl2pPr>
              <a:lvl3pPr marL="1143000" indent="-228600" eaLnBrk="0" hangingPunct="0">
                <a:defRPr sz="1600">
                  <a:solidFill>
                    <a:schemeClr val="tx1"/>
                  </a:solidFill>
                  <a:latin typeface="Cambria" pitchFamily="18" charset="0"/>
                </a:defRPr>
              </a:lvl3pPr>
              <a:lvl4pPr marL="1600200" indent="-228600" eaLnBrk="0" hangingPunct="0">
                <a:defRPr sz="1600">
                  <a:solidFill>
                    <a:schemeClr val="tx1"/>
                  </a:solidFill>
                  <a:latin typeface="Cambria" pitchFamily="18" charset="0"/>
                </a:defRPr>
              </a:lvl4pPr>
              <a:lvl5pPr marL="2057400" indent="-228600" eaLnBrk="0" hangingPunct="0">
                <a:defRPr sz="1600">
                  <a:solidFill>
                    <a:schemeClr val="tx1"/>
                  </a:solidFill>
                  <a:latin typeface="Cambria" pitchFamily="18" charset="0"/>
                </a:defRPr>
              </a:lvl5pPr>
              <a:lvl6pPr marL="2514600" indent="-228600" eaLnBrk="0" fontAlgn="base" hangingPunct="0">
                <a:spcBef>
                  <a:spcPct val="0"/>
                </a:spcBef>
                <a:spcAft>
                  <a:spcPct val="0"/>
                </a:spcAft>
                <a:defRPr sz="1600">
                  <a:solidFill>
                    <a:schemeClr val="tx1"/>
                  </a:solidFill>
                  <a:latin typeface="Cambria" pitchFamily="18" charset="0"/>
                </a:defRPr>
              </a:lvl6pPr>
              <a:lvl7pPr marL="2971800" indent="-228600" eaLnBrk="0" fontAlgn="base" hangingPunct="0">
                <a:spcBef>
                  <a:spcPct val="0"/>
                </a:spcBef>
                <a:spcAft>
                  <a:spcPct val="0"/>
                </a:spcAft>
                <a:defRPr sz="1600">
                  <a:solidFill>
                    <a:schemeClr val="tx1"/>
                  </a:solidFill>
                  <a:latin typeface="Cambria" pitchFamily="18" charset="0"/>
                </a:defRPr>
              </a:lvl7pPr>
              <a:lvl8pPr marL="3429000" indent="-228600" eaLnBrk="0" fontAlgn="base" hangingPunct="0">
                <a:spcBef>
                  <a:spcPct val="0"/>
                </a:spcBef>
                <a:spcAft>
                  <a:spcPct val="0"/>
                </a:spcAft>
                <a:defRPr sz="1600">
                  <a:solidFill>
                    <a:schemeClr val="tx1"/>
                  </a:solidFill>
                  <a:latin typeface="Cambria" pitchFamily="18" charset="0"/>
                </a:defRPr>
              </a:lvl8pPr>
              <a:lvl9pPr marL="3886200" indent="-228600" eaLnBrk="0" fontAlgn="base" hangingPunct="0">
                <a:spcBef>
                  <a:spcPct val="0"/>
                </a:spcBef>
                <a:spcAft>
                  <a:spcPct val="0"/>
                </a:spcAft>
                <a:defRPr sz="1600">
                  <a:solidFill>
                    <a:schemeClr val="tx1"/>
                  </a:solidFill>
                  <a:latin typeface="Cambria" pitchFamily="18" charset="0"/>
                </a:defRPr>
              </a:lvl9pPr>
            </a:lstStyle>
            <a:p>
              <a:pPr eaLnBrk="1" hangingPunct="1"/>
              <a:r>
                <a:rPr lang="en-US" sz="1400" dirty="0">
                  <a:solidFill>
                    <a:srgbClr val="0033CC"/>
                  </a:solidFill>
                  <a:cs typeface="Arial" charset="0"/>
                </a:rPr>
                <a:t>160ps FWHM</a:t>
              </a:r>
            </a:p>
            <a:p>
              <a:pPr eaLnBrk="1" hangingPunct="1"/>
              <a:r>
                <a:rPr lang="en-US" sz="1400" dirty="0">
                  <a:solidFill>
                    <a:srgbClr val="0033CC"/>
                  </a:solidFill>
                  <a:cs typeface="Arial" charset="0"/>
                </a:rPr>
                <a:t>590ps FW1%M</a:t>
              </a:r>
            </a:p>
          </p:txBody>
        </p:sp>
        <p:sp>
          <p:nvSpPr>
            <p:cNvPr id="2068" name="Line 32"/>
            <p:cNvSpPr>
              <a:spLocks noChangeAspect="1" noChangeShapeType="1"/>
            </p:cNvSpPr>
            <p:nvPr/>
          </p:nvSpPr>
          <p:spPr bwMode="auto">
            <a:xfrm flipH="1">
              <a:off x="2775" y="1389"/>
              <a:ext cx="337" cy="30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629706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par>
                                <p:cTn id="14" presetID="0" presetClass="path" presetSubtype="0" accel="50000" decel="50000" fill="hold" nodeType="withEffect">
                                  <p:stCondLst>
                                    <p:cond delay="0"/>
                                  </p:stCondLst>
                                  <p:childTnLst>
                                    <p:animMotion origin="layout" path="M -0.03125 0.10694 L 3.88889E-6 -3.7037E-7 " pathEditMode="relative" rAng="0" ptsTypes="AA">
                                      <p:cBhvr>
                                        <p:cTn id="15" dur="1000" fill="hold"/>
                                        <p:tgtEl>
                                          <p:spTgt spid="3"/>
                                        </p:tgtEl>
                                        <p:attrNameLst>
                                          <p:attrName>ppt_x</p:attrName>
                                          <p:attrName>ppt_y</p:attrName>
                                        </p:attrNameLst>
                                      </p:cBhvr>
                                      <p:rCtr x="1563" y="-5347"/>
                                    </p:animMotion>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915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3"/>
          <p:cNvSpPr>
            <a:spLocks noChangeArrowheads="1"/>
          </p:cNvSpPr>
          <p:nvPr/>
        </p:nvSpPr>
        <p:spPr bwMode="auto">
          <a:xfrm>
            <a:off x="5318125" y="2301875"/>
            <a:ext cx="1317625" cy="757238"/>
          </a:xfrm>
          <a:prstGeom prst="rect">
            <a:avLst/>
          </a:prstGeom>
          <a:solidFill>
            <a:srgbClr val="66CCFF"/>
          </a:solidFill>
          <a:ln w="28575">
            <a:solidFill>
              <a:schemeClr val="tx1"/>
            </a:solidFill>
            <a:miter lim="800000"/>
            <a:headEnd/>
            <a:tailEnd/>
          </a:ln>
        </p:spPr>
        <p:txBody>
          <a:bodyPr wrap="none" anchor="ctr"/>
          <a:lstStyle/>
          <a:p>
            <a:pPr>
              <a:defRPr/>
            </a:pPr>
            <a:endParaRPr lang="en-US" sz="1800">
              <a:solidFill>
                <a:srgbClr val="000000"/>
              </a:solidFill>
              <a:latin typeface="Arial" charset="0"/>
              <a:ea typeface="ＭＳ Ｐゴシック" charset="0"/>
            </a:endParaRPr>
          </a:p>
        </p:txBody>
      </p:sp>
      <p:sp>
        <p:nvSpPr>
          <p:cNvPr id="6148" name="Freeform 41"/>
          <p:cNvSpPr>
            <a:spLocks/>
          </p:cNvSpPr>
          <p:nvPr/>
        </p:nvSpPr>
        <p:spPr bwMode="auto">
          <a:xfrm>
            <a:off x="4386263" y="2330450"/>
            <a:ext cx="1108075" cy="409575"/>
          </a:xfrm>
          <a:custGeom>
            <a:avLst/>
            <a:gdLst>
              <a:gd name="T0" fmla="*/ 0 w 698"/>
              <a:gd name="T1" fmla="*/ 0 h 258"/>
              <a:gd name="T2" fmla="*/ 377 w 698"/>
              <a:gd name="T3" fmla="*/ 2 h 258"/>
              <a:gd name="T4" fmla="*/ 458 w 698"/>
              <a:gd name="T5" fmla="*/ 43 h 258"/>
              <a:gd name="T6" fmla="*/ 454 w 698"/>
              <a:gd name="T7" fmla="*/ 119 h 258"/>
              <a:gd name="T8" fmla="*/ 422 w 698"/>
              <a:gd name="T9" fmla="*/ 203 h 258"/>
              <a:gd name="T10" fmla="*/ 523 w 698"/>
              <a:gd name="T11" fmla="*/ 256 h 258"/>
              <a:gd name="T12" fmla="*/ 698 w 698"/>
              <a:gd name="T13" fmla="*/ 254 h 258"/>
              <a:gd name="T14" fmla="*/ 0 60000 65536"/>
              <a:gd name="T15" fmla="*/ 0 60000 65536"/>
              <a:gd name="T16" fmla="*/ 0 60000 65536"/>
              <a:gd name="T17" fmla="*/ 0 60000 65536"/>
              <a:gd name="T18" fmla="*/ 0 60000 65536"/>
              <a:gd name="T19" fmla="*/ 0 60000 65536"/>
              <a:gd name="T20" fmla="*/ 0 60000 65536"/>
              <a:gd name="T21" fmla="*/ 0 w 698"/>
              <a:gd name="T22" fmla="*/ 0 h 258"/>
              <a:gd name="T23" fmla="*/ 698 w 698"/>
              <a:gd name="T24" fmla="*/ 258 h 2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8" h="258">
                <a:moveTo>
                  <a:pt x="0" y="0"/>
                </a:moveTo>
                <a:lnTo>
                  <a:pt x="377" y="2"/>
                </a:lnTo>
                <a:cubicBezTo>
                  <a:pt x="453" y="9"/>
                  <a:pt x="445" y="24"/>
                  <a:pt x="458" y="43"/>
                </a:cubicBezTo>
                <a:cubicBezTo>
                  <a:pt x="470" y="63"/>
                  <a:pt x="468" y="88"/>
                  <a:pt x="454" y="119"/>
                </a:cubicBezTo>
                <a:cubicBezTo>
                  <a:pt x="440" y="150"/>
                  <a:pt x="413" y="159"/>
                  <a:pt x="422" y="203"/>
                </a:cubicBezTo>
                <a:cubicBezTo>
                  <a:pt x="431" y="247"/>
                  <a:pt x="473" y="254"/>
                  <a:pt x="523" y="256"/>
                </a:cubicBezTo>
                <a:cubicBezTo>
                  <a:pt x="573" y="258"/>
                  <a:pt x="662" y="254"/>
                  <a:pt x="698" y="254"/>
                </a:cubicBezTo>
              </a:path>
            </a:pathLst>
          </a:custGeom>
          <a:noFill/>
          <a:ln w="19050" cmpd="sng">
            <a:solidFill>
              <a:srgbClr val="008000"/>
            </a:solidFill>
            <a:round/>
            <a:headEnd type="none" w="med" len="med"/>
            <a:tailEnd type="triangle" w="lg" len="med"/>
          </a:ln>
          <a:extLst>
            <a:ext uri="{909E8E84-426E-40DD-AFC4-6F175D3DCCD1}">
              <a14:hiddenFill xmlns:a14="http://schemas.microsoft.com/office/drawing/2010/main">
                <a:solidFill>
                  <a:srgbClr val="FFFFFF"/>
                </a:solidFill>
              </a14:hiddenFill>
            </a:ext>
          </a:extLst>
        </p:spPr>
        <p:txBody>
          <a:bodyPr/>
          <a:lstStyle/>
          <a:p>
            <a:pPr>
              <a:defRPr/>
            </a:pPr>
            <a:endParaRPr lang="en-US" sz="1800">
              <a:solidFill>
                <a:srgbClr val="000000"/>
              </a:solidFill>
              <a:latin typeface="Arial" charset="0"/>
              <a:ea typeface="ＭＳ Ｐゴシック" charset="0"/>
            </a:endParaRPr>
          </a:p>
        </p:txBody>
      </p:sp>
      <p:sp>
        <p:nvSpPr>
          <p:cNvPr id="6149" name="Freeform 48"/>
          <p:cNvSpPr>
            <a:spLocks/>
          </p:cNvSpPr>
          <p:nvPr/>
        </p:nvSpPr>
        <p:spPr bwMode="auto">
          <a:xfrm>
            <a:off x="4824413" y="2301875"/>
            <a:ext cx="568325" cy="457200"/>
          </a:xfrm>
          <a:custGeom>
            <a:avLst/>
            <a:gdLst>
              <a:gd name="T0" fmla="*/ 75 w 358"/>
              <a:gd name="T1" fmla="*/ 2 h 288"/>
              <a:gd name="T2" fmla="*/ 167 w 358"/>
              <a:gd name="T3" fmla="*/ 14 h 288"/>
              <a:gd name="T4" fmla="*/ 204 w 358"/>
              <a:gd name="T5" fmla="*/ 88 h 288"/>
              <a:gd name="T6" fmla="*/ 170 w 358"/>
              <a:gd name="T7" fmla="*/ 178 h 288"/>
              <a:gd name="T8" fmla="*/ 225 w 358"/>
              <a:gd name="T9" fmla="*/ 259 h 288"/>
              <a:gd name="T10" fmla="*/ 347 w 358"/>
              <a:gd name="T11" fmla="*/ 261 h 288"/>
              <a:gd name="T12" fmla="*/ 348 w 358"/>
              <a:gd name="T13" fmla="*/ 288 h 288"/>
              <a:gd name="T14" fmla="*/ 255 w 358"/>
              <a:gd name="T15" fmla="*/ 286 h 288"/>
              <a:gd name="T16" fmla="*/ 144 w 358"/>
              <a:gd name="T17" fmla="*/ 256 h 288"/>
              <a:gd name="T18" fmla="*/ 143 w 358"/>
              <a:gd name="T19" fmla="*/ 156 h 288"/>
              <a:gd name="T20" fmla="*/ 175 w 358"/>
              <a:gd name="T21" fmla="*/ 102 h 288"/>
              <a:gd name="T22" fmla="*/ 126 w 358"/>
              <a:gd name="T23" fmla="*/ 43 h 288"/>
              <a:gd name="T24" fmla="*/ 13 w 358"/>
              <a:gd name="T25" fmla="*/ 40 h 288"/>
              <a:gd name="T26" fmla="*/ 14 w 358"/>
              <a:gd name="T27" fmla="*/ 1 h 288"/>
              <a:gd name="T28" fmla="*/ 75 w 358"/>
              <a:gd name="T29" fmla="*/ 2 h 2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288"/>
              <a:gd name="T47" fmla="*/ 358 w 358"/>
              <a:gd name="T48" fmla="*/ 288 h 2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288">
                <a:moveTo>
                  <a:pt x="75" y="2"/>
                </a:moveTo>
                <a:cubicBezTo>
                  <a:pt x="122" y="3"/>
                  <a:pt x="135" y="0"/>
                  <a:pt x="167" y="14"/>
                </a:cubicBezTo>
                <a:cubicBezTo>
                  <a:pt x="199" y="28"/>
                  <a:pt x="206" y="56"/>
                  <a:pt x="204" y="88"/>
                </a:cubicBezTo>
                <a:cubicBezTo>
                  <a:pt x="202" y="120"/>
                  <a:pt x="199" y="141"/>
                  <a:pt x="170" y="178"/>
                </a:cubicBezTo>
                <a:cubicBezTo>
                  <a:pt x="141" y="215"/>
                  <a:pt x="190" y="261"/>
                  <a:pt x="225" y="259"/>
                </a:cubicBezTo>
                <a:cubicBezTo>
                  <a:pt x="260" y="257"/>
                  <a:pt x="302" y="262"/>
                  <a:pt x="347" y="261"/>
                </a:cubicBezTo>
                <a:cubicBezTo>
                  <a:pt x="357" y="263"/>
                  <a:pt x="358" y="285"/>
                  <a:pt x="348" y="288"/>
                </a:cubicBezTo>
                <a:cubicBezTo>
                  <a:pt x="320" y="288"/>
                  <a:pt x="307" y="288"/>
                  <a:pt x="255" y="286"/>
                </a:cubicBezTo>
                <a:cubicBezTo>
                  <a:pt x="203" y="284"/>
                  <a:pt x="164" y="281"/>
                  <a:pt x="144" y="256"/>
                </a:cubicBezTo>
                <a:cubicBezTo>
                  <a:pt x="124" y="231"/>
                  <a:pt x="124" y="182"/>
                  <a:pt x="143" y="156"/>
                </a:cubicBezTo>
                <a:cubicBezTo>
                  <a:pt x="162" y="130"/>
                  <a:pt x="171" y="129"/>
                  <a:pt x="175" y="102"/>
                </a:cubicBezTo>
                <a:cubicBezTo>
                  <a:pt x="179" y="75"/>
                  <a:pt x="164" y="46"/>
                  <a:pt x="126" y="43"/>
                </a:cubicBezTo>
                <a:cubicBezTo>
                  <a:pt x="88" y="40"/>
                  <a:pt x="61" y="41"/>
                  <a:pt x="13" y="40"/>
                </a:cubicBezTo>
                <a:cubicBezTo>
                  <a:pt x="0" y="21"/>
                  <a:pt x="9" y="24"/>
                  <a:pt x="14" y="1"/>
                </a:cubicBezTo>
                <a:cubicBezTo>
                  <a:pt x="36" y="1"/>
                  <a:pt x="28" y="1"/>
                  <a:pt x="75" y="2"/>
                </a:cubicBezTo>
                <a:close/>
              </a:path>
            </a:pathLst>
          </a:custGeom>
          <a:solidFill>
            <a:srgbClr val="DDDDDD">
              <a:alpha val="30196"/>
            </a:srgbClr>
          </a:solidFill>
          <a:ln w="9525">
            <a:solidFill>
              <a:schemeClr val="tx1"/>
            </a:solidFill>
            <a:round/>
            <a:headEnd/>
            <a:tailEnd/>
          </a:ln>
        </p:spPr>
        <p:txBody>
          <a:bodyPr/>
          <a:lstStyle/>
          <a:p>
            <a:pPr>
              <a:defRPr/>
            </a:pPr>
            <a:endParaRPr lang="en-US" sz="1800">
              <a:solidFill>
                <a:srgbClr val="000000"/>
              </a:solidFill>
              <a:latin typeface="Arial" charset="0"/>
              <a:ea typeface="ＭＳ Ｐゴシック" charset="0"/>
            </a:endParaRPr>
          </a:p>
        </p:txBody>
      </p:sp>
      <p:sp>
        <p:nvSpPr>
          <p:cNvPr id="6150" name="Oval 49"/>
          <p:cNvSpPr>
            <a:spLocks noChangeArrowheads="1"/>
          </p:cNvSpPr>
          <p:nvPr/>
        </p:nvSpPr>
        <p:spPr bwMode="auto">
          <a:xfrm>
            <a:off x="4835525" y="2303463"/>
            <a:ext cx="26988" cy="65087"/>
          </a:xfrm>
          <a:prstGeom prst="ellipse">
            <a:avLst/>
          </a:prstGeom>
          <a:solidFill>
            <a:srgbClr val="DDDDDD">
              <a:alpha val="30196"/>
            </a:srgbClr>
          </a:solidFill>
          <a:ln w="9525">
            <a:solidFill>
              <a:schemeClr val="tx1"/>
            </a:solidFill>
            <a:round/>
            <a:headEnd/>
            <a:tailEnd/>
          </a:ln>
        </p:spPr>
        <p:txBody>
          <a:bodyPr wrap="none" anchor="ctr"/>
          <a:lstStyle/>
          <a:p>
            <a:pPr>
              <a:defRPr/>
            </a:pPr>
            <a:endParaRPr lang="en-US" sz="1800">
              <a:solidFill>
                <a:srgbClr val="000000"/>
              </a:solidFill>
              <a:latin typeface="Arial" charset="0"/>
              <a:ea typeface="ＭＳ Ｐゴシック" charset="0"/>
            </a:endParaRPr>
          </a:p>
        </p:txBody>
      </p:sp>
      <p:sp>
        <p:nvSpPr>
          <p:cNvPr id="6151" name="Rectangle 50"/>
          <p:cNvSpPr>
            <a:spLocks noChangeArrowheads="1"/>
          </p:cNvSpPr>
          <p:nvPr/>
        </p:nvSpPr>
        <p:spPr bwMode="auto">
          <a:xfrm>
            <a:off x="4699000" y="2035175"/>
            <a:ext cx="617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400" b="1">
                <a:solidFill>
                  <a:srgbClr val="000000"/>
                </a:solidFill>
                <a:latin typeface="Arial" charset="0"/>
                <a:ea typeface="ＭＳ Ｐゴシック" charset="0"/>
              </a:rPr>
              <a:t>Fiber</a:t>
            </a:r>
          </a:p>
        </p:txBody>
      </p:sp>
      <p:sp>
        <p:nvSpPr>
          <p:cNvPr id="6152" name="Rectangle 51"/>
          <p:cNvSpPr>
            <a:spLocks noChangeArrowheads="1"/>
          </p:cNvSpPr>
          <p:nvPr/>
        </p:nvSpPr>
        <p:spPr bwMode="auto">
          <a:xfrm>
            <a:off x="5349875" y="2311400"/>
            <a:ext cx="669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400" b="1">
                <a:solidFill>
                  <a:srgbClr val="000000"/>
                </a:solidFill>
                <a:latin typeface="Arial" charset="0"/>
                <a:ea typeface="ＭＳ Ｐゴシック" charset="0"/>
              </a:rPr>
              <a:t>SSPD</a:t>
            </a:r>
          </a:p>
        </p:txBody>
      </p:sp>
      <p:sp>
        <p:nvSpPr>
          <p:cNvPr id="6153" name="Rectangle 52"/>
          <p:cNvSpPr>
            <a:spLocks noChangeArrowheads="1"/>
          </p:cNvSpPr>
          <p:nvPr/>
        </p:nvSpPr>
        <p:spPr bwMode="auto">
          <a:xfrm>
            <a:off x="5748338" y="2749550"/>
            <a:ext cx="903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400" b="1">
                <a:solidFill>
                  <a:srgbClr val="000000"/>
                </a:solidFill>
                <a:latin typeface="Arial" charset="0"/>
                <a:ea typeface="ＭＳ Ｐゴシック" charset="0"/>
              </a:rPr>
              <a:t>Cryostat</a:t>
            </a:r>
          </a:p>
        </p:txBody>
      </p:sp>
      <p:sp>
        <p:nvSpPr>
          <p:cNvPr id="6154" name="Freeform 2"/>
          <p:cNvSpPr>
            <a:spLocks/>
          </p:cNvSpPr>
          <p:nvPr/>
        </p:nvSpPr>
        <p:spPr bwMode="auto">
          <a:xfrm>
            <a:off x="5667375" y="2376488"/>
            <a:ext cx="1195388" cy="396875"/>
          </a:xfrm>
          <a:custGeom>
            <a:avLst/>
            <a:gdLst>
              <a:gd name="T0" fmla="*/ 0 w 753"/>
              <a:gd name="T1" fmla="*/ 223 h 250"/>
              <a:gd name="T2" fmla="*/ 377 w 753"/>
              <a:gd name="T3" fmla="*/ 221 h 250"/>
              <a:gd name="T4" fmla="*/ 446 w 753"/>
              <a:gd name="T5" fmla="*/ 47 h 250"/>
              <a:gd name="T6" fmla="*/ 753 w 753"/>
              <a:gd name="T7" fmla="*/ 7 h 250"/>
              <a:gd name="T8" fmla="*/ 0 60000 65536"/>
              <a:gd name="T9" fmla="*/ 0 60000 65536"/>
              <a:gd name="T10" fmla="*/ 0 60000 65536"/>
              <a:gd name="T11" fmla="*/ 0 60000 65536"/>
              <a:gd name="T12" fmla="*/ 0 w 753"/>
              <a:gd name="T13" fmla="*/ 0 h 250"/>
              <a:gd name="T14" fmla="*/ 753 w 753"/>
              <a:gd name="T15" fmla="*/ 250 h 250"/>
            </a:gdLst>
            <a:ahLst/>
            <a:cxnLst>
              <a:cxn ang="T8">
                <a:pos x="T0" y="T1"/>
              </a:cxn>
              <a:cxn ang="T9">
                <a:pos x="T2" y="T3"/>
              </a:cxn>
              <a:cxn ang="T10">
                <a:pos x="T4" y="T5"/>
              </a:cxn>
              <a:cxn ang="T11">
                <a:pos x="T6" y="T7"/>
              </a:cxn>
            </a:cxnLst>
            <a:rect l="T12" t="T13" r="T14" b="T15"/>
            <a:pathLst>
              <a:path w="753" h="250">
                <a:moveTo>
                  <a:pt x="0" y="223"/>
                </a:moveTo>
                <a:cubicBezTo>
                  <a:pt x="68" y="217"/>
                  <a:pt x="303" y="250"/>
                  <a:pt x="377" y="221"/>
                </a:cubicBezTo>
                <a:cubicBezTo>
                  <a:pt x="451" y="192"/>
                  <a:pt x="395" y="94"/>
                  <a:pt x="446" y="47"/>
                </a:cubicBezTo>
                <a:cubicBezTo>
                  <a:pt x="497" y="0"/>
                  <a:pt x="576" y="7"/>
                  <a:pt x="753" y="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800">
              <a:solidFill>
                <a:srgbClr val="000000"/>
              </a:solidFill>
              <a:latin typeface="Arial" charset="0"/>
              <a:ea typeface="ＭＳ Ｐゴシック" charset="0"/>
            </a:endParaRPr>
          </a:p>
        </p:txBody>
      </p:sp>
      <p:sp>
        <p:nvSpPr>
          <p:cNvPr id="6155" name="Line 3"/>
          <p:cNvSpPr>
            <a:spLocks noChangeShapeType="1"/>
          </p:cNvSpPr>
          <p:nvPr/>
        </p:nvSpPr>
        <p:spPr bwMode="auto">
          <a:xfrm>
            <a:off x="1568450" y="1397000"/>
            <a:ext cx="3394075" cy="0"/>
          </a:xfrm>
          <a:prstGeom prst="line">
            <a:avLst/>
          </a:prstGeom>
          <a:noFill/>
          <a:ln w="19050">
            <a:solidFill>
              <a:srgbClr val="008000"/>
            </a:solidFill>
            <a:round/>
            <a:headEnd/>
            <a:tailEnd type="triangle" w="lg" len="me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sp>
        <p:nvSpPr>
          <p:cNvPr id="6156" name="Freeform 4"/>
          <p:cNvSpPr>
            <a:spLocks/>
          </p:cNvSpPr>
          <p:nvPr/>
        </p:nvSpPr>
        <p:spPr bwMode="auto">
          <a:xfrm>
            <a:off x="5130800" y="1311275"/>
            <a:ext cx="1731963" cy="230188"/>
          </a:xfrm>
          <a:custGeom>
            <a:avLst/>
            <a:gdLst>
              <a:gd name="T0" fmla="*/ 0 w 1091"/>
              <a:gd name="T1" fmla="*/ 54 h 145"/>
              <a:gd name="T2" fmla="*/ 521 w 1091"/>
              <a:gd name="T3" fmla="*/ 13 h 145"/>
              <a:gd name="T4" fmla="*/ 611 w 1091"/>
              <a:gd name="T5" fmla="*/ 133 h 145"/>
              <a:gd name="T6" fmla="*/ 1091 w 1091"/>
              <a:gd name="T7" fmla="*/ 88 h 145"/>
              <a:gd name="T8" fmla="*/ 0 60000 65536"/>
              <a:gd name="T9" fmla="*/ 0 60000 65536"/>
              <a:gd name="T10" fmla="*/ 0 60000 65536"/>
              <a:gd name="T11" fmla="*/ 0 60000 65536"/>
              <a:gd name="T12" fmla="*/ 0 w 1091"/>
              <a:gd name="T13" fmla="*/ 0 h 145"/>
              <a:gd name="T14" fmla="*/ 1091 w 1091"/>
              <a:gd name="T15" fmla="*/ 145 h 145"/>
            </a:gdLst>
            <a:ahLst/>
            <a:cxnLst>
              <a:cxn ang="T8">
                <a:pos x="T0" y="T1"/>
              </a:cxn>
              <a:cxn ang="T9">
                <a:pos x="T2" y="T3"/>
              </a:cxn>
              <a:cxn ang="T10">
                <a:pos x="T4" y="T5"/>
              </a:cxn>
              <a:cxn ang="T11">
                <a:pos x="T6" y="T7"/>
              </a:cxn>
            </a:cxnLst>
            <a:rect l="T12" t="T13" r="T14" b="T15"/>
            <a:pathLst>
              <a:path w="1091" h="145">
                <a:moveTo>
                  <a:pt x="0" y="54"/>
                </a:moveTo>
                <a:cubicBezTo>
                  <a:pt x="98" y="55"/>
                  <a:pt x="419" y="0"/>
                  <a:pt x="521" y="13"/>
                </a:cubicBezTo>
                <a:cubicBezTo>
                  <a:pt x="623" y="26"/>
                  <a:pt x="518" y="121"/>
                  <a:pt x="611" y="133"/>
                </a:cubicBezTo>
                <a:cubicBezTo>
                  <a:pt x="704" y="145"/>
                  <a:pt x="836" y="88"/>
                  <a:pt x="1091" y="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800">
              <a:solidFill>
                <a:srgbClr val="000000"/>
              </a:solidFill>
              <a:latin typeface="Arial" charset="0"/>
              <a:ea typeface="ＭＳ Ｐゴシック" charset="0"/>
            </a:endParaRPr>
          </a:p>
        </p:txBody>
      </p:sp>
      <p:sp>
        <p:nvSpPr>
          <p:cNvPr id="116748" name="Rectangle 5"/>
          <p:cNvSpPr>
            <a:spLocks noGrp="1" noChangeArrowheads="1"/>
          </p:cNvSpPr>
          <p:nvPr>
            <p:ph type="title" idx="4294967295"/>
          </p:nvPr>
        </p:nvSpPr>
        <p:spPr>
          <a:xfrm>
            <a:off x="0" y="-201613"/>
            <a:ext cx="9144000" cy="1143001"/>
          </a:xfrm>
        </p:spPr>
        <p:txBody>
          <a:bodyPr/>
          <a:lstStyle/>
          <a:p>
            <a:pPr eaLnBrk="1" hangingPunct="1"/>
            <a:r>
              <a:rPr lang="en-US" sz="3200" dirty="0" smtClean="0"/>
              <a:t>Application: </a:t>
            </a:r>
            <a:r>
              <a:rPr lang="en-US" sz="3200" dirty="0" smtClean="0"/>
              <a:t>Time-Correlated </a:t>
            </a:r>
            <a:r>
              <a:rPr lang="en-US" sz="3200" dirty="0" smtClean="0"/>
              <a:t>Single-Photon Detection</a:t>
            </a:r>
          </a:p>
        </p:txBody>
      </p:sp>
      <p:grpSp>
        <p:nvGrpSpPr>
          <p:cNvPr id="116749" name="Group 15"/>
          <p:cNvGrpSpPr>
            <a:grpSpLocks/>
          </p:cNvGrpSpPr>
          <p:nvPr/>
        </p:nvGrpSpPr>
        <p:grpSpPr bwMode="auto">
          <a:xfrm>
            <a:off x="4975225" y="1235075"/>
            <a:ext cx="150813" cy="322263"/>
            <a:chOff x="1458" y="1371"/>
            <a:chExt cx="111" cy="222"/>
          </a:xfrm>
        </p:grpSpPr>
        <p:sp>
          <p:nvSpPr>
            <p:cNvPr id="6226" name="Arc 16"/>
            <p:cNvSpPr>
              <a:spLocks/>
            </p:cNvSpPr>
            <p:nvPr/>
          </p:nvSpPr>
          <p:spPr bwMode="auto">
            <a:xfrm>
              <a:off x="1458" y="1371"/>
              <a:ext cx="111" cy="222"/>
            </a:xfrm>
            <a:custGeom>
              <a:avLst/>
              <a:gdLst>
                <a:gd name="T0" fmla="*/ 0 w 21600"/>
                <a:gd name="T1" fmla="*/ 0 h 43191"/>
                <a:gd name="T2" fmla="*/ 3 w 21600"/>
                <a:gd name="T3" fmla="*/ 222 h 43191"/>
                <a:gd name="T4" fmla="*/ 0 w 21600"/>
                <a:gd name="T5" fmla="*/ 111 h 43191"/>
                <a:gd name="T6" fmla="*/ 0 60000 65536"/>
                <a:gd name="T7" fmla="*/ 0 60000 65536"/>
                <a:gd name="T8" fmla="*/ 0 60000 65536"/>
                <a:gd name="T9" fmla="*/ 0 w 21600"/>
                <a:gd name="T10" fmla="*/ 0 h 43191"/>
                <a:gd name="T11" fmla="*/ 21600 w 21600"/>
                <a:gd name="T12" fmla="*/ 43191 h 43191"/>
              </a:gdLst>
              <a:ahLst/>
              <a:cxnLst>
                <a:cxn ang="T6">
                  <a:pos x="T0" y="T1"/>
                </a:cxn>
                <a:cxn ang="T7">
                  <a:pos x="T2" y="T3"/>
                </a:cxn>
                <a:cxn ang="T8">
                  <a:pos x="T4" y="T5"/>
                </a:cxn>
              </a:cxnLst>
              <a:rect l="T9" t="T10" r="T11" b="T12"/>
              <a:pathLst>
                <a:path w="21600" h="43191" fill="none" extrusionOk="0">
                  <a:moveTo>
                    <a:pt x="-1" y="0"/>
                  </a:moveTo>
                  <a:cubicBezTo>
                    <a:pt x="11929" y="0"/>
                    <a:pt x="21600" y="9670"/>
                    <a:pt x="21600" y="21600"/>
                  </a:cubicBezTo>
                  <a:cubicBezTo>
                    <a:pt x="21600" y="33282"/>
                    <a:pt x="12312" y="42847"/>
                    <a:pt x="634" y="43190"/>
                  </a:cubicBezTo>
                </a:path>
                <a:path w="21600" h="43191" stroke="0" extrusionOk="0">
                  <a:moveTo>
                    <a:pt x="-1" y="0"/>
                  </a:moveTo>
                  <a:cubicBezTo>
                    <a:pt x="11929" y="0"/>
                    <a:pt x="21600" y="9670"/>
                    <a:pt x="21600" y="21600"/>
                  </a:cubicBezTo>
                  <a:cubicBezTo>
                    <a:pt x="21600" y="33282"/>
                    <a:pt x="12312" y="42847"/>
                    <a:pt x="634" y="43190"/>
                  </a:cubicBezTo>
                  <a:lnTo>
                    <a:pt x="0" y="21600"/>
                  </a:lnTo>
                  <a:close/>
                </a:path>
              </a:pathLst>
            </a:custGeom>
            <a:solidFill>
              <a:srgbClr val="C0C0C0"/>
            </a:solidFill>
            <a:ln w="9525">
              <a:solidFill>
                <a:schemeClr val="tx1"/>
              </a:solidFill>
              <a:round/>
              <a:headEnd/>
              <a:tailEnd/>
            </a:ln>
          </p:spPr>
          <p:txBody>
            <a:bodyPr wrap="none" anchor="ctr"/>
            <a:lstStyle/>
            <a:p>
              <a:pPr>
                <a:defRPr/>
              </a:pPr>
              <a:endParaRPr lang="en-US" sz="1800">
                <a:solidFill>
                  <a:srgbClr val="000000"/>
                </a:solidFill>
                <a:latin typeface="Arial" charset="0"/>
                <a:ea typeface="ＭＳ Ｐゴシック" charset="0"/>
              </a:endParaRPr>
            </a:p>
          </p:txBody>
        </p:sp>
        <p:sp>
          <p:nvSpPr>
            <p:cNvPr id="6227" name="Line 17"/>
            <p:cNvSpPr>
              <a:spLocks noChangeShapeType="1"/>
            </p:cNvSpPr>
            <p:nvPr/>
          </p:nvSpPr>
          <p:spPr bwMode="auto">
            <a:xfrm flipV="1">
              <a:off x="1458" y="1371"/>
              <a:ext cx="0" cy="2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grpSp>
      <p:grpSp>
        <p:nvGrpSpPr>
          <p:cNvPr id="116752" name="Group 45"/>
          <p:cNvGrpSpPr>
            <a:grpSpLocks/>
          </p:cNvGrpSpPr>
          <p:nvPr/>
        </p:nvGrpSpPr>
        <p:grpSpPr bwMode="auto">
          <a:xfrm>
            <a:off x="5500688" y="2557463"/>
            <a:ext cx="176212" cy="352425"/>
            <a:chOff x="1458" y="1371"/>
            <a:chExt cx="111" cy="222"/>
          </a:xfrm>
        </p:grpSpPr>
        <p:sp>
          <p:nvSpPr>
            <p:cNvPr id="6224" name="Arc 46"/>
            <p:cNvSpPr>
              <a:spLocks/>
            </p:cNvSpPr>
            <p:nvPr/>
          </p:nvSpPr>
          <p:spPr bwMode="auto">
            <a:xfrm>
              <a:off x="1458" y="1371"/>
              <a:ext cx="111" cy="222"/>
            </a:xfrm>
            <a:custGeom>
              <a:avLst/>
              <a:gdLst>
                <a:gd name="T0" fmla="*/ 0 w 21600"/>
                <a:gd name="T1" fmla="*/ 0 h 43191"/>
                <a:gd name="T2" fmla="*/ 3 w 21600"/>
                <a:gd name="T3" fmla="*/ 222 h 43191"/>
                <a:gd name="T4" fmla="*/ 0 w 21600"/>
                <a:gd name="T5" fmla="*/ 111 h 43191"/>
                <a:gd name="T6" fmla="*/ 0 60000 65536"/>
                <a:gd name="T7" fmla="*/ 0 60000 65536"/>
                <a:gd name="T8" fmla="*/ 0 60000 65536"/>
                <a:gd name="T9" fmla="*/ 0 w 21600"/>
                <a:gd name="T10" fmla="*/ 0 h 43191"/>
                <a:gd name="T11" fmla="*/ 21600 w 21600"/>
                <a:gd name="T12" fmla="*/ 43191 h 43191"/>
              </a:gdLst>
              <a:ahLst/>
              <a:cxnLst>
                <a:cxn ang="T6">
                  <a:pos x="T0" y="T1"/>
                </a:cxn>
                <a:cxn ang="T7">
                  <a:pos x="T2" y="T3"/>
                </a:cxn>
                <a:cxn ang="T8">
                  <a:pos x="T4" y="T5"/>
                </a:cxn>
              </a:cxnLst>
              <a:rect l="T9" t="T10" r="T11" b="T12"/>
              <a:pathLst>
                <a:path w="21600" h="43191" fill="none" extrusionOk="0">
                  <a:moveTo>
                    <a:pt x="-1" y="0"/>
                  </a:moveTo>
                  <a:cubicBezTo>
                    <a:pt x="11929" y="0"/>
                    <a:pt x="21600" y="9670"/>
                    <a:pt x="21600" y="21600"/>
                  </a:cubicBezTo>
                  <a:cubicBezTo>
                    <a:pt x="21600" y="33282"/>
                    <a:pt x="12312" y="42847"/>
                    <a:pt x="634" y="43190"/>
                  </a:cubicBezTo>
                </a:path>
                <a:path w="21600" h="43191" stroke="0" extrusionOk="0">
                  <a:moveTo>
                    <a:pt x="-1" y="0"/>
                  </a:moveTo>
                  <a:cubicBezTo>
                    <a:pt x="11929" y="0"/>
                    <a:pt x="21600" y="9670"/>
                    <a:pt x="21600" y="21600"/>
                  </a:cubicBezTo>
                  <a:cubicBezTo>
                    <a:pt x="21600" y="33282"/>
                    <a:pt x="12312" y="42847"/>
                    <a:pt x="634" y="43190"/>
                  </a:cubicBezTo>
                  <a:lnTo>
                    <a:pt x="0" y="21600"/>
                  </a:lnTo>
                  <a:close/>
                </a:path>
              </a:pathLst>
            </a:custGeom>
            <a:solidFill>
              <a:srgbClr val="C0C0C0"/>
            </a:solidFill>
            <a:ln w="9525">
              <a:solidFill>
                <a:schemeClr val="tx1"/>
              </a:solidFill>
              <a:round/>
              <a:headEnd/>
              <a:tailEnd/>
            </a:ln>
          </p:spPr>
          <p:txBody>
            <a:bodyPr wrap="none" anchor="ctr"/>
            <a:lstStyle/>
            <a:p>
              <a:pPr>
                <a:defRPr/>
              </a:pPr>
              <a:endParaRPr lang="en-US" sz="1800">
                <a:solidFill>
                  <a:srgbClr val="000000"/>
                </a:solidFill>
                <a:latin typeface="Arial" charset="0"/>
                <a:ea typeface="ＭＳ Ｐゴシック" charset="0"/>
              </a:endParaRPr>
            </a:p>
          </p:txBody>
        </p:sp>
        <p:sp>
          <p:nvSpPr>
            <p:cNvPr id="6225" name="Line 47"/>
            <p:cNvSpPr>
              <a:spLocks noChangeShapeType="1"/>
            </p:cNvSpPr>
            <p:nvPr/>
          </p:nvSpPr>
          <p:spPr bwMode="auto">
            <a:xfrm flipV="1">
              <a:off x="1458" y="1371"/>
              <a:ext cx="0" cy="2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grpSp>
      <p:grpSp>
        <p:nvGrpSpPr>
          <p:cNvPr id="116755" name="Group 54"/>
          <p:cNvGrpSpPr>
            <a:grpSpLocks/>
          </p:cNvGrpSpPr>
          <p:nvPr/>
        </p:nvGrpSpPr>
        <p:grpSpPr bwMode="auto">
          <a:xfrm>
            <a:off x="4562475" y="2133600"/>
            <a:ext cx="106363" cy="396875"/>
            <a:chOff x="854" y="2306"/>
            <a:chExt cx="108" cy="526"/>
          </a:xfrm>
        </p:grpSpPr>
        <p:sp>
          <p:nvSpPr>
            <p:cNvPr id="6222" name="Arc 55"/>
            <p:cNvSpPr>
              <a:spLocks/>
            </p:cNvSpPr>
            <p:nvPr/>
          </p:nvSpPr>
          <p:spPr bwMode="auto">
            <a:xfrm flipH="1">
              <a:off x="854" y="2306"/>
              <a:ext cx="90" cy="526"/>
            </a:xfrm>
            <a:custGeom>
              <a:avLst/>
              <a:gdLst>
                <a:gd name="T0" fmla="*/ 32 w 21600"/>
                <a:gd name="T1" fmla="*/ 0 h 40646"/>
                <a:gd name="T2" fmla="*/ 29 w 21600"/>
                <a:gd name="T3" fmla="*/ 526 h 40646"/>
                <a:gd name="T4" fmla="*/ 0 w 21600"/>
                <a:gd name="T5" fmla="*/ 262 h 40646"/>
                <a:gd name="T6" fmla="*/ 0 60000 65536"/>
                <a:gd name="T7" fmla="*/ 0 60000 65536"/>
                <a:gd name="T8" fmla="*/ 0 60000 65536"/>
                <a:gd name="T9" fmla="*/ 0 w 21600"/>
                <a:gd name="T10" fmla="*/ 0 h 40646"/>
                <a:gd name="T11" fmla="*/ 21600 w 21600"/>
                <a:gd name="T12" fmla="*/ 40646 h 40646"/>
              </a:gdLst>
              <a:ahLst/>
              <a:cxnLst>
                <a:cxn ang="T6">
                  <a:pos x="T0" y="T1"/>
                </a:cxn>
                <a:cxn ang="T7">
                  <a:pos x="T2" y="T3"/>
                </a:cxn>
                <a:cxn ang="T8">
                  <a:pos x="T4" y="T5"/>
                </a:cxn>
              </a:cxnLst>
              <a:rect l="T9" t="T10" r="T11" b="T12"/>
              <a:pathLst>
                <a:path w="21600" h="40646" fill="none" extrusionOk="0">
                  <a:moveTo>
                    <a:pt x="7604" y="-1"/>
                  </a:moveTo>
                  <a:cubicBezTo>
                    <a:pt x="16024" y="3166"/>
                    <a:pt x="21600" y="11220"/>
                    <a:pt x="21600" y="20217"/>
                  </a:cubicBezTo>
                  <a:cubicBezTo>
                    <a:pt x="21600" y="29442"/>
                    <a:pt x="15740" y="37649"/>
                    <a:pt x="7015" y="40646"/>
                  </a:cubicBezTo>
                </a:path>
                <a:path w="21600" h="40646" stroke="0" extrusionOk="0">
                  <a:moveTo>
                    <a:pt x="7604" y="-1"/>
                  </a:moveTo>
                  <a:cubicBezTo>
                    <a:pt x="16024" y="3166"/>
                    <a:pt x="21600" y="11220"/>
                    <a:pt x="21600" y="20217"/>
                  </a:cubicBezTo>
                  <a:cubicBezTo>
                    <a:pt x="21600" y="29442"/>
                    <a:pt x="15740" y="37649"/>
                    <a:pt x="7015" y="40646"/>
                  </a:cubicBezTo>
                  <a:lnTo>
                    <a:pt x="0" y="20217"/>
                  </a:lnTo>
                  <a:close/>
                </a:path>
              </a:pathLst>
            </a:custGeom>
            <a:solidFill>
              <a:schemeClr val="bg1">
                <a:alpha val="39999"/>
              </a:schemeClr>
            </a:solidFill>
            <a:ln w="9525">
              <a:solidFill>
                <a:schemeClr val="tx1"/>
              </a:solidFill>
              <a:round/>
              <a:headEnd/>
              <a:tailEnd/>
            </a:ln>
          </p:spPr>
          <p:txBody>
            <a:bodyPr wrap="none" anchor="ctr"/>
            <a:lstStyle/>
            <a:p>
              <a:pPr>
                <a:defRPr/>
              </a:pPr>
              <a:endParaRPr lang="en-US" sz="1800">
                <a:solidFill>
                  <a:srgbClr val="000000"/>
                </a:solidFill>
                <a:latin typeface="Arial" charset="0"/>
                <a:ea typeface="ＭＳ Ｐゴシック" charset="0"/>
              </a:endParaRPr>
            </a:p>
          </p:txBody>
        </p:sp>
        <p:sp>
          <p:nvSpPr>
            <p:cNvPr id="6223" name="Arc 56"/>
            <p:cNvSpPr>
              <a:spLocks/>
            </p:cNvSpPr>
            <p:nvPr/>
          </p:nvSpPr>
          <p:spPr bwMode="auto">
            <a:xfrm>
              <a:off x="885" y="2306"/>
              <a:ext cx="77" cy="526"/>
            </a:xfrm>
            <a:custGeom>
              <a:avLst/>
              <a:gdLst>
                <a:gd name="T0" fmla="*/ 27 w 21600"/>
                <a:gd name="T1" fmla="*/ 0 h 40646"/>
                <a:gd name="T2" fmla="*/ 25 w 21600"/>
                <a:gd name="T3" fmla="*/ 526 h 40646"/>
                <a:gd name="T4" fmla="*/ 0 w 21600"/>
                <a:gd name="T5" fmla="*/ 262 h 40646"/>
                <a:gd name="T6" fmla="*/ 0 60000 65536"/>
                <a:gd name="T7" fmla="*/ 0 60000 65536"/>
                <a:gd name="T8" fmla="*/ 0 60000 65536"/>
                <a:gd name="T9" fmla="*/ 0 w 21600"/>
                <a:gd name="T10" fmla="*/ 0 h 40646"/>
                <a:gd name="T11" fmla="*/ 21600 w 21600"/>
                <a:gd name="T12" fmla="*/ 40646 h 40646"/>
              </a:gdLst>
              <a:ahLst/>
              <a:cxnLst>
                <a:cxn ang="T6">
                  <a:pos x="T0" y="T1"/>
                </a:cxn>
                <a:cxn ang="T7">
                  <a:pos x="T2" y="T3"/>
                </a:cxn>
                <a:cxn ang="T8">
                  <a:pos x="T4" y="T5"/>
                </a:cxn>
              </a:cxnLst>
              <a:rect l="T9" t="T10" r="T11" b="T12"/>
              <a:pathLst>
                <a:path w="21600" h="40646" fill="none" extrusionOk="0">
                  <a:moveTo>
                    <a:pt x="7604" y="-1"/>
                  </a:moveTo>
                  <a:cubicBezTo>
                    <a:pt x="16024" y="3166"/>
                    <a:pt x="21600" y="11220"/>
                    <a:pt x="21600" y="20217"/>
                  </a:cubicBezTo>
                  <a:cubicBezTo>
                    <a:pt x="21600" y="29442"/>
                    <a:pt x="15740" y="37649"/>
                    <a:pt x="7015" y="40646"/>
                  </a:cubicBezTo>
                </a:path>
                <a:path w="21600" h="40646" stroke="0" extrusionOk="0">
                  <a:moveTo>
                    <a:pt x="7604" y="-1"/>
                  </a:moveTo>
                  <a:cubicBezTo>
                    <a:pt x="16024" y="3166"/>
                    <a:pt x="21600" y="11220"/>
                    <a:pt x="21600" y="20217"/>
                  </a:cubicBezTo>
                  <a:cubicBezTo>
                    <a:pt x="21600" y="29442"/>
                    <a:pt x="15740" y="37649"/>
                    <a:pt x="7015" y="40646"/>
                  </a:cubicBezTo>
                  <a:lnTo>
                    <a:pt x="0" y="20217"/>
                  </a:lnTo>
                  <a:close/>
                </a:path>
              </a:pathLst>
            </a:custGeom>
            <a:solidFill>
              <a:schemeClr val="bg1">
                <a:alpha val="39999"/>
              </a:schemeClr>
            </a:solidFill>
            <a:ln w="9525">
              <a:solidFill>
                <a:schemeClr val="tx1"/>
              </a:solidFill>
              <a:round/>
              <a:headEnd/>
              <a:tailEnd/>
            </a:ln>
          </p:spPr>
          <p:txBody>
            <a:bodyPr wrap="none" anchor="ctr"/>
            <a:lstStyle/>
            <a:p>
              <a:pPr>
                <a:defRPr/>
              </a:pPr>
              <a:endParaRPr lang="en-US" sz="1800">
                <a:solidFill>
                  <a:srgbClr val="000000"/>
                </a:solidFill>
                <a:latin typeface="Arial" charset="0"/>
                <a:ea typeface="ＭＳ Ｐゴシック" charset="0"/>
              </a:endParaRPr>
            </a:p>
          </p:txBody>
        </p:sp>
      </p:grpSp>
      <p:graphicFrame>
        <p:nvGraphicFramePr>
          <p:cNvPr id="116758" name="Object 60"/>
          <p:cNvGraphicFramePr>
            <a:graphicFrameLocks noChangeAspect="1"/>
          </p:cNvGraphicFramePr>
          <p:nvPr/>
        </p:nvGraphicFramePr>
        <p:xfrm>
          <a:off x="-77788" y="2965450"/>
          <a:ext cx="4633913" cy="3746500"/>
        </p:xfrm>
        <a:graphic>
          <a:graphicData uri="http://schemas.openxmlformats.org/presentationml/2006/ole">
            <mc:AlternateContent xmlns:mc="http://schemas.openxmlformats.org/markup-compatibility/2006">
              <mc:Choice xmlns:v="urn:schemas-microsoft-com:vml" Requires="v">
                <p:oleObj spid="_x0000_s457746" name="Graph" r:id="rId5" imgW="2711501" imgH="2193341" progId="Origin50.Graph">
                  <p:embed/>
                </p:oleObj>
              </mc:Choice>
              <mc:Fallback>
                <p:oleObj name="Graph" r:id="rId5" imgW="2711501" imgH="2193341"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8" y="2965450"/>
                        <a:ext cx="4633913"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161" name="Rectangle 62"/>
          <p:cNvSpPr>
            <a:spLocks noChangeArrowheads="1"/>
          </p:cNvSpPr>
          <p:nvPr/>
        </p:nvSpPr>
        <p:spPr bwMode="auto">
          <a:xfrm>
            <a:off x="3378200" y="1954213"/>
            <a:ext cx="1019175" cy="765175"/>
          </a:xfrm>
          <a:prstGeom prst="rect">
            <a:avLst/>
          </a:prstGeom>
          <a:solidFill>
            <a:srgbClr val="EFECA9"/>
          </a:solidFill>
          <a:ln w="9525">
            <a:solidFill>
              <a:schemeClr val="tx1"/>
            </a:solidFill>
            <a:miter lim="800000"/>
            <a:headEnd/>
            <a:tailEnd/>
          </a:ln>
        </p:spPr>
        <p:txBody>
          <a:bodyPr wrap="none" anchor="ctr"/>
          <a:lstStyle/>
          <a:p>
            <a:pPr algn="ctr">
              <a:defRPr/>
            </a:pPr>
            <a:r>
              <a:rPr lang="en-US" sz="1400" b="1">
                <a:solidFill>
                  <a:srgbClr val="000000"/>
                </a:solidFill>
                <a:latin typeface="Arial" charset="0"/>
                <a:ea typeface="ＭＳ Ｐゴシック" charset="0"/>
              </a:rPr>
              <a:t>Mono-</a:t>
            </a:r>
          </a:p>
          <a:p>
            <a:pPr algn="ctr">
              <a:defRPr/>
            </a:pPr>
            <a:r>
              <a:rPr lang="en-US" sz="1400" b="1">
                <a:solidFill>
                  <a:srgbClr val="000000"/>
                </a:solidFill>
                <a:latin typeface="Arial" charset="0"/>
                <a:ea typeface="ＭＳ Ｐゴシック" charset="0"/>
              </a:rPr>
              <a:t>chromator</a:t>
            </a:r>
          </a:p>
          <a:p>
            <a:pPr algn="ctr">
              <a:defRPr/>
            </a:pPr>
            <a:r>
              <a:rPr lang="en-US" sz="1400" b="1">
                <a:solidFill>
                  <a:srgbClr val="008000"/>
                </a:solidFill>
                <a:latin typeface="Arial" charset="0"/>
                <a:ea typeface="ＭＳ Ｐゴシック" charset="0"/>
              </a:rPr>
              <a:t>@ 780 nm</a:t>
            </a:r>
          </a:p>
        </p:txBody>
      </p:sp>
      <p:sp>
        <p:nvSpPr>
          <p:cNvPr id="6162" name="Rectangle 74"/>
          <p:cNvSpPr>
            <a:spLocks noChangeArrowheads="1"/>
          </p:cNvSpPr>
          <p:nvPr/>
        </p:nvSpPr>
        <p:spPr bwMode="auto">
          <a:xfrm>
            <a:off x="5788025" y="1517650"/>
            <a:ext cx="795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400" b="1">
                <a:solidFill>
                  <a:srgbClr val="000000"/>
                </a:solidFill>
                <a:latin typeface="Arial" charset="0"/>
                <a:ea typeface="ＭＳ Ｐゴシック" charset="0"/>
              </a:rPr>
              <a:t>82 MHz</a:t>
            </a:r>
          </a:p>
        </p:txBody>
      </p:sp>
      <p:graphicFrame>
        <p:nvGraphicFramePr>
          <p:cNvPr id="116820" name="Group 84"/>
          <p:cNvGraphicFramePr>
            <a:graphicFrameLocks noGrp="1"/>
          </p:cNvGraphicFramePr>
          <p:nvPr>
            <p:extLst>
              <p:ext uri="{D42A27DB-BD31-4B8C-83A1-F6EECF244321}">
                <p14:modId xmlns:p14="http://schemas.microsoft.com/office/powerpoint/2010/main" val="105585066"/>
              </p:ext>
            </p:extLst>
          </p:nvPr>
        </p:nvGraphicFramePr>
        <p:xfrm>
          <a:off x="4211638" y="3165475"/>
          <a:ext cx="4751387" cy="2240026"/>
        </p:xfrm>
        <a:graphic>
          <a:graphicData uri="http://schemas.openxmlformats.org/drawingml/2006/table">
            <a:tbl>
              <a:tblPr/>
              <a:tblGrid>
                <a:gridCol w="1470025"/>
                <a:gridCol w="1101725"/>
                <a:gridCol w="1168400"/>
                <a:gridCol w="1011237"/>
              </a:tblGrid>
              <a:tr h="3190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Detector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IRF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(FWHM)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Efficiency @ 900 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Dark Counts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8000"/>
                          </a:solidFill>
                          <a:effectLst/>
                          <a:latin typeface="Arial" charset="0"/>
                        </a:rPr>
                        <a:t>Conv</a:t>
                      </a:r>
                      <a:r>
                        <a:rPr kumimoji="0" lang="ja-JP" altLang="en-US" sz="1600" b="1" i="0" u="none" strike="noStrike" cap="none" normalizeH="0" baseline="0" smtClean="0">
                          <a:ln>
                            <a:noFill/>
                          </a:ln>
                          <a:solidFill>
                            <a:srgbClr val="008000"/>
                          </a:solidFill>
                          <a:effectLst/>
                          <a:latin typeface="Arial" charset="0"/>
                          <a:ea typeface="MS PGothic" pitchFamily="34" charset="-128"/>
                        </a:rPr>
                        <a:t>’</a:t>
                      </a:r>
                      <a:r>
                        <a:rPr kumimoji="0" lang="en-US" altLang="ja-JP" sz="1600" b="1" i="0" u="none" strike="noStrike" cap="none" normalizeH="0" baseline="0" smtClean="0">
                          <a:ln>
                            <a:noFill/>
                          </a:ln>
                          <a:solidFill>
                            <a:srgbClr val="008000"/>
                          </a:solidFill>
                          <a:effectLst/>
                          <a:latin typeface="Arial" charset="0"/>
                          <a:ea typeface="MS PGothic" pitchFamily="34" charset="-128"/>
                        </a:rPr>
                        <a:t>l SPAD</a:t>
                      </a:r>
                      <a:endParaRPr kumimoji="0" lang="en-US" sz="1600" b="1" i="0" u="none" strike="noStrike" cap="none" normalizeH="0" baseline="0" smtClean="0">
                        <a:ln>
                          <a:noFill/>
                        </a:ln>
                        <a:solidFill>
                          <a:srgbClr val="008000"/>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8000"/>
                          </a:solidFill>
                          <a:effectLst/>
                          <a:latin typeface="Arial" charset="0"/>
                        </a:rPr>
                        <a:t>350 ps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8000"/>
                          </a:solidFill>
                          <a:effectLst/>
                          <a:latin typeface="Arial" charset="0"/>
                        </a:rPr>
                        <a:t>38%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8000"/>
                          </a:solidFill>
                          <a:effectLst/>
                          <a:latin typeface="Arial" charset="0"/>
                        </a:rPr>
                        <a:t>~50 Hz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00CC"/>
                          </a:solidFill>
                          <a:effectLst/>
                          <a:latin typeface="Arial" charset="0"/>
                        </a:rPr>
                        <a:t>Fast SPAD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00CC"/>
                          </a:solidFill>
                          <a:effectLst/>
                          <a:latin typeface="Arial" charset="0"/>
                        </a:rPr>
                        <a:t>40 ps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00CC"/>
                          </a:solidFill>
                          <a:effectLst/>
                          <a:latin typeface="Arial" charset="0"/>
                        </a:rPr>
                        <a:t>Long tail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00CC"/>
                          </a:solidFill>
                          <a:effectLst/>
                          <a:latin typeface="Arial"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0000CC"/>
                          </a:solidFill>
                          <a:effectLst/>
                          <a:latin typeface="Arial" charset="0"/>
                        </a:rPr>
                        <a:t>~50 Hz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SNSPD</a:t>
                      </a:r>
                      <a:endParaRPr kumimoji="0" lang="en-US" sz="1600" b="1" i="0" u="none" strike="noStrike" cap="none" normalizeH="0" baseline="0" dirty="0" smtClean="0">
                        <a:ln>
                          <a:noFill/>
                        </a:ln>
                        <a:solidFill>
                          <a:srgbClr val="FF0000"/>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65 ps Gaussian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FF0000"/>
                          </a:solidFill>
                          <a:effectLst/>
                          <a:latin typeface="Arial" charset="0"/>
                        </a:rPr>
                        <a:t>&lt;30 Hz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0772" name="Rectangle 180"/>
          <p:cNvSpPr>
            <a:spLocks noChangeArrowheads="1"/>
          </p:cNvSpPr>
          <p:nvPr/>
        </p:nvSpPr>
        <p:spPr bwMode="auto">
          <a:xfrm>
            <a:off x="4552950" y="5400675"/>
            <a:ext cx="42894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1600" b="1">
                <a:solidFill>
                  <a:srgbClr val="FF0000"/>
                </a:solidFill>
                <a:latin typeface="Arial" charset="0"/>
                <a:ea typeface="MS PGothic" pitchFamily="34" charset="-128"/>
              </a:rPr>
              <a:t>Gaussian response + Few dark counts</a:t>
            </a:r>
          </a:p>
          <a:p>
            <a:pPr marL="342900" indent="-342900">
              <a:spcBef>
                <a:spcPct val="20000"/>
              </a:spcBef>
            </a:pPr>
            <a:r>
              <a:rPr lang="en-US" sz="1600" b="1">
                <a:solidFill>
                  <a:srgbClr val="FF0000"/>
                </a:solidFill>
                <a:latin typeface="Arial" charset="0"/>
                <a:ea typeface="MS PGothic" pitchFamily="34" charset="-128"/>
              </a:rPr>
              <a:t>	→ Tolerate low efficiency</a:t>
            </a:r>
          </a:p>
          <a:p>
            <a:pPr marL="342900" indent="-342900">
              <a:spcBef>
                <a:spcPct val="20000"/>
              </a:spcBef>
            </a:pPr>
            <a:r>
              <a:rPr lang="en-US" sz="1600" b="1">
                <a:solidFill>
                  <a:srgbClr val="FF0000"/>
                </a:solidFill>
                <a:latin typeface="Arial" charset="0"/>
                <a:ea typeface="MS PGothic" pitchFamily="34" charset="-128"/>
              </a:rPr>
              <a:t>	→ Identify multiexponential processes</a:t>
            </a:r>
          </a:p>
        </p:txBody>
      </p:sp>
      <p:sp>
        <p:nvSpPr>
          <p:cNvPr id="6193" name="Rectangle 188"/>
          <p:cNvSpPr>
            <a:spLocks noChangeArrowheads="1"/>
          </p:cNvSpPr>
          <p:nvPr/>
        </p:nvSpPr>
        <p:spPr bwMode="auto">
          <a:xfrm>
            <a:off x="6869113" y="1295400"/>
            <a:ext cx="1619250" cy="1209675"/>
          </a:xfrm>
          <a:prstGeom prst="rect">
            <a:avLst/>
          </a:prstGeom>
          <a:solidFill>
            <a:srgbClr val="EFECA9"/>
          </a:solidFill>
          <a:ln w="9525">
            <a:solidFill>
              <a:schemeClr val="tx1"/>
            </a:solidFill>
            <a:miter lim="800000"/>
            <a:headEnd/>
            <a:tailEnd/>
          </a:ln>
        </p:spPr>
        <p:txBody>
          <a:bodyPr wrap="none" anchor="ctr"/>
          <a:lstStyle/>
          <a:p>
            <a:pPr algn="ctr">
              <a:defRPr/>
            </a:pPr>
            <a:r>
              <a:rPr lang="en-US" sz="1400" b="1">
                <a:solidFill>
                  <a:srgbClr val="000000"/>
                </a:solidFill>
                <a:latin typeface="Arial" charset="0"/>
                <a:ea typeface="ＭＳ Ｐゴシック" charset="0"/>
              </a:rPr>
              <a:t>Timing Electronics</a:t>
            </a:r>
          </a:p>
        </p:txBody>
      </p:sp>
      <p:sp>
        <p:nvSpPr>
          <p:cNvPr id="6194" name="Rectangle 189"/>
          <p:cNvSpPr>
            <a:spLocks noChangeArrowheads="1"/>
          </p:cNvSpPr>
          <p:nvPr/>
        </p:nvSpPr>
        <p:spPr bwMode="auto">
          <a:xfrm>
            <a:off x="6875463" y="2174875"/>
            <a:ext cx="635000" cy="336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600" b="1">
                <a:solidFill>
                  <a:srgbClr val="FFFFFF"/>
                </a:solidFill>
                <a:latin typeface="Arial" charset="0"/>
                <a:ea typeface="ＭＳ Ｐゴシック" charset="0"/>
              </a:rPr>
              <a:t>Stop</a:t>
            </a:r>
          </a:p>
        </p:txBody>
      </p:sp>
      <p:sp>
        <p:nvSpPr>
          <p:cNvPr id="6195" name="Rectangle 190"/>
          <p:cNvSpPr>
            <a:spLocks noChangeArrowheads="1"/>
          </p:cNvSpPr>
          <p:nvPr/>
        </p:nvSpPr>
        <p:spPr bwMode="auto">
          <a:xfrm>
            <a:off x="6872288" y="1306513"/>
            <a:ext cx="647700" cy="33655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600" b="1">
                <a:solidFill>
                  <a:srgbClr val="FFFFFF"/>
                </a:solidFill>
                <a:latin typeface="Arial" charset="0"/>
                <a:ea typeface="ＭＳ Ｐゴシック" charset="0"/>
              </a:rPr>
              <a:t>Start</a:t>
            </a:r>
          </a:p>
        </p:txBody>
      </p:sp>
      <p:sp>
        <p:nvSpPr>
          <p:cNvPr id="116792" name="Rectangle 191"/>
          <p:cNvSpPr>
            <a:spLocks noChangeArrowheads="1"/>
          </p:cNvSpPr>
          <p:nvPr/>
        </p:nvSpPr>
        <p:spPr bwMode="auto">
          <a:xfrm>
            <a:off x="2901950" y="6546850"/>
            <a:ext cx="3327400" cy="304800"/>
          </a:xfrm>
          <a:prstGeom prst="rect">
            <a:avLst/>
          </a:prstGeom>
          <a:noFill/>
          <a:ln w="9525">
            <a:noFill/>
            <a:miter lim="800000"/>
            <a:headEnd/>
            <a:tailEnd/>
          </a:ln>
        </p:spPr>
        <p:txBody>
          <a:bodyPr wrap="none">
            <a:spAutoFit/>
          </a:bodyPr>
          <a:lstStyle/>
          <a:p>
            <a:pPr algn="ctr">
              <a:buFontTx/>
              <a:buChar char="•"/>
            </a:pPr>
            <a:r>
              <a:rPr lang="en-US" sz="1400" b="1">
                <a:solidFill>
                  <a:srgbClr val="000000"/>
                </a:solidFill>
                <a:latin typeface="Arial" charset="0"/>
                <a:ea typeface="SimSun" charset="-122"/>
              </a:rPr>
              <a:t>Stevens </a:t>
            </a:r>
            <a:r>
              <a:rPr lang="en-US" sz="1400" b="1" i="1">
                <a:solidFill>
                  <a:srgbClr val="000000"/>
                </a:solidFill>
                <a:latin typeface="Arial" charset="0"/>
                <a:ea typeface="SimSun" charset="-122"/>
              </a:rPr>
              <a:t>et al.</a:t>
            </a:r>
            <a:r>
              <a:rPr lang="en-US" sz="1400" b="1">
                <a:solidFill>
                  <a:srgbClr val="000000"/>
                </a:solidFill>
                <a:latin typeface="Arial" charset="0"/>
                <a:ea typeface="SimSun" charset="-122"/>
              </a:rPr>
              <a:t>, APL </a:t>
            </a:r>
            <a:r>
              <a:rPr lang="en-US" sz="1400" b="1" u="sng">
                <a:solidFill>
                  <a:srgbClr val="000000"/>
                </a:solidFill>
                <a:latin typeface="Arial" charset="0"/>
                <a:ea typeface="SimSun" charset="-122"/>
              </a:rPr>
              <a:t>89</a:t>
            </a:r>
            <a:r>
              <a:rPr lang="en-US" sz="1400" b="1">
                <a:solidFill>
                  <a:srgbClr val="000000"/>
                </a:solidFill>
                <a:latin typeface="Arial" charset="0"/>
                <a:ea typeface="SimSun" charset="-122"/>
              </a:rPr>
              <a:t>, 031109 (2006)</a:t>
            </a:r>
          </a:p>
        </p:txBody>
      </p:sp>
      <p:sp>
        <p:nvSpPr>
          <p:cNvPr id="6197" name="Line 192"/>
          <p:cNvSpPr>
            <a:spLocks noChangeShapeType="1"/>
          </p:cNvSpPr>
          <p:nvPr/>
        </p:nvSpPr>
        <p:spPr bwMode="auto">
          <a:xfrm flipH="1">
            <a:off x="733425" y="2282825"/>
            <a:ext cx="1109663" cy="0"/>
          </a:xfrm>
          <a:prstGeom prst="line">
            <a:avLst/>
          </a:prstGeom>
          <a:noFill/>
          <a:ln w="19050">
            <a:solidFill>
              <a:srgbClr val="008000"/>
            </a:solidFill>
            <a:round/>
            <a:headEnd/>
            <a:tailEnd type="triangle" w="lg" len="me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sp>
        <p:nvSpPr>
          <p:cNvPr id="6198" name="Rectangle 193"/>
          <p:cNvSpPr>
            <a:spLocks noChangeArrowheads="1"/>
          </p:cNvSpPr>
          <p:nvPr/>
        </p:nvSpPr>
        <p:spPr bwMode="auto">
          <a:xfrm>
            <a:off x="611188" y="1965325"/>
            <a:ext cx="119062" cy="671513"/>
          </a:xfrm>
          <a:prstGeom prst="rect">
            <a:avLst/>
          </a:prstGeom>
          <a:solidFill>
            <a:schemeClr val="bg2"/>
          </a:solidFill>
          <a:ln w="9525">
            <a:solidFill>
              <a:schemeClr val="tx1"/>
            </a:solidFill>
            <a:miter lim="800000"/>
            <a:headEnd/>
            <a:tailEnd/>
          </a:ln>
        </p:spPr>
        <p:txBody>
          <a:bodyPr vert="eaVert" wrap="none" anchor="ctr"/>
          <a:lstStyle/>
          <a:p>
            <a:pPr algn="ctr">
              <a:defRPr/>
            </a:pPr>
            <a:endParaRPr lang="en-US" sz="1400" b="1">
              <a:solidFill>
                <a:srgbClr val="000000"/>
              </a:solidFill>
              <a:latin typeface="Arial" charset="0"/>
              <a:ea typeface="ＭＳ Ｐゴシック" charset="0"/>
            </a:endParaRPr>
          </a:p>
        </p:txBody>
      </p:sp>
      <p:sp>
        <p:nvSpPr>
          <p:cNvPr id="6199" name="Line 194"/>
          <p:cNvSpPr>
            <a:spLocks noChangeShapeType="1"/>
          </p:cNvSpPr>
          <p:nvPr/>
        </p:nvSpPr>
        <p:spPr bwMode="auto">
          <a:xfrm>
            <a:off x="736600" y="2332038"/>
            <a:ext cx="2640013" cy="0"/>
          </a:xfrm>
          <a:prstGeom prst="line">
            <a:avLst/>
          </a:prstGeom>
          <a:noFill/>
          <a:ln w="19050">
            <a:solidFill>
              <a:srgbClr val="008000"/>
            </a:solidFill>
            <a:round/>
            <a:headEnd/>
            <a:tailEnd type="triangle" w="lg" len="me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sp>
        <p:nvSpPr>
          <p:cNvPr id="6200" name="Rectangle 195"/>
          <p:cNvSpPr>
            <a:spLocks noChangeArrowheads="1"/>
          </p:cNvSpPr>
          <p:nvPr/>
        </p:nvSpPr>
        <p:spPr bwMode="auto">
          <a:xfrm>
            <a:off x="328613" y="2636838"/>
            <a:ext cx="815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400" b="1">
                <a:solidFill>
                  <a:srgbClr val="000000"/>
                </a:solidFill>
                <a:latin typeface="Arial" charset="0"/>
                <a:ea typeface="ＭＳ Ｐゴシック" charset="0"/>
              </a:rPr>
              <a:t>Sample</a:t>
            </a:r>
          </a:p>
        </p:txBody>
      </p:sp>
      <p:sp>
        <p:nvSpPr>
          <p:cNvPr id="6201" name="Line 196"/>
          <p:cNvSpPr>
            <a:spLocks noChangeShapeType="1"/>
          </p:cNvSpPr>
          <p:nvPr/>
        </p:nvSpPr>
        <p:spPr bwMode="auto">
          <a:xfrm>
            <a:off x="2400300" y="1392238"/>
            <a:ext cx="0" cy="890587"/>
          </a:xfrm>
          <a:prstGeom prst="line">
            <a:avLst/>
          </a:prstGeom>
          <a:noFill/>
          <a:ln w="19050">
            <a:solidFill>
              <a:srgbClr val="008000"/>
            </a:solidFill>
            <a:round/>
            <a:headEnd/>
            <a:tailEnd type="triangle" w="lg" len="me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sp>
        <p:nvSpPr>
          <p:cNvPr id="6202" name="Line 197"/>
          <p:cNvSpPr>
            <a:spLocks noChangeShapeType="1"/>
          </p:cNvSpPr>
          <p:nvPr/>
        </p:nvSpPr>
        <p:spPr bwMode="auto">
          <a:xfrm flipH="1">
            <a:off x="733425" y="2282825"/>
            <a:ext cx="1674813" cy="0"/>
          </a:xfrm>
          <a:prstGeom prst="line">
            <a:avLst/>
          </a:prstGeom>
          <a:noFill/>
          <a:ln w="19050">
            <a:solidFill>
              <a:srgbClr val="008000"/>
            </a:solidFill>
            <a:round/>
            <a:headEnd/>
            <a:tailEnd type="triangle" w="lg" len="me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sp>
        <p:nvSpPr>
          <p:cNvPr id="6203" name="Line 198"/>
          <p:cNvSpPr>
            <a:spLocks noChangeShapeType="1"/>
          </p:cNvSpPr>
          <p:nvPr/>
        </p:nvSpPr>
        <p:spPr bwMode="auto">
          <a:xfrm>
            <a:off x="2181225" y="1397000"/>
            <a:ext cx="200025" cy="0"/>
          </a:xfrm>
          <a:prstGeom prst="line">
            <a:avLst/>
          </a:prstGeom>
          <a:noFill/>
          <a:ln w="19050">
            <a:solidFill>
              <a:srgbClr val="008000"/>
            </a:solidFill>
            <a:round/>
            <a:headEnd/>
            <a:tailEnd type="triangle" w="lg" len="me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sp>
        <p:nvSpPr>
          <p:cNvPr id="6204" name="Rectangle 199"/>
          <p:cNvSpPr>
            <a:spLocks noChangeArrowheads="1"/>
          </p:cNvSpPr>
          <p:nvPr/>
        </p:nvSpPr>
        <p:spPr bwMode="auto">
          <a:xfrm rot="-5400000">
            <a:off x="856457" y="883444"/>
            <a:ext cx="438150" cy="1023937"/>
          </a:xfrm>
          <a:prstGeom prst="rect">
            <a:avLst/>
          </a:prstGeom>
          <a:solidFill>
            <a:srgbClr val="EFECA9"/>
          </a:solidFill>
          <a:ln w="9525">
            <a:solidFill>
              <a:schemeClr val="tx1"/>
            </a:solidFill>
            <a:miter lim="800000"/>
            <a:headEnd/>
            <a:tailEnd/>
          </a:ln>
        </p:spPr>
        <p:txBody>
          <a:bodyPr vert="eaVert" wrap="none" anchor="ctr"/>
          <a:lstStyle/>
          <a:p>
            <a:pPr algn="ctr">
              <a:defRPr/>
            </a:pPr>
            <a:r>
              <a:rPr lang="en-US" sz="1400" b="1">
                <a:solidFill>
                  <a:srgbClr val="000000"/>
                </a:solidFill>
                <a:latin typeface="Arial" charset="0"/>
                <a:ea typeface="ＭＳ Ｐゴシック" charset="0"/>
              </a:rPr>
              <a:t>Ti:Sapphire</a:t>
            </a:r>
          </a:p>
          <a:p>
            <a:pPr algn="ctr">
              <a:defRPr/>
            </a:pPr>
            <a:r>
              <a:rPr lang="en-US" sz="1400" b="1">
                <a:solidFill>
                  <a:srgbClr val="000000"/>
                </a:solidFill>
                <a:latin typeface="Arial" charset="0"/>
                <a:ea typeface="ＭＳ Ｐゴシック" charset="0"/>
              </a:rPr>
              <a:t>Laser</a:t>
            </a:r>
          </a:p>
        </p:txBody>
      </p:sp>
      <p:sp>
        <p:nvSpPr>
          <p:cNvPr id="6205" name="Freeform 200"/>
          <p:cNvSpPr>
            <a:spLocks/>
          </p:cNvSpPr>
          <p:nvPr/>
        </p:nvSpPr>
        <p:spPr bwMode="auto">
          <a:xfrm>
            <a:off x="1857375" y="1238250"/>
            <a:ext cx="231775" cy="155575"/>
          </a:xfrm>
          <a:custGeom>
            <a:avLst/>
            <a:gdLst>
              <a:gd name="T0" fmla="*/ 0 w 146"/>
              <a:gd name="T1" fmla="*/ 98 h 98"/>
              <a:gd name="T2" fmla="*/ 42 w 146"/>
              <a:gd name="T3" fmla="*/ 77 h 98"/>
              <a:gd name="T4" fmla="*/ 56 w 146"/>
              <a:gd name="T5" fmla="*/ 23 h 98"/>
              <a:gd name="T6" fmla="*/ 77 w 146"/>
              <a:gd name="T7" fmla="*/ 2 h 98"/>
              <a:gd name="T8" fmla="*/ 92 w 146"/>
              <a:gd name="T9" fmla="*/ 20 h 98"/>
              <a:gd name="T10" fmla="*/ 107 w 146"/>
              <a:gd name="T11" fmla="*/ 78 h 98"/>
              <a:gd name="T12" fmla="*/ 146 w 146"/>
              <a:gd name="T13" fmla="*/ 98 h 98"/>
              <a:gd name="T14" fmla="*/ 0 60000 65536"/>
              <a:gd name="T15" fmla="*/ 0 60000 65536"/>
              <a:gd name="T16" fmla="*/ 0 60000 65536"/>
              <a:gd name="T17" fmla="*/ 0 60000 65536"/>
              <a:gd name="T18" fmla="*/ 0 60000 65536"/>
              <a:gd name="T19" fmla="*/ 0 60000 65536"/>
              <a:gd name="T20" fmla="*/ 0 60000 65536"/>
              <a:gd name="T21" fmla="*/ 0 w 146"/>
              <a:gd name="T22" fmla="*/ 0 h 98"/>
              <a:gd name="T23" fmla="*/ 146 w 146"/>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98">
                <a:moveTo>
                  <a:pt x="0" y="98"/>
                </a:moveTo>
                <a:cubicBezTo>
                  <a:pt x="7" y="95"/>
                  <a:pt x="33" y="89"/>
                  <a:pt x="42" y="77"/>
                </a:cubicBezTo>
                <a:cubicBezTo>
                  <a:pt x="51" y="65"/>
                  <a:pt x="50" y="35"/>
                  <a:pt x="56" y="23"/>
                </a:cubicBezTo>
                <a:cubicBezTo>
                  <a:pt x="62" y="11"/>
                  <a:pt x="63" y="0"/>
                  <a:pt x="77" y="2"/>
                </a:cubicBezTo>
                <a:cubicBezTo>
                  <a:pt x="91" y="4"/>
                  <a:pt x="87" y="7"/>
                  <a:pt x="92" y="20"/>
                </a:cubicBezTo>
                <a:cubicBezTo>
                  <a:pt x="97" y="33"/>
                  <a:pt x="98" y="65"/>
                  <a:pt x="107" y="78"/>
                </a:cubicBezTo>
                <a:cubicBezTo>
                  <a:pt x="116" y="91"/>
                  <a:pt x="138" y="94"/>
                  <a:pt x="146" y="98"/>
                </a:cubicBezTo>
              </a:path>
            </a:pathLst>
          </a:custGeom>
          <a:solidFill>
            <a:srgbClr val="008000"/>
          </a:solidFill>
          <a:ln w="9525">
            <a:solidFill>
              <a:schemeClr val="tx1"/>
            </a:solidFill>
            <a:round/>
            <a:headEnd/>
            <a:tailEnd/>
          </a:ln>
        </p:spPr>
        <p:txBody>
          <a:bodyPr/>
          <a:lstStyle/>
          <a:p>
            <a:pPr>
              <a:defRPr/>
            </a:pPr>
            <a:endParaRPr lang="en-US" sz="1800">
              <a:solidFill>
                <a:srgbClr val="000000"/>
              </a:solidFill>
              <a:latin typeface="Arial" charset="0"/>
              <a:ea typeface="ＭＳ Ｐゴシック" charset="0"/>
            </a:endParaRPr>
          </a:p>
        </p:txBody>
      </p:sp>
      <p:sp>
        <p:nvSpPr>
          <p:cNvPr id="6206" name="Line 201"/>
          <p:cNvSpPr>
            <a:spLocks noChangeShapeType="1"/>
          </p:cNvSpPr>
          <p:nvPr/>
        </p:nvSpPr>
        <p:spPr bwMode="auto">
          <a:xfrm>
            <a:off x="735013" y="2381250"/>
            <a:ext cx="2640012" cy="0"/>
          </a:xfrm>
          <a:prstGeom prst="line">
            <a:avLst/>
          </a:prstGeom>
          <a:noFill/>
          <a:ln w="190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grpSp>
        <p:nvGrpSpPr>
          <p:cNvPr id="116803" name="Group 202"/>
          <p:cNvGrpSpPr>
            <a:grpSpLocks/>
          </p:cNvGrpSpPr>
          <p:nvPr/>
        </p:nvGrpSpPr>
        <p:grpSpPr bwMode="auto">
          <a:xfrm>
            <a:off x="1117600" y="2105025"/>
            <a:ext cx="106363" cy="396875"/>
            <a:chOff x="854" y="2306"/>
            <a:chExt cx="108" cy="526"/>
          </a:xfrm>
        </p:grpSpPr>
        <p:sp>
          <p:nvSpPr>
            <p:cNvPr id="6220" name="Arc 203"/>
            <p:cNvSpPr>
              <a:spLocks/>
            </p:cNvSpPr>
            <p:nvPr/>
          </p:nvSpPr>
          <p:spPr bwMode="auto">
            <a:xfrm flipH="1">
              <a:off x="854" y="2306"/>
              <a:ext cx="90" cy="526"/>
            </a:xfrm>
            <a:custGeom>
              <a:avLst/>
              <a:gdLst>
                <a:gd name="T0" fmla="*/ 32 w 21600"/>
                <a:gd name="T1" fmla="*/ 0 h 40646"/>
                <a:gd name="T2" fmla="*/ 29 w 21600"/>
                <a:gd name="T3" fmla="*/ 526 h 40646"/>
                <a:gd name="T4" fmla="*/ 0 w 21600"/>
                <a:gd name="T5" fmla="*/ 262 h 40646"/>
                <a:gd name="T6" fmla="*/ 0 60000 65536"/>
                <a:gd name="T7" fmla="*/ 0 60000 65536"/>
                <a:gd name="T8" fmla="*/ 0 60000 65536"/>
                <a:gd name="T9" fmla="*/ 0 w 21600"/>
                <a:gd name="T10" fmla="*/ 0 h 40646"/>
                <a:gd name="T11" fmla="*/ 21600 w 21600"/>
                <a:gd name="T12" fmla="*/ 40646 h 40646"/>
              </a:gdLst>
              <a:ahLst/>
              <a:cxnLst>
                <a:cxn ang="T6">
                  <a:pos x="T0" y="T1"/>
                </a:cxn>
                <a:cxn ang="T7">
                  <a:pos x="T2" y="T3"/>
                </a:cxn>
                <a:cxn ang="T8">
                  <a:pos x="T4" y="T5"/>
                </a:cxn>
              </a:cxnLst>
              <a:rect l="T9" t="T10" r="T11" b="T12"/>
              <a:pathLst>
                <a:path w="21600" h="40646" fill="none" extrusionOk="0">
                  <a:moveTo>
                    <a:pt x="7604" y="-1"/>
                  </a:moveTo>
                  <a:cubicBezTo>
                    <a:pt x="16024" y="3166"/>
                    <a:pt x="21600" y="11220"/>
                    <a:pt x="21600" y="20217"/>
                  </a:cubicBezTo>
                  <a:cubicBezTo>
                    <a:pt x="21600" y="29442"/>
                    <a:pt x="15740" y="37649"/>
                    <a:pt x="7015" y="40646"/>
                  </a:cubicBezTo>
                </a:path>
                <a:path w="21600" h="40646" stroke="0" extrusionOk="0">
                  <a:moveTo>
                    <a:pt x="7604" y="-1"/>
                  </a:moveTo>
                  <a:cubicBezTo>
                    <a:pt x="16024" y="3166"/>
                    <a:pt x="21600" y="11220"/>
                    <a:pt x="21600" y="20217"/>
                  </a:cubicBezTo>
                  <a:cubicBezTo>
                    <a:pt x="21600" y="29442"/>
                    <a:pt x="15740" y="37649"/>
                    <a:pt x="7015" y="40646"/>
                  </a:cubicBezTo>
                  <a:lnTo>
                    <a:pt x="0" y="20217"/>
                  </a:lnTo>
                  <a:close/>
                </a:path>
              </a:pathLst>
            </a:custGeom>
            <a:solidFill>
              <a:schemeClr val="bg1">
                <a:alpha val="39999"/>
              </a:schemeClr>
            </a:solidFill>
            <a:ln w="9525">
              <a:solidFill>
                <a:schemeClr val="tx1"/>
              </a:solidFill>
              <a:round/>
              <a:headEnd/>
              <a:tailEnd/>
            </a:ln>
          </p:spPr>
          <p:txBody>
            <a:bodyPr wrap="none" anchor="ctr"/>
            <a:lstStyle/>
            <a:p>
              <a:pPr>
                <a:defRPr/>
              </a:pPr>
              <a:endParaRPr lang="en-US" sz="1800">
                <a:solidFill>
                  <a:srgbClr val="000000"/>
                </a:solidFill>
                <a:latin typeface="Arial" charset="0"/>
                <a:ea typeface="ＭＳ Ｐゴシック" charset="0"/>
              </a:endParaRPr>
            </a:p>
          </p:txBody>
        </p:sp>
        <p:sp>
          <p:nvSpPr>
            <p:cNvPr id="6221" name="Arc 204"/>
            <p:cNvSpPr>
              <a:spLocks/>
            </p:cNvSpPr>
            <p:nvPr/>
          </p:nvSpPr>
          <p:spPr bwMode="auto">
            <a:xfrm>
              <a:off x="885" y="2306"/>
              <a:ext cx="77" cy="526"/>
            </a:xfrm>
            <a:custGeom>
              <a:avLst/>
              <a:gdLst>
                <a:gd name="T0" fmla="*/ 27 w 21600"/>
                <a:gd name="T1" fmla="*/ 0 h 40646"/>
                <a:gd name="T2" fmla="*/ 25 w 21600"/>
                <a:gd name="T3" fmla="*/ 526 h 40646"/>
                <a:gd name="T4" fmla="*/ 0 w 21600"/>
                <a:gd name="T5" fmla="*/ 262 h 40646"/>
                <a:gd name="T6" fmla="*/ 0 60000 65536"/>
                <a:gd name="T7" fmla="*/ 0 60000 65536"/>
                <a:gd name="T8" fmla="*/ 0 60000 65536"/>
                <a:gd name="T9" fmla="*/ 0 w 21600"/>
                <a:gd name="T10" fmla="*/ 0 h 40646"/>
                <a:gd name="T11" fmla="*/ 21600 w 21600"/>
                <a:gd name="T12" fmla="*/ 40646 h 40646"/>
              </a:gdLst>
              <a:ahLst/>
              <a:cxnLst>
                <a:cxn ang="T6">
                  <a:pos x="T0" y="T1"/>
                </a:cxn>
                <a:cxn ang="T7">
                  <a:pos x="T2" y="T3"/>
                </a:cxn>
                <a:cxn ang="T8">
                  <a:pos x="T4" y="T5"/>
                </a:cxn>
              </a:cxnLst>
              <a:rect l="T9" t="T10" r="T11" b="T12"/>
              <a:pathLst>
                <a:path w="21600" h="40646" fill="none" extrusionOk="0">
                  <a:moveTo>
                    <a:pt x="7604" y="-1"/>
                  </a:moveTo>
                  <a:cubicBezTo>
                    <a:pt x="16024" y="3166"/>
                    <a:pt x="21600" y="11220"/>
                    <a:pt x="21600" y="20217"/>
                  </a:cubicBezTo>
                  <a:cubicBezTo>
                    <a:pt x="21600" y="29442"/>
                    <a:pt x="15740" y="37649"/>
                    <a:pt x="7015" y="40646"/>
                  </a:cubicBezTo>
                </a:path>
                <a:path w="21600" h="40646" stroke="0" extrusionOk="0">
                  <a:moveTo>
                    <a:pt x="7604" y="-1"/>
                  </a:moveTo>
                  <a:cubicBezTo>
                    <a:pt x="16024" y="3166"/>
                    <a:pt x="21600" y="11220"/>
                    <a:pt x="21600" y="20217"/>
                  </a:cubicBezTo>
                  <a:cubicBezTo>
                    <a:pt x="21600" y="29442"/>
                    <a:pt x="15740" y="37649"/>
                    <a:pt x="7015" y="40646"/>
                  </a:cubicBezTo>
                  <a:lnTo>
                    <a:pt x="0" y="20217"/>
                  </a:lnTo>
                  <a:close/>
                </a:path>
              </a:pathLst>
            </a:custGeom>
            <a:solidFill>
              <a:schemeClr val="bg1">
                <a:alpha val="39999"/>
              </a:schemeClr>
            </a:solidFill>
            <a:ln w="9525">
              <a:solidFill>
                <a:schemeClr val="tx1"/>
              </a:solidFill>
              <a:round/>
              <a:headEnd/>
              <a:tailEnd/>
            </a:ln>
          </p:spPr>
          <p:txBody>
            <a:bodyPr wrap="none" anchor="ctr"/>
            <a:lstStyle/>
            <a:p>
              <a:pPr>
                <a:defRPr/>
              </a:pPr>
              <a:endParaRPr lang="en-US" sz="1800">
                <a:solidFill>
                  <a:srgbClr val="000000"/>
                </a:solidFill>
                <a:latin typeface="Arial" charset="0"/>
                <a:ea typeface="ＭＳ Ｐゴシック" charset="0"/>
              </a:endParaRPr>
            </a:p>
          </p:txBody>
        </p:sp>
      </p:grpSp>
      <p:sp>
        <p:nvSpPr>
          <p:cNvPr id="6208" name="Rectangle 205"/>
          <p:cNvSpPr>
            <a:spLocks noChangeArrowheads="1"/>
          </p:cNvSpPr>
          <p:nvPr/>
        </p:nvSpPr>
        <p:spPr bwMode="auto">
          <a:xfrm>
            <a:off x="1547813" y="889000"/>
            <a:ext cx="1404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1600" b="1">
                <a:solidFill>
                  <a:srgbClr val="008000"/>
                </a:solidFill>
                <a:latin typeface="Arial" charset="0"/>
                <a:ea typeface="ＭＳ Ｐゴシック" charset="0"/>
              </a:rPr>
              <a:t>1 ps, 780 nm</a:t>
            </a:r>
          </a:p>
        </p:txBody>
      </p:sp>
      <p:sp>
        <p:nvSpPr>
          <p:cNvPr id="6209" name="Rectangle 206"/>
          <p:cNvSpPr>
            <a:spLocks noChangeArrowheads="1"/>
          </p:cNvSpPr>
          <p:nvPr/>
        </p:nvSpPr>
        <p:spPr bwMode="auto">
          <a:xfrm>
            <a:off x="2509838" y="1468438"/>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400" b="1">
                <a:solidFill>
                  <a:srgbClr val="000000"/>
                </a:solidFill>
                <a:latin typeface="Arial" charset="0"/>
                <a:ea typeface="ＭＳ Ｐゴシック" charset="0"/>
              </a:rPr>
              <a:t>BS</a:t>
            </a:r>
          </a:p>
        </p:txBody>
      </p:sp>
      <p:sp>
        <p:nvSpPr>
          <p:cNvPr id="6210" name="Rectangle 207"/>
          <p:cNvSpPr>
            <a:spLocks noChangeArrowheads="1"/>
          </p:cNvSpPr>
          <p:nvPr/>
        </p:nvSpPr>
        <p:spPr bwMode="auto">
          <a:xfrm>
            <a:off x="1684338" y="2466975"/>
            <a:ext cx="8937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400" b="1">
                <a:solidFill>
                  <a:srgbClr val="000000"/>
                </a:solidFill>
                <a:latin typeface="Arial" charset="0"/>
                <a:ea typeface="ＭＳ Ｐゴシック" charset="0"/>
              </a:rPr>
              <a:t>Dichroic</a:t>
            </a:r>
          </a:p>
          <a:p>
            <a:pPr algn="ctr">
              <a:defRPr/>
            </a:pPr>
            <a:r>
              <a:rPr lang="en-US" sz="1400" b="1">
                <a:solidFill>
                  <a:srgbClr val="000000"/>
                </a:solidFill>
                <a:latin typeface="Arial" charset="0"/>
                <a:ea typeface="ＭＳ Ｐゴシック" charset="0"/>
              </a:rPr>
              <a:t>BS</a:t>
            </a:r>
          </a:p>
        </p:txBody>
      </p:sp>
      <p:sp>
        <p:nvSpPr>
          <p:cNvPr id="6211" name="Rectangle 208"/>
          <p:cNvSpPr>
            <a:spLocks noChangeArrowheads="1"/>
          </p:cNvSpPr>
          <p:nvPr/>
        </p:nvSpPr>
        <p:spPr bwMode="auto">
          <a:xfrm>
            <a:off x="2614613" y="2020888"/>
            <a:ext cx="795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1400" b="1">
                <a:solidFill>
                  <a:srgbClr val="008000"/>
                </a:solidFill>
                <a:latin typeface="Arial" charset="0"/>
                <a:ea typeface="ＭＳ Ｐゴシック" charset="0"/>
              </a:rPr>
              <a:t>780 nm</a:t>
            </a:r>
          </a:p>
        </p:txBody>
      </p:sp>
      <p:grpSp>
        <p:nvGrpSpPr>
          <p:cNvPr id="116810" name="Group 209"/>
          <p:cNvGrpSpPr>
            <a:grpSpLocks/>
          </p:cNvGrpSpPr>
          <p:nvPr/>
        </p:nvGrpSpPr>
        <p:grpSpPr bwMode="auto">
          <a:xfrm>
            <a:off x="2227263" y="1209675"/>
            <a:ext cx="346075" cy="346075"/>
            <a:chOff x="3104" y="1572"/>
            <a:chExt cx="251" cy="251"/>
          </a:xfrm>
        </p:grpSpPr>
        <p:sp>
          <p:nvSpPr>
            <p:cNvPr id="6218" name="Rectangle 210"/>
            <p:cNvSpPr>
              <a:spLocks noChangeArrowheads="1"/>
            </p:cNvSpPr>
            <p:nvPr/>
          </p:nvSpPr>
          <p:spPr bwMode="auto">
            <a:xfrm>
              <a:off x="3104" y="1572"/>
              <a:ext cx="251" cy="251"/>
            </a:xfrm>
            <a:prstGeom prst="rect">
              <a:avLst/>
            </a:prstGeom>
            <a:solidFill>
              <a:schemeClr val="bg1">
                <a:alpha val="39999"/>
              </a:schemeClr>
            </a:solidFill>
            <a:ln w="9525">
              <a:solidFill>
                <a:schemeClr val="tx1"/>
              </a:solidFill>
              <a:miter lim="800000"/>
              <a:headEnd/>
              <a:tailEnd/>
            </a:ln>
          </p:spPr>
          <p:txBody>
            <a:bodyPr wrap="none" anchor="ctr"/>
            <a:lstStyle/>
            <a:p>
              <a:pPr>
                <a:defRPr/>
              </a:pPr>
              <a:endParaRPr lang="en-US" sz="1800">
                <a:solidFill>
                  <a:srgbClr val="000000"/>
                </a:solidFill>
                <a:latin typeface="Arial" charset="0"/>
                <a:ea typeface="ＭＳ Ｐゴシック" charset="0"/>
              </a:endParaRPr>
            </a:p>
          </p:txBody>
        </p:sp>
        <p:sp>
          <p:nvSpPr>
            <p:cNvPr id="6219" name="Line 211"/>
            <p:cNvSpPr>
              <a:spLocks noChangeShapeType="1"/>
            </p:cNvSpPr>
            <p:nvPr/>
          </p:nvSpPr>
          <p:spPr bwMode="auto">
            <a:xfrm>
              <a:off x="3104" y="1572"/>
              <a:ext cx="250" cy="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grpSp>
      <p:grpSp>
        <p:nvGrpSpPr>
          <p:cNvPr id="116813" name="Group 212"/>
          <p:cNvGrpSpPr>
            <a:grpSpLocks/>
          </p:cNvGrpSpPr>
          <p:nvPr/>
        </p:nvGrpSpPr>
        <p:grpSpPr bwMode="auto">
          <a:xfrm flipH="1">
            <a:off x="2217738" y="2143125"/>
            <a:ext cx="346075" cy="346075"/>
            <a:chOff x="3104" y="1572"/>
            <a:chExt cx="251" cy="251"/>
          </a:xfrm>
        </p:grpSpPr>
        <p:sp>
          <p:nvSpPr>
            <p:cNvPr id="6216" name="Rectangle 213"/>
            <p:cNvSpPr>
              <a:spLocks noChangeArrowheads="1"/>
            </p:cNvSpPr>
            <p:nvPr/>
          </p:nvSpPr>
          <p:spPr bwMode="auto">
            <a:xfrm>
              <a:off x="3104" y="1572"/>
              <a:ext cx="251" cy="251"/>
            </a:xfrm>
            <a:prstGeom prst="rect">
              <a:avLst/>
            </a:prstGeom>
            <a:solidFill>
              <a:schemeClr val="bg1">
                <a:alpha val="39999"/>
              </a:schemeClr>
            </a:solidFill>
            <a:ln w="9525">
              <a:solidFill>
                <a:schemeClr val="tx1"/>
              </a:solidFill>
              <a:miter lim="800000"/>
              <a:headEnd/>
              <a:tailEnd/>
            </a:ln>
          </p:spPr>
          <p:txBody>
            <a:bodyPr wrap="none" anchor="ctr"/>
            <a:lstStyle/>
            <a:p>
              <a:pPr>
                <a:defRPr/>
              </a:pPr>
              <a:endParaRPr lang="en-US" sz="1800">
                <a:solidFill>
                  <a:srgbClr val="000000"/>
                </a:solidFill>
                <a:latin typeface="Arial" charset="0"/>
                <a:ea typeface="ＭＳ Ｐゴシック" charset="0"/>
              </a:endParaRPr>
            </a:p>
          </p:txBody>
        </p:sp>
        <p:sp>
          <p:nvSpPr>
            <p:cNvPr id="6217" name="Line 214"/>
            <p:cNvSpPr>
              <a:spLocks noChangeShapeType="1"/>
            </p:cNvSpPr>
            <p:nvPr/>
          </p:nvSpPr>
          <p:spPr bwMode="auto">
            <a:xfrm>
              <a:off x="3104" y="1572"/>
              <a:ext cx="250" cy="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sz="1800">
                <a:solidFill>
                  <a:srgbClr val="000000"/>
                </a:solidFill>
                <a:latin typeface="Arial" charset="0"/>
                <a:ea typeface="ＭＳ Ｐゴシック" charset="0"/>
              </a:endParaRPr>
            </a:p>
          </p:txBody>
        </p:sp>
      </p:grpSp>
      <p:sp>
        <p:nvSpPr>
          <p:cNvPr id="6214" name="Rectangle 215"/>
          <p:cNvSpPr>
            <a:spLocks noChangeArrowheads="1"/>
          </p:cNvSpPr>
          <p:nvPr/>
        </p:nvSpPr>
        <p:spPr bwMode="auto">
          <a:xfrm>
            <a:off x="2519363" y="2373313"/>
            <a:ext cx="898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1400" b="1">
                <a:solidFill>
                  <a:srgbClr val="FF0000"/>
                </a:solidFill>
                <a:latin typeface="Arial" charset="0"/>
                <a:ea typeface="ＭＳ Ｐゴシック" charset="0"/>
              </a:rPr>
              <a:t>&gt;780 nm</a:t>
            </a:r>
          </a:p>
        </p:txBody>
      </p:sp>
      <p:sp>
        <p:nvSpPr>
          <p:cNvPr id="6215" name="Rectangle 216"/>
          <p:cNvSpPr>
            <a:spLocks noChangeArrowheads="1"/>
          </p:cNvSpPr>
          <p:nvPr/>
        </p:nvSpPr>
        <p:spPr bwMode="auto">
          <a:xfrm>
            <a:off x="4057650" y="957263"/>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400" b="1">
                <a:solidFill>
                  <a:srgbClr val="000000"/>
                </a:solidFill>
                <a:latin typeface="Arial" charset="0"/>
                <a:ea typeface="ＭＳ Ｐゴシック" charset="0"/>
              </a:rPr>
              <a:t>Fast Photodiode (Si)</a:t>
            </a:r>
          </a:p>
        </p:txBody>
      </p:sp>
      <p:sp>
        <p:nvSpPr>
          <p:cNvPr id="2" name="TextBox 1"/>
          <p:cNvSpPr txBox="1"/>
          <p:nvPr/>
        </p:nvSpPr>
        <p:spPr>
          <a:xfrm>
            <a:off x="1961883" y="5384798"/>
            <a:ext cx="979755" cy="369332"/>
          </a:xfrm>
          <a:prstGeom prst="rect">
            <a:avLst/>
          </a:prstGeom>
          <a:solidFill>
            <a:schemeClr val="bg1"/>
          </a:solidFill>
        </p:spPr>
        <p:txBody>
          <a:bodyPr wrap="none" rtlCol="0">
            <a:spAutoFit/>
          </a:bodyPr>
          <a:lstStyle/>
          <a:p>
            <a:pPr lvl="0"/>
            <a:r>
              <a:rPr lang="en-US" b="1" dirty="0" smtClean="0">
                <a:solidFill>
                  <a:srgbClr val="FF0000"/>
                </a:solidFill>
              </a:rPr>
              <a:t>SNSPD</a:t>
            </a:r>
            <a:endParaRPr lang="en-US" b="1" dirty="0">
              <a:solidFill>
                <a:srgbClr val="FF0000"/>
              </a:solidFill>
            </a:endParaRPr>
          </a:p>
        </p:txBody>
      </p:sp>
    </p:spTree>
    <p:custDataLst>
      <p:tags r:id="rId2"/>
    </p:custDataLst>
    <p:extLst>
      <p:ext uri="{BB962C8B-B14F-4D97-AF65-F5344CB8AC3E}">
        <p14:creationId xmlns:p14="http://schemas.microsoft.com/office/powerpoint/2010/main" val="11811767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7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990600" y="762000"/>
            <a:ext cx="8153400" cy="0"/>
          </a:xfrm>
          <a:prstGeom prst="line">
            <a:avLst/>
          </a:prstGeom>
          <a:noFill/>
          <a:ln w="98425">
            <a:solidFill>
              <a:srgbClr val="800000"/>
            </a:solidFill>
            <a:round/>
            <a:headEnd/>
            <a:tailEnd/>
          </a:ln>
          <a:effectLst/>
        </p:spPr>
        <p:txBody>
          <a:bodyPr/>
          <a:lstStyle/>
          <a:p>
            <a:endParaRPr lang="en-US"/>
          </a:p>
        </p:txBody>
      </p:sp>
      <p:sp>
        <p:nvSpPr>
          <p:cNvPr id="36868" name="Text Box 4"/>
          <p:cNvSpPr txBox="1">
            <a:spLocks noChangeArrowheads="1"/>
          </p:cNvSpPr>
          <p:nvPr/>
        </p:nvSpPr>
        <p:spPr bwMode="auto">
          <a:xfrm>
            <a:off x="838200" y="304800"/>
            <a:ext cx="75438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36870" name="Text Box 6"/>
          <p:cNvSpPr txBox="1">
            <a:spLocks noChangeArrowheads="1"/>
          </p:cNvSpPr>
          <p:nvPr/>
        </p:nvSpPr>
        <p:spPr bwMode="auto">
          <a:xfrm>
            <a:off x="3411538" y="77788"/>
            <a:ext cx="1389062" cy="549275"/>
          </a:xfrm>
          <a:prstGeom prst="rect">
            <a:avLst/>
          </a:prstGeom>
          <a:noFill/>
          <a:ln w="9525">
            <a:noFill/>
            <a:miter lim="800000"/>
            <a:headEnd/>
            <a:tailEnd/>
          </a:ln>
          <a:effectLst/>
        </p:spPr>
        <p:txBody>
          <a:bodyPr wrap="none">
            <a:spAutoFit/>
          </a:bodyPr>
          <a:lstStyle/>
          <a:p>
            <a:r>
              <a:rPr lang="en-US" sz="3000" dirty="0">
                <a:solidFill>
                  <a:srgbClr val="800000"/>
                </a:solidFill>
              </a:rPr>
              <a:t>Outline</a:t>
            </a:r>
          </a:p>
        </p:txBody>
      </p:sp>
      <p:sp>
        <p:nvSpPr>
          <p:cNvPr id="36871" name="Text Box 7"/>
          <p:cNvSpPr txBox="1">
            <a:spLocks noChangeArrowheads="1"/>
          </p:cNvSpPr>
          <p:nvPr/>
        </p:nvSpPr>
        <p:spPr bwMode="auto">
          <a:xfrm>
            <a:off x="277813" y="969963"/>
            <a:ext cx="8534400" cy="5632311"/>
          </a:xfrm>
          <a:prstGeom prst="rect">
            <a:avLst/>
          </a:prstGeom>
          <a:noFill/>
          <a:ln w="9525">
            <a:noFill/>
            <a:miter lim="800000"/>
            <a:headEnd/>
            <a:tailEnd/>
          </a:ln>
          <a:effectLst/>
        </p:spPr>
        <p:txBody>
          <a:bodyPr>
            <a:spAutoFit/>
          </a:bodyPr>
          <a:lstStyle/>
          <a:p>
            <a:pPr marL="342900" indent="-342900">
              <a:buFont typeface="Arial" pitchFamily="34" charset="0"/>
              <a:buChar char="•"/>
            </a:pPr>
            <a:r>
              <a:rPr lang="en-US" sz="2000" dirty="0" smtClean="0">
                <a:solidFill>
                  <a:schemeClr val="bg1">
                    <a:lumMod val="75000"/>
                  </a:schemeClr>
                </a:solidFill>
              </a:rPr>
              <a:t>Overview of Single-Photon Detector &amp; Source Technology</a:t>
            </a:r>
          </a:p>
          <a:p>
            <a:pPr marL="342900" indent="-342900">
              <a:buFont typeface="Arial" pitchFamily="34" charset="0"/>
              <a:buChar char="•"/>
            </a:pPr>
            <a:endParaRPr lang="en-US" sz="2000" dirty="0"/>
          </a:p>
          <a:p>
            <a:pPr marL="342900" indent="-342900">
              <a:buFont typeface="Arial" pitchFamily="34" charset="0"/>
              <a:buChar char="•"/>
            </a:pPr>
            <a:r>
              <a:rPr lang="en-US" sz="2000" dirty="0" smtClean="0">
                <a:solidFill>
                  <a:schemeClr val="bg1">
                    <a:lumMod val="75000"/>
                  </a:schemeClr>
                </a:solidFill>
              </a:rPr>
              <a:t>Applications with Single-Photon Technology</a:t>
            </a:r>
          </a:p>
          <a:p>
            <a:r>
              <a:rPr lang="en-US" sz="2000" dirty="0" smtClean="0">
                <a:solidFill>
                  <a:schemeClr val="bg1">
                    <a:lumMod val="75000"/>
                  </a:schemeClr>
                </a:solidFill>
              </a:rPr>
              <a:t>	stuff only possible with single-photon tools</a:t>
            </a:r>
          </a:p>
          <a:p>
            <a:r>
              <a:rPr lang="en-US" sz="2000" dirty="0" smtClean="0">
                <a:solidFill>
                  <a:schemeClr val="bg1">
                    <a:lumMod val="75000"/>
                  </a:schemeClr>
                </a:solidFill>
              </a:rPr>
              <a:t>	accuracy only possible with single-photon tools</a:t>
            </a:r>
          </a:p>
          <a:p>
            <a:endParaRPr lang="en-US" sz="2000" dirty="0">
              <a:solidFill>
                <a:schemeClr val="bg1">
                  <a:lumMod val="75000"/>
                </a:schemeClr>
              </a:solidFill>
            </a:endParaRPr>
          </a:p>
          <a:p>
            <a:pPr marL="800100" lvl="1" indent="-342900">
              <a:buFont typeface="Arial" pitchFamily="34" charset="0"/>
              <a:buChar char="•"/>
            </a:pPr>
            <a:r>
              <a:rPr lang="en-US" sz="2000" dirty="0" smtClean="0">
                <a:solidFill>
                  <a:schemeClr val="bg1">
                    <a:lumMod val="75000"/>
                  </a:schemeClr>
                </a:solidFill>
              </a:rPr>
              <a:t>Quantum Information</a:t>
            </a:r>
          </a:p>
          <a:p>
            <a:pPr marL="1257300" lvl="2" indent="-342900">
              <a:buFont typeface="Arial" pitchFamily="34" charset="0"/>
              <a:buChar char="•"/>
            </a:pPr>
            <a:r>
              <a:rPr lang="en-US" sz="2000" dirty="0" smtClean="0">
                <a:solidFill>
                  <a:schemeClr val="bg1">
                    <a:lumMod val="75000"/>
                  </a:schemeClr>
                </a:solidFill>
              </a:rPr>
              <a:t>Quantum cryptography</a:t>
            </a:r>
          </a:p>
          <a:p>
            <a:pPr marL="1257300" lvl="2" indent="-342900">
              <a:buFont typeface="Arial" pitchFamily="34" charset="0"/>
              <a:buChar char="•"/>
            </a:pPr>
            <a:r>
              <a:rPr lang="en-US" sz="2000" dirty="0" smtClean="0">
                <a:solidFill>
                  <a:schemeClr val="bg1">
                    <a:lumMod val="75000"/>
                  </a:schemeClr>
                </a:solidFill>
              </a:rPr>
              <a:t>Quantum computation</a:t>
            </a:r>
          </a:p>
          <a:p>
            <a:pPr marL="1257300" lvl="2" indent="-342900">
              <a:buFont typeface="Arial" pitchFamily="34" charset="0"/>
              <a:buChar char="•"/>
            </a:pPr>
            <a:endParaRPr lang="en-US" sz="2000" dirty="0" smtClean="0"/>
          </a:p>
          <a:p>
            <a:pPr marL="800100" lvl="1" indent="-342900">
              <a:buFont typeface="Arial" pitchFamily="34" charset="0"/>
              <a:buChar char="•"/>
            </a:pPr>
            <a:r>
              <a:rPr lang="en-US" sz="2000" dirty="0" smtClean="0"/>
              <a:t>Metrology</a:t>
            </a:r>
          </a:p>
          <a:p>
            <a:pPr marL="1257300" lvl="2" indent="-342900">
              <a:buFont typeface="Arial" pitchFamily="34" charset="0"/>
              <a:buChar char="•"/>
            </a:pPr>
            <a:r>
              <a:rPr lang="en-US" sz="2000" dirty="0" smtClean="0"/>
              <a:t>Radiometric measurements</a:t>
            </a:r>
          </a:p>
          <a:p>
            <a:pPr marL="1714500" lvl="3" indent="-342900">
              <a:buFont typeface="Arial" pitchFamily="34" charset="0"/>
              <a:buChar char="•"/>
            </a:pPr>
            <a:r>
              <a:rPr lang="en-US" sz="2000" dirty="0" smtClean="0"/>
              <a:t>Sources, detectors, sources by detectors, detectors by sources by detectors </a:t>
            </a:r>
          </a:p>
          <a:p>
            <a:pPr marL="1257300" lvl="2" indent="-342900">
              <a:buFont typeface="Arial" pitchFamily="34" charset="0"/>
              <a:buChar char="•"/>
            </a:pPr>
            <a:r>
              <a:rPr lang="en-US" sz="2000" dirty="0"/>
              <a:t>Position measurements</a:t>
            </a:r>
            <a:endParaRPr lang="en-US" sz="2000" dirty="0" smtClean="0"/>
          </a:p>
          <a:p>
            <a:pPr marL="800100" lvl="1" indent="-342900">
              <a:lnSpc>
                <a:spcPct val="150000"/>
              </a:lnSpc>
              <a:buFont typeface="Arial" pitchFamily="34" charset="0"/>
              <a:buChar char="•"/>
            </a:pPr>
            <a:r>
              <a:rPr lang="en-US" sz="2000" dirty="0" smtClean="0">
                <a:solidFill>
                  <a:schemeClr val="bg1">
                    <a:lumMod val="75000"/>
                  </a:schemeClr>
                </a:solidFill>
              </a:rPr>
              <a:t>Fundamental tests</a:t>
            </a:r>
          </a:p>
          <a:p>
            <a:pPr marL="800100" lvl="1" indent="-342900">
              <a:lnSpc>
                <a:spcPct val="150000"/>
              </a:lnSpc>
              <a:buFont typeface="Arial" pitchFamily="34" charset="0"/>
              <a:buChar char="•"/>
            </a:pPr>
            <a:r>
              <a:rPr lang="en-US" sz="2000" dirty="0" smtClean="0">
                <a:solidFill>
                  <a:schemeClr val="bg1">
                    <a:lumMod val="75000"/>
                  </a:schemeClr>
                </a:solidFill>
              </a:rPr>
              <a:t>Future</a:t>
            </a:r>
          </a:p>
        </p:txBody>
      </p:sp>
    </p:spTree>
    <p:extLst>
      <p:ext uri="{BB962C8B-B14F-4D97-AF65-F5344CB8AC3E}">
        <p14:creationId xmlns:p14="http://schemas.microsoft.com/office/powerpoint/2010/main" val="3929792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ChangeArrowheads="1"/>
          </p:cNvSpPr>
          <p:nvPr>
            <p:ph type="title" idx="4294967295"/>
          </p:nvPr>
        </p:nvSpPr>
        <p:spPr>
          <a:xfrm>
            <a:off x="0" y="0"/>
            <a:ext cx="8229600" cy="1143000"/>
          </a:xfrm>
        </p:spPr>
        <p:txBody>
          <a:bodyPr/>
          <a:lstStyle/>
          <a:p>
            <a:r>
              <a:rPr lang="en-US" sz="4000" smtClean="0"/>
              <a:t>Who cares about single-photons?</a:t>
            </a:r>
          </a:p>
        </p:txBody>
      </p:sp>
      <p:pic>
        <p:nvPicPr>
          <p:cNvPr id="829443" name="Picture 3"/>
          <p:cNvPicPr>
            <a:picLocks noGrp="1" noChangeAspect="1" noChangeArrowheads="1"/>
          </p:cNvPicPr>
          <p:nvPr>
            <p:ph sz="half" idx="4294967295"/>
          </p:nvPr>
        </p:nvPicPr>
        <p:blipFill>
          <a:blip r:embed="rId2"/>
          <a:srcRect/>
          <a:stretch>
            <a:fillRect/>
          </a:stretch>
        </p:blipFill>
        <p:spPr>
          <a:xfrm>
            <a:off x="7058025" y="3787775"/>
            <a:ext cx="1971675" cy="1087438"/>
          </a:xfrm>
          <a:noFill/>
          <a:ln/>
        </p:spPr>
      </p:pic>
      <p:sp>
        <p:nvSpPr>
          <p:cNvPr id="829444" name="Rectangle 4"/>
          <p:cNvSpPr>
            <a:spLocks noGrp="1" noChangeArrowheads="1"/>
          </p:cNvSpPr>
          <p:nvPr>
            <p:ph type="body" sz="half" idx="4294967295"/>
          </p:nvPr>
        </p:nvSpPr>
        <p:spPr>
          <a:xfrm>
            <a:off x="0" y="1054100"/>
            <a:ext cx="7213600" cy="4525963"/>
          </a:xfrm>
        </p:spPr>
        <p:txBody>
          <a:bodyPr/>
          <a:lstStyle/>
          <a:p>
            <a:pPr>
              <a:lnSpc>
                <a:spcPct val="80000"/>
              </a:lnSpc>
            </a:pPr>
            <a:r>
              <a:rPr lang="de-DE" sz="2800" smtClean="0"/>
              <a:t>Fluorescence Lifetime Imaging</a:t>
            </a:r>
            <a:endParaRPr lang="en-US" sz="2800" smtClean="0"/>
          </a:p>
          <a:p>
            <a:pPr>
              <a:lnSpc>
                <a:spcPct val="80000"/>
              </a:lnSpc>
            </a:pPr>
            <a:r>
              <a:rPr lang="en-US" sz="2800" smtClean="0"/>
              <a:t>Time resolved single-molecule spectroscopy</a:t>
            </a:r>
          </a:p>
          <a:p>
            <a:pPr>
              <a:lnSpc>
                <a:spcPct val="80000"/>
              </a:lnSpc>
            </a:pPr>
            <a:r>
              <a:rPr lang="en-US" sz="2800" smtClean="0"/>
              <a:t>Near-field optical microscopy</a:t>
            </a:r>
          </a:p>
          <a:p>
            <a:pPr>
              <a:lnSpc>
                <a:spcPct val="80000"/>
              </a:lnSpc>
            </a:pPr>
            <a:r>
              <a:rPr lang="en-US" sz="2800" smtClean="0"/>
              <a:t>Light detection and ranging (LIDAR)</a:t>
            </a:r>
          </a:p>
          <a:p>
            <a:pPr>
              <a:lnSpc>
                <a:spcPct val="80000"/>
              </a:lnSpc>
            </a:pPr>
            <a:r>
              <a:rPr lang="en-US" sz="2800" smtClean="0"/>
              <a:t>Astronomy</a:t>
            </a:r>
          </a:p>
          <a:p>
            <a:pPr>
              <a:lnSpc>
                <a:spcPct val="80000"/>
              </a:lnSpc>
            </a:pPr>
            <a:r>
              <a:rPr lang="en-US" sz="2800" smtClean="0"/>
              <a:t>Medical diagnostics</a:t>
            </a:r>
          </a:p>
          <a:p>
            <a:pPr>
              <a:lnSpc>
                <a:spcPct val="80000"/>
              </a:lnSpc>
            </a:pPr>
            <a:r>
              <a:rPr lang="en-US" sz="2800" smtClean="0"/>
              <a:t>Interplanetary communication</a:t>
            </a:r>
          </a:p>
          <a:p>
            <a:pPr>
              <a:lnSpc>
                <a:spcPct val="80000"/>
              </a:lnSpc>
            </a:pPr>
            <a:r>
              <a:rPr lang="en-US" sz="2800" smtClean="0">
                <a:solidFill>
                  <a:srgbClr val="0000FF"/>
                </a:solidFill>
              </a:rPr>
              <a:t>Quantum Information</a:t>
            </a:r>
          </a:p>
          <a:p>
            <a:pPr lvl="1">
              <a:lnSpc>
                <a:spcPct val="80000"/>
              </a:lnSpc>
            </a:pPr>
            <a:r>
              <a:rPr lang="en-US" sz="2400" smtClean="0">
                <a:solidFill>
                  <a:srgbClr val="0000FF"/>
                </a:solidFill>
              </a:rPr>
              <a:t>Computing</a:t>
            </a:r>
          </a:p>
          <a:p>
            <a:pPr lvl="1">
              <a:lnSpc>
                <a:spcPct val="80000"/>
              </a:lnSpc>
            </a:pPr>
            <a:r>
              <a:rPr lang="en-US" sz="2400" smtClean="0">
                <a:solidFill>
                  <a:srgbClr val="0000FF"/>
                </a:solidFill>
              </a:rPr>
              <a:t>Cryptography</a:t>
            </a:r>
          </a:p>
          <a:p>
            <a:pPr>
              <a:lnSpc>
                <a:spcPct val="80000"/>
              </a:lnSpc>
            </a:pPr>
            <a:r>
              <a:rPr lang="en-US" sz="2800" smtClean="0"/>
              <a:t>…….</a:t>
            </a:r>
          </a:p>
          <a:p>
            <a:pPr>
              <a:lnSpc>
                <a:spcPct val="80000"/>
              </a:lnSpc>
            </a:pPr>
            <a:r>
              <a:rPr lang="en-US" sz="2800" smtClean="0">
                <a:solidFill>
                  <a:srgbClr val="0000FF"/>
                </a:solidFill>
              </a:rPr>
              <a:t>Entanglement</a:t>
            </a:r>
          </a:p>
        </p:txBody>
      </p:sp>
      <p:pic>
        <p:nvPicPr>
          <p:cNvPr id="829445" name="Picture 5"/>
          <p:cNvPicPr>
            <a:picLocks noGrp="1" noChangeAspect="1" noChangeArrowheads="1"/>
          </p:cNvPicPr>
          <p:nvPr>
            <p:ph sz="quarter" idx="4294967295"/>
          </p:nvPr>
        </p:nvPicPr>
        <p:blipFill>
          <a:blip r:embed="rId3"/>
          <a:srcRect/>
          <a:stretch>
            <a:fillRect/>
          </a:stretch>
        </p:blipFill>
        <p:spPr>
          <a:xfrm>
            <a:off x="6434138" y="5048250"/>
            <a:ext cx="2595562" cy="996950"/>
          </a:xfrm>
          <a:noFill/>
          <a:ln/>
        </p:spPr>
      </p:pic>
      <p:pic>
        <p:nvPicPr>
          <p:cNvPr id="829446" name="Picture 6"/>
          <p:cNvPicPr>
            <a:picLocks noGrp="1" noChangeAspect="1" noChangeArrowheads="1"/>
          </p:cNvPicPr>
          <p:nvPr>
            <p:ph sz="quarter" idx="4294967295"/>
          </p:nvPr>
        </p:nvPicPr>
        <p:blipFill>
          <a:blip r:embed="rId4"/>
          <a:srcRect/>
          <a:stretch>
            <a:fillRect/>
          </a:stretch>
        </p:blipFill>
        <p:spPr>
          <a:xfrm>
            <a:off x="7524750" y="2520950"/>
            <a:ext cx="1504950" cy="1098550"/>
          </a:xfrm>
          <a:noFill/>
          <a:ln/>
        </p:spPr>
      </p:pic>
      <p:pic>
        <p:nvPicPr>
          <p:cNvPr id="829447" name="Picture 7"/>
          <p:cNvPicPr>
            <a:picLocks noGrp="1" noChangeAspect="1" noChangeArrowheads="1"/>
          </p:cNvPicPr>
          <p:nvPr>
            <p:ph sz="half" idx="4294967295"/>
          </p:nvPr>
        </p:nvPicPr>
        <p:blipFill>
          <a:blip r:embed="rId5"/>
          <a:srcRect/>
          <a:stretch>
            <a:fillRect/>
          </a:stretch>
        </p:blipFill>
        <p:spPr>
          <a:xfrm>
            <a:off x="7780338" y="1271588"/>
            <a:ext cx="1249362" cy="1181100"/>
          </a:xfrm>
          <a:noFill/>
          <a:ln/>
        </p:spPr>
      </p:pic>
      <p:pic>
        <p:nvPicPr>
          <p:cNvPr id="829448" name="Picture 8"/>
          <p:cNvPicPr>
            <a:picLocks noChangeAspect="1" noChangeArrowheads="1"/>
          </p:cNvPicPr>
          <p:nvPr/>
        </p:nvPicPr>
        <p:blipFill>
          <a:blip r:embed="rId6"/>
          <a:srcRect/>
          <a:stretch>
            <a:fillRect/>
          </a:stretch>
        </p:blipFill>
        <p:spPr bwMode="auto">
          <a:xfrm>
            <a:off x="4914900" y="5060950"/>
            <a:ext cx="1346200" cy="1797050"/>
          </a:xfrm>
          <a:prstGeom prst="rect">
            <a:avLst/>
          </a:prstGeom>
          <a:noFill/>
          <a:ln w="9525">
            <a:noFill/>
            <a:miter lim="800000"/>
            <a:headEnd/>
            <a:tailEnd/>
          </a:ln>
          <a:effectLst/>
        </p:spPr>
      </p:pic>
      <p:sp>
        <p:nvSpPr>
          <p:cNvPr id="829449" name="Line 9"/>
          <p:cNvSpPr>
            <a:spLocks noChangeShapeType="1"/>
          </p:cNvSpPr>
          <p:nvPr/>
        </p:nvSpPr>
        <p:spPr bwMode="auto">
          <a:xfrm flipV="1">
            <a:off x="5473700" y="5219700"/>
            <a:ext cx="361950" cy="482600"/>
          </a:xfrm>
          <a:prstGeom prst="line">
            <a:avLst/>
          </a:prstGeom>
          <a:noFill/>
          <a:ln w="19050">
            <a:solidFill>
              <a:srgbClr val="FF00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21978658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892300"/>
            <a:ext cx="83566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1" name="Text Box 3"/>
          <p:cNvSpPr txBox="1">
            <a:spLocks noChangeArrowheads="1"/>
          </p:cNvSpPr>
          <p:nvPr/>
        </p:nvSpPr>
        <p:spPr bwMode="auto">
          <a:xfrm>
            <a:off x="762000" y="1600200"/>
            <a:ext cx="325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solidFill>
                  <a:srgbClr val="336600"/>
                </a:solidFill>
                <a:latin typeface="Times" pitchFamily="18" charset="0"/>
              </a:rPr>
              <a:t>Detector to be Calibrated</a:t>
            </a:r>
          </a:p>
        </p:txBody>
      </p:sp>
      <p:sp>
        <p:nvSpPr>
          <p:cNvPr id="83972" name="Text Box 4"/>
          <p:cNvSpPr txBox="1">
            <a:spLocks noChangeArrowheads="1"/>
          </p:cNvSpPr>
          <p:nvPr/>
        </p:nvSpPr>
        <p:spPr bwMode="auto">
          <a:xfrm>
            <a:off x="457200" y="4953000"/>
            <a:ext cx="3725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solidFill>
                  <a:srgbClr val="FF0000"/>
                </a:solidFill>
                <a:latin typeface="Times" pitchFamily="18" charset="0"/>
              </a:rPr>
              <a:t>Trigger or “Herald” Detector</a:t>
            </a:r>
          </a:p>
        </p:txBody>
      </p:sp>
      <p:sp>
        <p:nvSpPr>
          <p:cNvPr id="83973" name="Line 5"/>
          <p:cNvSpPr>
            <a:spLocks noChangeShapeType="1"/>
          </p:cNvSpPr>
          <p:nvPr/>
        </p:nvSpPr>
        <p:spPr bwMode="auto">
          <a:xfrm flipV="1">
            <a:off x="3657600" y="4800600"/>
            <a:ext cx="228600" cy="228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4" name="Line 6"/>
          <p:cNvSpPr>
            <a:spLocks noChangeShapeType="1"/>
          </p:cNvSpPr>
          <p:nvPr/>
        </p:nvSpPr>
        <p:spPr bwMode="auto">
          <a:xfrm>
            <a:off x="3581400" y="1981200"/>
            <a:ext cx="304800" cy="304800"/>
          </a:xfrm>
          <a:prstGeom prst="line">
            <a:avLst/>
          </a:prstGeom>
          <a:noFill/>
          <a:ln w="19050">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5" name="Rectangle 7"/>
          <p:cNvSpPr>
            <a:spLocks noChangeArrowheads="1"/>
          </p:cNvSpPr>
          <p:nvPr/>
        </p:nvSpPr>
        <p:spPr bwMode="auto">
          <a:xfrm>
            <a:off x="6858000" y="5029200"/>
            <a:ext cx="2286000" cy="129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39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0"/>
            <a:ext cx="3810000"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7" name="Text Box 9"/>
          <p:cNvSpPr txBox="1">
            <a:spLocks noChangeArrowheads="1"/>
          </p:cNvSpPr>
          <p:nvPr/>
        </p:nvSpPr>
        <p:spPr bwMode="auto">
          <a:xfrm>
            <a:off x="457200" y="152400"/>
            <a:ext cx="83518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200">
                <a:latin typeface="Times" pitchFamily="18" charset="0"/>
              </a:rPr>
              <a:t>Two-Photon Detector Efficiency Scheme</a:t>
            </a:r>
            <a:endParaRPr lang="en-US" altLang="en-US" sz="2800">
              <a:latin typeface="Times" pitchFamily="18" charset="0"/>
            </a:endParaRPr>
          </a:p>
          <a:p>
            <a:pPr eaLnBrk="0" hangingPunct="0"/>
            <a:r>
              <a:rPr lang="en-US" altLang="en-US" sz="2800">
                <a:latin typeface="Times" pitchFamily="18" charset="0"/>
              </a:rPr>
              <a:t>				No External Standards Needed!</a:t>
            </a:r>
          </a:p>
        </p:txBody>
      </p:sp>
    </p:spTree>
    <p:extLst>
      <p:ext uri="{BB962C8B-B14F-4D97-AF65-F5344CB8AC3E}">
        <p14:creationId xmlns:p14="http://schemas.microsoft.com/office/powerpoint/2010/main" val="25127363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ChangeArrowheads="1"/>
          </p:cNvSpPr>
          <p:nvPr/>
        </p:nvSpPr>
        <p:spPr bwMode="auto">
          <a:xfrm>
            <a:off x="0" y="5410200"/>
            <a:ext cx="9144000" cy="9144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771" name="Text Box 3"/>
          <p:cNvSpPr txBox="1">
            <a:spLocks noChangeArrowheads="1"/>
          </p:cNvSpPr>
          <p:nvPr/>
        </p:nvSpPr>
        <p:spPr bwMode="auto">
          <a:xfrm>
            <a:off x="457200" y="228600"/>
            <a:ext cx="8328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4000">
                <a:latin typeface="Times" pitchFamily="18" charset="0"/>
              </a:rPr>
              <a:t>Absolute Radiometric Source Standards</a:t>
            </a:r>
            <a:endParaRPr lang="en-US" altLang="en-US" sz="2400">
              <a:latin typeface="Times" pitchFamily="18" charset="0"/>
            </a:endParaRPr>
          </a:p>
        </p:txBody>
      </p:sp>
      <p:pic>
        <p:nvPicPr>
          <p:cNvPr id="416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29718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6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800"/>
            <a:ext cx="332105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6775" name="Text Box 7"/>
          <p:cNvSpPr txBox="1">
            <a:spLocks noChangeArrowheads="1"/>
          </p:cNvSpPr>
          <p:nvPr/>
        </p:nvSpPr>
        <p:spPr bwMode="auto">
          <a:xfrm>
            <a:off x="1219200" y="2819400"/>
            <a:ext cx="2355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a:latin typeface="Times" pitchFamily="18" charset="0"/>
              </a:rPr>
              <a:t>Black Body</a:t>
            </a:r>
            <a:endParaRPr lang="en-US" altLang="en-US">
              <a:latin typeface="Times" pitchFamily="18" charset="0"/>
            </a:endParaRPr>
          </a:p>
        </p:txBody>
      </p:sp>
      <p:sp>
        <p:nvSpPr>
          <p:cNvPr id="416776" name="Text Box 8"/>
          <p:cNvSpPr txBox="1">
            <a:spLocks noChangeArrowheads="1"/>
          </p:cNvSpPr>
          <p:nvPr/>
        </p:nvSpPr>
        <p:spPr bwMode="auto">
          <a:xfrm>
            <a:off x="5251450" y="2787650"/>
            <a:ext cx="244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a:latin typeface="Times" pitchFamily="18" charset="0"/>
              </a:rPr>
              <a:t>Synchrotron</a:t>
            </a:r>
            <a:endParaRPr lang="en-US" altLang="en-US">
              <a:latin typeface="Times" pitchFamily="18" charset="0"/>
            </a:endParaRPr>
          </a:p>
        </p:txBody>
      </p:sp>
      <p:grpSp>
        <p:nvGrpSpPr>
          <p:cNvPr id="2" name="Group 1"/>
          <p:cNvGrpSpPr/>
          <p:nvPr/>
        </p:nvGrpSpPr>
        <p:grpSpPr>
          <a:xfrm>
            <a:off x="2330450" y="3751263"/>
            <a:ext cx="4908550" cy="2497137"/>
            <a:chOff x="2330450" y="3751263"/>
            <a:chExt cx="4908550" cy="2497137"/>
          </a:xfrm>
        </p:grpSpPr>
        <p:pic>
          <p:nvPicPr>
            <p:cNvPr id="416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0" y="3751263"/>
              <a:ext cx="3124200"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6777" name="Text Box 9"/>
            <p:cNvSpPr txBox="1">
              <a:spLocks noChangeArrowheads="1"/>
            </p:cNvSpPr>
            <p:nvPr/>
          </p:nvSpPr>
          <p:spPr bwMode="auto">
            <a:xfrm>
              <a:off x="2330450" y="5607050"/>
              <a:ext cx="490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a:latin typeface="Times" pitchFamily="18" charset="0"/>
                </a:rPr>
                <a:t>Correlated Photon Source</a:t>
              </a:r>
              <a:endParaRPr lang="en-US" altLang="en-US">
                <a:latin typeface="Times" pitchFamily="18" charset="0"/>
              </a:endParaRPr>
            </a:p>
          </p:txBody>
        </p:sp>
      </p:grpSp>
    </p:spTree>
    <p:extLst>
      <p:ext uri="{BB962C8B-B14F-4D97-AF65-F5344CB8AC3E}">
        <p14:creationId xmlns:p14="http://schemas.microsoft.com/office/powerpoint/2010/main" val="2400303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3956050" y="4411663"/>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solidFill>
                  <a:srgbClr val="336600"/>
                </a:solidFill>
                <a:latin typeface="Times" pitchFamily="18" charset="0"/>
              </a:rPr>
              <a:t>DUT</a:t>
            </a:r>
          </a:p>
        </p:txBody>
      </p:sp>
      <p:sp>
        <p:nvSpPr>
          <p:cNvPr id="417795" name="Text Box 3"/>
          <p:cNvSpPr txBox="1">
            <a:spLocks noChangeArrowheads="1"/>
          </p:cNvSpPr>
          <p:nvPr/>
        </p:nvSpPr>
        <p:spPr bwMode="auto">
          <a:xfrm>
            <a:off x="3082925" y="6400800"/>
            <a:ext cx="1096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solidFill>
                  <a:srgbClr val="FF0000"/>
                </a:solidFill>
                <a:latin typeface="Times" pitchFamily="18" charset="0"/>
              </a:rPr>
              <a:t>Trigger</a:t>
            </a:r>
          </a:p>
        </p:txBody>
      </p:sp>
      <p:sp>
        <p:nvSpPr>
          <p:cNvPr id="417796" name="Line 4"/>
          <p:cNvSpPr>
            <a:spLocks noChangeShapeType="1"/>
          </p:cNvSpPr>
          <p:nvPr/>
        </p:nvSpPr>
        <p:spPr bwMode="auto">
          <a:xfrm>
            <a:off x="3683000" y="3471863"/>
            <a:ext cx="304800" cy="304800"/>
          </a:xfrm>
          <a:prstGeom prst="line">
            <a:avLst/>
          </a:prstGeom>
          <a:noFill/>
          <a:ln w="19050">
            <a:solidFill>
              <a:srgbClr val="33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797" name="Rectangle 5"/>
          <p:cNvSpPr>
            <a:spLocks noChangeArrowheads="1"/>
          </p:cNvSpPr>
          <p:nvPr/>
        </p:nvSpPr>
        <p:spPr bwMode="auto">
          <a:xfrm>
            <a:off x="6858000" y="5029200"/>
            <a:ext cx="2286000" cy="129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798" name="Text Box 6"/>
          <p:cNvSpPr txBox="1">
            <a:spLocks noChangeArrowheads="1"/>
          </p:cNvSpPr>
          <p:nvPr/>
        </p:nvSpPr>
        <p:spPr bwMode="auto">
          <a:xfrm>
            <a:off x="292100" y="238125"/>
            <a:ext cx="61658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5400">
                <a:latin typeface="Times" pitchFamily="18" charset="0"/>
              </a:rPr>
              <a:t>Verifying the Method</a:t>
            </a:r>
            <a:endParaRPr lang="en-US" altLang="en-US" sz="2800">
              <a:latin typeface="Times" pitchFamily="18" charset="0"/>
            </a:endParaRPr>
          </a:p>
        </p:txBody>
      </p:sp>
      <p:sp>
        <p:nvSpPr>
          <p:cNvPr id="417799" name="AutoShape 7"/>
          <p:cNvSpPr>
            <a:spLocks noChangeAspect="1" noChangeArrowheads="1" noTextEdit="1"/>
          </p:cNvSpPr>
          <p:nvPr/>
        </p:nvSpPr>
        <p:spPr bwMode="auto">
          <a:xfrm>
            <a:off x="495300" y="3382963"/>
            <a:ext cx="83566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7800" name="Rectangle 8"/>
          <p:cNvSpPr>
            <a:spLocks noChangeArrowheads="1"/>
          </p:cNvSpPr>
          <p:nvPr/>
        </p:nvSpPr>
        <p:spPr bwMode="auto">
          <a:xfrm>
            <a:off x="1130300" y="4297363"/>
            <a:ext cx="1816100" cy="14097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7801" name="Rectangle 9"/>
          <p:cNvSpPr>
            <a:spLocks noChangeArrowheads="1"/>
          </p:cNvSpPr>
          <p:nvPr/>
        </p:nvSpPr>
        <p:spPr bwMode="auto">
          <a:xfrm>
            <a:off x="1130300" y="4297363"/>
            <a:ext cx="1816100" cy="140970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7802" name="Group 10"/>
          <p:cNvGrpSpPr>
            <a:grpSpLocks/>
          </p:cNvGrpSpPr>
          <p:nvPr/>
        </p:nvGrpSpPr>
        <p:grpSpPr bwMode="auto">
          <a:xfrm>
            <a:off x="2362200" y="5059363"/>
            <a:ext cx="1536700" cy="736600"/>
            <a:chOff x="1488" y="3187"/>
            <a:chExt cx="968" cy="464"/>
          </a:xfrm>
        </p:grpSpPr>
        <p:grpSp>
          <p:nvGrpSpPr>
            <p:cNvPr id="417803" name="Group 11"/>
            <p:cNvGrpSpPr>
              <a:grpSpLocks/>
            </p:cNvGrpSpPr>
            <p:nvPr/>
          </p:nvGrpSpPr>
          <p:grpSpPr bwMode="auto">
            <a:xfrm>
              <a:off x="1704" y="3283"/>
              <a:ext cx="216" cy="176"/>
              <a:chOff x="1704" y="3283"/>
              <a:chExt cx="216" cy="176"/>
            </a:xfrm>
          </p:grpSpPr>
          <p:grpSp>
            <p:nvGrpSpPr>
              <p:cNvPr id="417804" name="Group 12"/>
              <p:cNvGrpSpPr>
                <a:grpSpLocks/>
              </p:cNvGrpSpPr>
              <p:nvPr/>
            </p:nvGrpSpPr>
            <p:grpSpPr bwMode="auto">
              <a:xfrm>
                <a:off x="1704" y="3283"/>
                <a:ext cx="120" cy="88"/>
                <a:chOff x="1704" y="3283"/>
                <a:chExt cx="120" cy="88"/>
              </a:xfrm>
            </p:grpSpPr>
            <p:sp>
              <p:nvSpPr>
                <p:cNvPr id="417805" name="Freeform 13"/>
                <p:cNvSpPr>
                  <a:spLocks/>
                </p:cNvSpPr>
                <p:nvPr/>
              </p:nvSpPr>
              <p:spPr bwMode="auto">
                <a:xfrm>
                  <a:off x="1704" y="3283"/>
                  <a:ext cx="88" cy="40"/>
                </a:xfrm>
                <a:custGeom>
                  <a:avLst/>
                  <a:gdLst>
                    <a:gd name="T0" fmla="*/ 0 w 88"/>
                    <a:gd name="T1" fmla="*/ 40 h 40"/>
                    <a:gd name="T2" fmla="*/ 8 w 88"/>
                    <a:gd name="T3" fmla="*/ 32 h 40"/>
                    <a:gd name="T4" fmla="*/ 32 w 88"/>
                    <a:gd name="T5" fmla="*/ 8 h 40"/>
                    <a:gd name="T6" fmla="*/ 40 w 88"/>
                    <a:gd name="T7" fmla="*/ 0 h 40"/>
                    <a:gd name="T8" fmla="*/ 48 w 88"/>
                    <a:gd name="T9" fmla="*/ 0 h 40"/>
                    <a:gd name="T10" fmla="*/ 72 w 88"/>
                    <a:gd name="T11" fmla="*/ 0 h 40"/>
                    <a:gd name="T12" fmla="*/ 88 w 8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88" h="40">
                      <a:moveTo>
                        <a:pt x="0" y="40"/>
                      </a:moveTo>
                      <a:lnTo>
                        <a:pt x="8" y="32"/>
                      </a:lnTo>
                      <a:lnTo>
                        <a:pt x="32" y="8"/>
                      </a:lnTo>
                      <a:lnTo>
                        <a:pt x="40" y="0"/>
                      </a:lnTo>
                      <a:lnTo>
                        <a:pt x="48" y="0"/>
                      </a:lnTo>
                      <a:lnTo>
                        <a:pt x="72" y="0"/>
                      </a:lnTo>
                      <a:lnTo>
                        <a:pt x="88"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06" name="Freeform 14"/>
                <p:cNvSpPr>
                  <a:spLocks/>
                </p:cNvSpPr>
                <p:nvPr/>
              </p:nvSpPr>
              <p:spPr bwMode="auto">
                <a:xfrm>
                  <a:off x="1792" y="3283"/>
                  <a:ext cx="32" cy="88"/>
                </a:xfrm>
                <a:custGeom>
                  <a:avLst/>
                  <a:gdLst>
                    <a:gd name="T0" fmla="*/ 0 w 32"/>
                    <a:gd name="T1" fmla="*/ 0 h 88"/>
                    <a:gd name="T2" fmla="*/ 8 w 32"/>
                    <a:gd name="T3" fmla="*/ 8 h 88"/>
                    <a:gd name="T4" fmla="*/ 24 w 32"/>
                    <a:gd name="T5" fmla="*/ 24 h 88"/>
                    <a:gd name="T6" fmla="*/ 24 w 32"/>
                    <a:gd name="T7" fmla="*/ 32 h 88"/>
                    <a:gd name="T8" fmla="*/ 32 w 32"/>
                    <a:gd name="T9" fmla="*/ 48 h 88"/>
                    <a:gd name="T10" fmla="*/ 32 w 32"/>
                    <a:gd name="T11" fmla="*/ 72 h 88"/>
                    <a:gd name="T12" fmla="*/ 24 w 32"/>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32" h="88">
                      <a:moveTo>
                        <a:pt x="0" y="0"/>
                      </a:moveTo>
                      <a:lnTo>
                        <a:pt x="8" y="8"/>
                      </a:lnTo>
                      <a:lnTo>
                        <a:pt x="24" y="24"/>
                      </a:lnTo>
                      <a:lnTo>
                        <a:pt x="24" y="32"/>
                      </a:lnTo>
                      <a:lnTo>
                        <a:pt x="32" y="48"/>
                      </a:lnTo>
                      <a:lnTo>
                        <a:pt x="32" y="72"/>
                      </a:lnTo>
                      <a:lnTo>
                        <a:pt x="24" y="88"/>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07" name="Group 15"/>
              <p:cNvGrpSpPr>
                <a:grpSpLocks/>
              </p:cNvGrpSpPr>
              <p:nvPr/>
            </p:nvGrpSpPr>
            <p:grpSpPr bwMode="auto">
              <a:xfrm>
                <a:off x="1808" y="3371"/>
                <a:ext cx="112" cy="88"/>
                <a:chOff x="1808" y="3371"/>
                <a:chExt cx="112" cy="88"/>
              </a:xfrm>
            </p:grpSpPr>
            <p:sp>
              <p:nvSpPr>
                <p:cNvPr id="417808" name="Freeform 16"/>
                <p:cNvSpPr>
                  <a:spLocks/>
                </p:cNvSpPr>
                <p:nvPr/>
              </p:nvSpPr>
              <p:spPr bwMode="auto">
                <a:xfrm>
                  <a:off x="1808" y="3371"/>
                  <a:ext cx="32" cy="88"/>
                </a:xfrm>
                <a:custGeom>
                  <a:avLst/>
                  <a:gdLst>
                    <a:gd name="T0" fmla="*/ 32 w 32"/>
                    <a:gd name="T1" fmla="*/ 88 h 88"/>
                    <a:gd name="T2" fmla="*/ 24 w 32"/>
                    <a:gd name="T3" fmla="*/ 80 h 88"/>
                    <a:gd name="T4" fmla="*/ 8 w 32"/>
                    <a:gd name="T5" fmla="*/ 64 h 88"/>
                    <a:gd name="T6" fmla="*/ 0 w 32"/>
                    <a:gd name="T7" fmla="*/ 48 h 88"/>
                    <a:gd name="T8" fmla="*/ 0 w 32"/>
                    <a:gd name="T9" fmla="*/ 40 h 88"/>
                    <a:gd name="T10" fmla="*/ 0 w 32"/>
                    <a:gd name="T11" fmla="*/ 16 h 88"/>
                    <a:gd name="T12" fmla="*/ 0 w 32"/>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32" h="88">
                      <a:moveTo>
                        <a:pt x="32" y="88"/>
                      </a:moveTo>
                      <a:lnTo>
                        <a:pt x="24" y="80"/>
                      </a:lnTo>
                      <a:lnTo>
                        <a:pt x="8" y="64"/>
                      </a:lnTo>
                      <a:lnTo>
                        <a:pt x="0" y="48"/>
                      </a:lnTo>
                      <a:lnTo>
                        <a:pt x="0" y="40"/>
                      </a:lnTo>
                      <a:lnTo>
                        <a:pt x="0" y="16"/>
                      </a:lnTo>
                      <a:lnTo>
                        <a:pt x="0"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09" name="Freeform 17"/>
                <p:cNvSpPr>
                  <a:spLocks/>
                </p:cNvSpPr>
                <p:nvPr/>
              </p:nvSpPr>
              <p:spPr bwMode="auto">
                <a:xfrm>
                  <a:off x="1840" y="3419"/>
                  <a:ext cx="80" cy="40"/>
                </a:xfrm>
                <a:custGeom>
                  <a:avLst/>
                  <a:gdLst>
                    <a:gd name="T0" fmla="*/ 80 w 80"/>
                    <a:gd name="T1" fmla="*/ 0 h 40"/>
                    <a:gd name="T2" fmla="*/ 72 w 80"/>
                    <a:gd name="T3" fmla="*/ 16 h 40"/>
                    <a:gd name="T4" fmla="*/ 48 w 80"/>
                    <a:gd name="T5" fmla="*/ 32 h 40"/>
                    <a:gd name="T6" fmla="*/ 40 w 80"/>
                    <a:gd name="T7" fmla="*/ 32 h 40"/>
                    <a:gd name="T8" fmla="*/ 32 w 80"/>
                    <a:gd name="T9" fmla="*/ 40 h 40"/>
                    <a:gd name="T10" fmla="*/ 24 w 80"/>
                    <a:gd name="T11" fmla="*/ 40 h 40"/>
                    <a:gd name="T12" fmla="*/ 16 w 80"/>
                    <a:gd name="T13" fmla="*/ 40 h 40"/>
                    <a:gd name="T14" fmla="*/ 8 w 80"/>
                    <a:gd name="T15" fmla="*/ 40 h 40"/>
                    <a:gd name="T16" fmla="*/ 0 w 80"/>
                    <a:gd name="T1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0">
                      <a:moveTo>
                        <a:pt x="80" y="0"/>
                      </a:moveTo>
                      <a:lnTo>
                        <a:pt x="72" y="16"/>
                      </a:lnTo>
                      <a:lnTo>
                        <a:pt x="48" y="32"/>
                      </a:lnTo>
                      <a:lnTo>
                        <a:pt x="40" y="32"/>
                      </a:lnTo>
                      <a:lnTo>
                        <a:pt x="32" y="40"/>
                      </a:lnTo>
                      <a:lnTo>
                        <a:pt x="24" y="40"/>
                      </a:lnTo>
                      <a:lnTo>
                        <a:pt x="16" y="40"/>
                      </a:lnTo>
                      <a:lnTo>
                        <a:pt x="8" y="40"/>
                      </a:lnTo>
                      <a:lnTo>
                        <a:pt x="0" y="32"/>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17810" name="Group 18"/>
            <p:cNvGrpSpPr>
              <a:grpSpLocks/>
            </p:cNvGrpSpPr>
            <p:nvPr/>
          </p:nvGrpSpPr>
          <p:grpSpPr bwMode="auto">
            <a:xfrm>
              <a:off x="1488" y="3187"/>
              <a:ext cx="216" cy="176"/>
              <a:chOff x="1488" y="3187"/>
              <a:chExt cx="216" cy="176"/>
            </a:xfrm>
          </p:grpSpPr>
          <p:grpSp>
            <p:nvGrpSpPr>
              <p:cNvPr id="417811" name="Group 19"/>
              <p:cNvGrpSpPr>
                <a:grpSpLocks/>
              </p:cNvGrpSpPr>
              <p:nvPr/>
            </p:nvGrpSpPr>
            <p:grpSpPr bwMode="auto">
              <a:xfrm>
                <a:off x="1488" y="3187"/>
                <a:ext cx="120" cy="88"/>
                <a:chOff x="1488" y="3187"/>
                <a:chExt cx="120" cy="88"/>
              </a:xfrm>
            </p:grpSpPr>
            <p:sp>
              <p:nvSpPr>
                <p:cNvPr id="417812" name="Freeform 20"/>
                <p:cNvSpPr>
                  <a:spLocks/>
                </p:cNvSpPr>
                <p:nvPr/>
              </p:nvSpPr>
              <p:spPr bwMode="auto">
                <a:xfrm>
                  <a:off x="1488" y="3187"/>
                  <a:ext cx="88" cy="40"/>
                </a:xfrm>
                <a:custGeom>
                  <a:avLst/>
                  <a:gdLst>
                    <a:gd name="T0" fmla="*/ 0 w 88"/>
                    <a:gd name="T1" fmla="*/ 40 h 40"/>
                    <a:gd name="T2" fmla="*/ 8 w 88"/>
                    <a:gd name="T3" fmla="*/ 32 h 40"/>
                    <a:gd name="T4" fmla="*/ 32 w 88"/>
                    <a:gd name="T5" fmla="*/ 8 h 40"/>
                    <a:gd name="T6" fmla="*/ 40 w 88"/>
                    <a:gd name="T7" fmla="*/ 0 h 40"/>
                    <a:gd name="T8" fmla="*/ 48 w 88"/>
                    <a:gd name="T9" fmla="*/ 0 h 40"/>
                    <a:gd name="T10" fmla="*/ 72 w 88"/>
                    <a:gd name="T11" fmla="*/ 0 h 40"/>
                    <a:gd name="T12" fmla="*/ 88 w 8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88" h="40">
                      <a:moveTo>
                        <a:pt x="0" y="40"/>
                      </a:moveTo>
                      <a:lnTo>
                        <a:pt x="8" y="32"/>
                      </a:lnTo>
                      <a:lnTo>
                        <a:pt x="32" y="8"/>
                      </a:lnTo>
                      <a:lnTo>
                        <a:pt x="40" y="0"/>
                      </a:lnTo>
                      <a:lnTo>
                        <a:pt x="48" y="0"/>
                      </a:lnTo>
                      <a:lnTo>
                        <a:pt x="72" y="0"/>
                      </a:lnTo>
                      <a:lnTo>
                        <a:pt x="88"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13" name="Freeform 21"/>
                <p:cNvSpPr>
                  <a:spLocks/>
                </p:cNvSpPr>
                <p:nvPr/>
              </p:nvSpPr>
              <p:spPr bwMode="auto">
                <a:xfrm>
                  <a:off x="1576" y="3187"/>
                  <a:ext cx="32" cy="88"/>
                </a:xfrm>
                <a:custGeom>
                  <a:avLst/>
                  <a:gdLst>
                    <a:gd name="T0" fmla="*/ 0 w 32"/>
                    <a:gd name="T1" fmla="*/ 0 h 88"/>
                    <a:gd name="T2" fmla="*/ 0 w 32"/>
                    <a:gd name="T3" fmla="*/ 0 h 88"/>
                    <a:gd name="T4" fmla="*/ 16 w 32"/>
                    <a:gd name="T5" fmla="*/ 8 h 88"/>
                    <a:gd name="T6" fmla="*/ 24 w 32"/>
                    <a:gd name="T7" fmla="*/ 16 h 88"/>
                    <a:gd name="T8" fmla="*/ 24 w 32"/>
                    <a:gd name="T9" fmla="*/ 24 h 88"/>
                    <a:gd name="T10" fmla="*/ 24 w 32"/>
                    <a:gd name="T11" fmla="*/ 32 h 88"/>
                    <a:gd name="T12" fmla="*/ 32 w 32"/>
                    <a:gd name="T13" fmla="*/ 48 h 88"/>
                    <a:gd name="T14" fmla="*/ 32 w 32"/>
                    <a:gd name="T15" fmla="*/ 72 h 88"/>
                    <a:gd name="T16" fmla="*/ 24 w 32"/>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8">
                      <a:moveTo>
                        <a:pt x="0" y="0"/>
                      </a:moveTo>
                      <a:lnTo>
                        <a:pt x="0" y="0"/>
                      </a:lnTo>
                      <a:lnTo>
                        <a:pt x="16" y="8"/>
                      </a:lnTo>
                      <a:lnTo>
                        <a:pt x="24" y="16"/>
                      </a:lnTo>
                      <a:lnTo>
                        <a:pt x="24" y="24"/>
                      </a:lnTo>
                      <a:lnTo>
                        <a:pt x="24" y="32"/>
                      </a:lnTo>
                      <a:lnTo>
                        <a:pt x="32" y="48"/>
                      </a:lnTo>
                      <a:lnTo>
                        <a:pt x="32" y="72"/>
                      </a:lnTo>
                      <a:lnTo>
                        <a:pt x="24" y="88"/>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14" name="Group 22"/>
              <p:cNvGrpSpPr>
                <a:grpSpLocks/>
              </p:cNvGrpSpPr>
              <p:nvPr/>
            </p:nvGrpSpPr>
            <p:grpSpPr bwMode="auto">
              <a:xfrm>
                <a:off x="1592" y="3275"/>
                <a:ext cx="112" cy="88"/>
                <a:chOff x="1592" y="3275"/>
                <a:chExt cx="112" cy="88"/>
              </a:xfrm>
            </p:grpSpPr>
            <p:sp>
              <p:nvSpPr>
                <p:cNvPr id="417815" name="Freeform 23"/>
                <p:cNvSpPr>
                  <a:spLocks/>
                </p:cNvSpPr>
                <p:nvPr/>
              </p:nvSpPr>
              <p:spPr bwMode="auto">
                <a:xfrm>
                  <a:off x="1592" y="3275"/>
                  <a:ext cx="32" cy="88"/>
                </a:xfrm>
                <a:custGeom>
                  <a:avLst/>
                  <a:gdLst>
                    <a:gd name="T0" fmla="*/ 32 w 32"/>
                    <a:gd name="T1" fmla="*/ 88 h 88"/>
                    <a:gd name="T2" fmla="*/ 24 w 32"/>
                    <a:gd name="T3" fmla="*/ 80 h 88"/>
                    <a:gd name="T4" fmla="*/ 8 w 32"/>
                    <a:gd name="T5" fmla="*/ 64 h 88"/>
                    <a:gd name="T6" fmla="*/ 0 w 32"/>
                    <a:gd name="T7" fmla="*/ 48 h 88"/>
                    <a:gd name="T8" fmla="*/ 0 w 32"/>
                    <a:gd name="T9" fmla="*/ 48 h 88"/>
                    <a:gd name="T10" fmla="*/ 0 w 32"/>
                    <a:gd name="T11" fmla="*/ 32 h 88"/>
                    <a:gd name="T12" fmla="*/ 0 w 32"/>
                    <a:gd name="T13" fmla="*/ 16 h 88"/>
                    <a:gd name="T14" fmla="*/ 8 w 32"/>
                    <a:gd name="T15" fmla="*/ 0 h 88"/>
                    <a:gd name="T16" fmla="*/ 8 w 32"/>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8">
                      <a:moveTo>
                        <a:pt x="32" y="88"/>
                      </a:moveTo>
                      <a:lnTo>
                        <a:pt x="24" y="80"/>
                      </a:lnTo>
                      <a:lnTo>
                        <a:pt x="8" y="64"/>
                      </a:lnTo>
                      <a:lnTo>
                        <a:pt x="0" y="48"/>
                      </a:lnTo>
                      <a:lnTo>
                        <a:pt x="0" y="48"/>
                      </a:lnTo>
                      <a:lnTo>
                        <a:pt x="0" y="32"/>
                      </a:lnTo>
                      <a:lnTo>
                        <a:pt x="0" y="16"/>
                      </a:lnTo>
                      <a:lnTo>
                        <a:pt x="8" y="0"/>
                      </a:lnTo>
                      <a:lnTo>
                        <a:pt x="8"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16" name="Freeform 24"/>
                <p:cNvSpPr>
                  <a:spLocks/>
                </p:cNvSpPr>
                <p:nvPr/>
              </p:nvSpPr>
              <p:spPr bwMode="auto">
                <a:xfrm>
                  <a:off x="1624" y="3323"/>
                  <a:ext cx="80" cy="40"/>
                </a:xfrm>
                <a:custGeom>
                  <a:avLst/>
                  <a:gdLst>
                    <a:gd name="T0" fmla="*/ 80 w 80"/>
                    <a:gd name="T1" fmla="*/ 0 h 40"/>
                    <a:gd name="T2" fmla="*/ 80 w 80"/>
                    <a:gd name="T3" fmla="*/ 8 h 40"/>
                    <a:gd name="T4" fmla="*/ 56 w 80"/>
                    <a:gd name="T5" fmla="*/ 32 h 40"/>
                    <a:gd name="T6" fmla="*/ 48 w 80"/>
                    <a:gd name="T7" fmla="*/ 32 h 40"/>
                    <a:gd name="T8" fmla="*/ 40 w 80"/>
                    <a:gd name="T9" fmla="*/ 40 h 40"/>
                    <a:gd name="T10" fmla="*/ 32 w 80"/>
                    <a:gd name="T11" fmla="*/ 40 h 40"/>
                    <a:gd name="T12" fmla="*/ 16 w 80"/>
                    <a:gd name="T13" fmla="*/ 40 h 40"/>
                    <a:gd name="T14" fmla="*/ 8 w 80"/>
                    <a:gd name="T15" fmla="*/ 40 h 40"/>
                    <a:gd name="T16" fmla="*/ 0 w 80"/>
                    <a:gd name="T1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0">
                      <a:moveTo>
                        <a:pt x="80" y="0"/>
                      </a:moveTo>
                      <a:lnTo>
                        <a:pt x="80" y="8"/>
                      </a:lnTo>
                      <a:lnTo>
                        <a:pt x="56" y="32"/>
                      </a:lnTo>
                      <a:lnTo>
                        <a:pt x="48" y="32"/>
                      </a:lnTo>
                      <a:lnTo>
                        <a:pt x="40" y="40"/>
                      </a:lnTo>
                      <a:lnTo>
                        <a:pt x="32" y="40"/>
                      </a:lnTo>
                      <a:lnTo>
                        <a:pt x="16" y="40"/>
                      </a:lnTo>
                      <a:lnTo>
                        <a:pt x="8" y="40"/>
                      </a:lnTo>
                      <a:lnTo>
                        <a:pt x="0" y="32"/>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17817" name="Group 25"/>
            <p:cNvGrpSpPr>
              <a:grpSpLocks/>
            </p:cNvGrpSpPr>
            <p:nvPr/>
          </p:nvGrpSpPr>
          <p:grpSpPr bwMode="auto">
            <a:xfrm>
              <a:off x="1920" y="3379"/>
              <a:ext cx="216" cy="176"/>
              <a:chOff x="1920" y="3379"/>
              <a:chExt cx="216" cy="176"/>
            </a:xfrm>
          </p:grpSpPr>
          <p:grpSp>
            <p:nvGrpSpPr>
              <p:cNvPr id="417818" name="Group 26"/>
              <p:cNvGrpSpPr>
                <a:grpSpLocks/>
              </p:cNvGrpSpPr>
              <p:nvPr/>
            </p:nvGrpSpPr>
            <p:grpSpPr bwMode="auto">
              <a:xfrm>
                <a:off x="1920" y="3379"/>
                <a:ext cx="112" cy="88"/>
                <a:chOff x="1920" y="3379"/>
                <a:chExt cx="112" cy="88"/>
              </a:xfrm>
            </p:grpSpPr>
            <p:sp>
              <p:nvSpPr>
                <p:cNvPr id="417819" name="Freeform 27"/>
                <p:cNvSpPr>
                  <a:spLocks/>
                </p:cNvSpPr>
                <p:nvPr/>
              </p:nvSpPr>
              <p:spPr bwMode="auto">
                <a:xfrm>
                  <a:off x="1920" y="3379"/>
                  <a:ext cx="80" cy="40"/>
                </a:xfrm>
                <a:custGeom>
                  <a:avLst/>
                  <a:gdLst>
                    <a:gd name="T0" fmla="*/ 0 w 80"/>
                    <a:gd name="T1" fmla="*/ 40 h 40"/>
                    <a:gd name="T2" fmla="*/ 0 w 80"/>
                    <a:gd name="T3" fmla="*/ 32 h 40"/>
                    <a:gd name="T4" fmla="*/ 8 w 80"/>
                    <a:gd name="T5" fmla="*/ 16 h 40"/>
                    <a:gd name="T6" fmla="*/ 16 w 80"/>
                    <a:gd name="T7" fmla="*/ 8 h 40"/>
                    <a:gd name="T8" fmla="*/ 32 w 80"/>
                    <a:gd name="T9" fmla="*/ 0 h 40"/>
                    <a:gd name="T10" fmla="*/ 32 w 80"/>
                    <a:gd name="T11" fmla="*/ 0 h 40"/>
                    <a:gd name="T12" fmla="*/ 48 w 80"/>
                    <a:gd name="T13" fmla="*/ 0 h 40"/>
                    <a:gd name="T14" fmla="*/ 72 w 80"/>
                    <a:gd name="T15" fmla="*/ 0 h 40"/>
                    <a:gd name="T16" fmla="*/ 80 w 80"/>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0">
                      <a:moveTo>
                        <a:pt x="0" y="40"/>
                      </a:moveTo>
                      <a:lnTo>
                        <a:pt x="0" y="32"/>
                      </a:lnTo>
                      <a:lnTo>
                        <a:pt x="8" y="16"/>
                      </a:lnTo>
                      <a:lnTo>
                        <a:pt x="16" y="8"/>
                      </a:lnTo>
                      <a:lnTo>
                        <a:pt x="32" y="0"/>
                      </a:lnTo>
                      <a:lnTo>
                        <a:pt x="32" y="0"/>
                      </a:lnTo>
                      <a:lnTo>
                        <a:pt x="48" y="0"/>
                      </a:lnTo>
                      <a:lnTo>
                        <a:pt x="72" y="0"/>
                      </a:lnTo>
                      <a:lnTo>
                        <a:pt x="80"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20" name="Freeform 28"/>
                <p:cNvSpPr>
                  <a:spLocks/>
                </p:cNvSpPr>
                <p:nvPr/>
              </p:nvSpPr>
              <p:spPr bwMode="auto">
                <a:xfrm>
                  <a:off x="2000" y="3379"/>
                  <a:ext cx="32" cy="88"/>
                </a:xfrm>
                <a:custGeom>
                  <a:avLst/>
                  <a:gdLst>
                    <a:gd name="T0" fmla="*/ 0 w 32"/>
                    <a:gd name="T1" fmla="*/ 0 h 88"/>
                    <a:gd name="T2" fmla="*/ 16 w 32"/>
                    <a:gd name="T3" fmla="*/ 8 h 88"/>
                    <a:gd name="T4" fmla="*/ 32 w 32"/>
                    <a:gd name="T5" fmla="*/ 24 h 88"/>
                    <a:gd name="T6" fmla="*/ 32 w 32"/>
                    <a:gd name="T7" fmla="*/ 32 h 88"/>
                    <a:gd name="T8" fmla="*/ 32 w 32"/>
                    <a:gd name="T9" fmla="*/ 40 h 88"/>
                    <a:gd name="T10" fmla="*/ 32 w 32"/>
                    <a:gd name="T11" fmla="*/ 48 h 88"/>
                    <a:gd name="T12" fmla="*/ 32 w 32"/>
                    <a:gd name="T13" fmla="*/ 72 h 88"/>
                    <a:gd name="T14" fmla="*/ 32 w 32"/>
                    <a:gd name="T15" fmla="*/ 80 h 88"/>
                    <a:gd name="T16" fmla="*/ 24 w 32"/>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8">
                      <a:moveTo>
                        <a:pt x="0" y="0"/>
                      </a:moveTo>
                      <a:lnTo>
                        <a:pt x="16" y="8"/>
                      </a:lnTo>
                      <a:lnTo>
                        <a:pt x="32" y="24"/>
                      </a:lnTo>
                      <a:lnTo>
                        <a:pt x="32" y="32"/>
                      </a:lnTo>
                      <a:lnTo>
                        <a:pt x="32" y="40"/>
                      </a:lnTo>
                      <a:lnTo>
                        <a:pt x="32" y="48"/>
                      </a:lnTo>
                      <a:lnTo>
                        <a:pt x="32" y="72"/>
                      </a:lnTo>
                      <a:lnTo>
                        <a:pt x="32" y="80"/>
                      </a:lnTo>
                      <a:lnTo>
                        <a:pt x="24" y="88"/>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21" name="Group 29"/>
              <p:cNvGrpSpPr>
                <a:grpSpLocks/>
              </p:cNvGrpSpPr>
              <p:nvPr/>
            </p:nvGrpSpPr>
            <p:grpSpPr bwMode="auto">
              <a:xfrm>
                <a:off x="2024" y="3467"/>
                <a:ext cx="112" cy="88"/>
                <a:chOff x="2024" y="3467"/>
                <a:chExt cx="112" cy="88"/>
              </a:xfrm>
            </p:grpSpPr>
            <p:sp>
              <p:nvSpPr>
                <p:cNvPr id="417822" name="Freeform 30"/>
                <p:cNvSpPr>
                  <a:spLocks/>
                </p:cNvSpPr>
                <p:nvPr/>
              </p:nvSpPr>
              <p:spPr bwMode="auto">
                <a:xfrm>
                  <a:off x="2024" y="3467"/>
                  <a:ext cx="24" cy="88"/>
                </a:xfrm>
                <a:custGeom>
                  <a:avLst/>
                  <a:gdLst>
                    <a:gd name="T0" fmla="*/ 24 w 24"/>
                    <a:gd name="T1" fmla="*/ 88 h 88"/>
                    <a:gd name="T2" fmla="*/ 16 w 24"/>
                    <a:gd name="T3" fmla="*/ 80 h 88"/>
                    <a:gd name="T4" fmla="*/ 8 w 24"/>
                    <a:gd name="T5" fmla="*/ 64 h 88"/>
                    <a:gd name="T6" fmla="*/ 0 w 24"/>
                    <a:gd name="T7" fmla="*/ 48 h 88"/>
                    <a:gd name="T8" fmla="*/ 0 w 24"/>
                    <a:gd name="T9" fmla="*/ 40 h 88"/>
                    <a:gd name="T10" fmla="*/ 0 w 24"/>
                    <a:gd name="T11" fmla="*/ 16 h 88"/>
                    <a:gd name="T12" fmla="*/ 0 w 24"/>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24" h="88">
                      <a:moveTo>
                        <a:pt x="24" y="88"/>
                      </a:moveTo>
                      <a:lnTo>
                        <a:pt x="16" y="80"/>
                      </a:lnTo>
                      <a:lnTo>
                        <a:pt x="8" y="64"/>
                      </a:lnTo>
                      <a:lnTo>
                        <a:pt x="0" y="48"/>
                      </a:lnTo>
                      <a:lnTo>
                        <a:pt x="0" y="40"/>
                      </a:lnTo>
                      <a:lnTo>
                        <a:pt x="0" y="16"/>
                      </a:lnTo>
                      <a:lnTo>
                        <a:pt x="0"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23" name="Freeform 31"/>
                <p:cNvSpPr>
                  <a:spLocks/>
                </p:cNvSpPr>
                <p:nvPr/>
              </p:nvSpPr>
              <p:spPr bwMode="auto">
                <a:xfrm>
                  <a:off x="2048" y="3515"/>
                  <a:ext cx="88" cy="40"/>
                </a:xfrm>
                <a:custGeom>
                  <a:avLst/>
                  <a:gdLst>
                    <a:gd name="T0" fmla="*/ 88 w 88"/>
                    <a:gd name="T1" fmla="*/ 0 h 40"/>
                    <a:gd name="T2" fmla="*/ 80 w 88"/>
                    <a:gd name="T3" fmla="*/ 16 h 40"/>
                    <a:gd name="T4" fmla="*/ 56 w 88"/>
                    <a:gd name="T5" fmla="*/ 32 h 40"/>
                    <a:gd name="T6" fmla="*/ 48 w 88"/>
                    <a:gd name="T7" fmla="*/ 32 h 40"/>
                    <a:gd name="T8" fmla="*/ 40 w 88"/>
                    <a:gd name="T9" fmla="*/ 40 h 40"/>
                    <a:gd name="T10" fmla="*/ 32 w 88"/>
                    <a:gd name="T11" fmla="*/ 40 h 40"/>
                    <a:gd name="T12" fmla="*/ 16 w 88"/>
                    <a:gd name="T13" fmla="*/ 40 h 40"/>
                    <a:gd name="T14" fmla="*/ 8 w 88"/>
                    <a:gd name="T15" fmla="*/ 40 h 40"/>
                    <a:gd name="T16" fmla="*/ 0 w 88"/>
                    <a:gd name="T1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40">
                      <a:moveTo>
                        <a:pt x="88" y="0"/>
                      </a:moveTo>
                      <a:lnTo>
                        <a:pt x="80" y="16"/>
                      </a:lnTo>
                      <a:lnTo>
                        <a:pt x="56" y="32"/>
                      </a:lnTo>
                      <a:lnTo>
                        <a:pt x="48" y="32"/>
                      </a:lnTo>
                      <a:lnTo>
                        <a:pt x="40" y="40"/>
                      </a:lnTo>
                      <a:lnTo>
                        <a:pt x="32" y="40"/>
                      </a:lnTo>
                      <a:lnTo>
                        <a:pt x="16" y="40"/>
                      </a:lnTo>
                      <a:lnTo>
                        <a:pt x="8" y="40"/>
                      </a:lnTo>
                      <a:lnTo>
                        <a:pt x="0" y="32"/>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417824" name="Freeform 32"/>
            <p:cNvSpPr>
              <a:spLocks/>
            </p:cNvSpPr>
            <p:nvPr/>
          </p:nvSpPr>
          <p:spPr bwMode="auto">
            <a:xfrm>
              <a:off x="2136" y="3475"/>
              <a:ext cx="80" cy="40"/>
            </a:xfrm>
            <a:custGeom>
              <a:avLst/>
              <a:gdLst>
                <a:gd name="T0" fmla="*/ 0 w 80"/>
                <a:gd name="T1" fmla="*/ 40 h 40"/>
                <a:gd name="T2" fmla="*/ 0 w 80"/>
                <a:gd name="T3" fmla="*/ 32 h 40"/>
                <a:gd name="T4" fmla="*/ 8 w 80"/>
                <a:gd name="T5" fmla="*/ 16 h 40"/>
                <a:gd name="T6" fmla="*/ 16 w 80"/>
                <a:gd name="T7" fmla="*/ 8 h 40"/>
                <a:gd name="T8" fmla="*/ 32 w 80"/>
                <a:gd name="T9" fmla="*/ 0 h 40"/>
                <a:gd name="T10" fmla="*/ 32 w 80"/>
                <a:gd name="T11" fmla="*/ 0 h 40"/>
                <a:gd name="T12" fmla="*/ 40 w 80"/>
                <a:gd name="T13" fmla="*/ 0 h 40"/>
                <a:gd name="T14" fmla="*/ 64 w 80"/>
                <a:gd name="T15" fmla="*/ 0 h 40"/>
                <a:gd name="T16" fmla="*/ 80 w 80"/>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0">
                  <a:moveTo>
                    <a:pt x="0" y="40"/>
                  </a:moveTo>
                  <a:lnTo>
                    <a:pt x="0" y="32"/>
                  </a:lnTo>
                  <a:lnTo>
                    <a:pt x="8" y="16"/>
                  </a:lnTo>
                  <a:lnTo>
                    <a:pt x="16" y="8"/>
                  </a:lnTo>
                  <a:lnTo>
                    <a:pt x="32" y="0"/>
                  </a:lnTo>
                  <a:lnTo>
                    <a:pt x="32" y="0"/>
                  </a:lnTo>
                  <a:lnTo>
                    <a:pt x="40" y="0"/>
                  </a:lnTo>
                  <a:lnTo>
                    <a:pt x="64" y="0"/>
                  </a:lnTo>
                  <a:lnTo>
                    <a:pt x="80"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25" name="Freeform 33"/>
            <p:cNvSpPr>
              <a:spLocks/>
            </p:cNvSpPr>
            <p:nvPr/>
          </p:nvSpPr>
          <p:spPr bwMode="auto">
            <a:xfrm>
              <a:off x="2216" y="3475"/>
              <a:ext cx="32" cy="88"/>
            </a:xfrm>
            <a:custGeom>
              <a:avLst/>
              <a:gdLst>
                <a:gd name="T0" fmla="*/ 0 w 32"/>
                <a:gd name="T1" fmla="*/ 0 h 88"/>
                <a:gd name="T2" fmla="*/ 16 w 32"/>
                <a:gd name="T3" fmla="*/ 8 h 88"/>
                <a:gd name="T4" fmla="*/ 32 w 32"/>
                <a:gd name="T5" fmla="*/ 24 h 88"/>
                <a:gd name="T6" fmla="*/ 32 w 32"/>
                <a:gd name="T7" fmla="*/ 32 h 88"/>
                <a:gd name="T8" fmla="*/ 32 w 32"/>
                <a:gd name="T9" fmla="*/ 40 h 88"/>
                <a:gd name="T10" fmla="*/ 32 w 32"/>
                <a:gd name="T11" fmla="*/ 48 h 88"/>
                <a:gd name="T12" fmla="*/ 32 w 32"/>
                <a:gd name="T13" fmla="*/ 72 h 88"/>
                <a:gd name="T14" fmla="*/ 32 w 32"/>
                <a:gd name="T15" fmla="*/ 80 h 88"/>
                <a:gd name="T16" fmla="*/ 24 w 32"/>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8">
                  <a:moveTo>
                    <a:pt x="0" y="0"/>
                  </a:moveTo>
                  <a:lnTo>
                    <a:pt x="16" y="8"/>
                  </a:lnTo>
                  <a:lnTo>
                    <a:pt x="32" y="24"/>
                  </a:lnTo>
                  <a:lnTo>
                    <a:pt x="32" y="32"/>
                  </a:lnTo>
                  <a:lnTo>
                    <a:pt x="32" y="40"/>
                  </a:lnTo>
                  <a:lnTo>
                    <a:pt x="32" y="48"/>
                  </a:lnTo>
                  <a:lnTo>
                    <a:pt x="32" y="72"/>
                  </a:lnTo>
                  <a:lnTo>
                    <a:pt x="32" y="80"/>
                  </a:lnTo>
                  <a:lnTo>
                    <a:pt x="24" y="88"/>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26" name="Freeform 34"/>
            <p:cNvSpPr>
              <a:spLocks/>
            </p:cNvSpPr>
            <p:nvPr/>
          </p:nvSpPr>
          <p:spPr bwMode="auto">
            <a:xfrm>
              <a:off x="2232" y="3563"/>
              <a:ext cx="32" cy="80"/>
            </a:xfrm>
            <a:custGeom>
              <a:avLst/>
              <a:gdLst>
                <a:gd name="T0" fmla="*/ 32 w 32"/>
                <a:gd name="T1" fmla="*/ 80 h 80"/>
                <a:gd name="T2" fmla="*/ 24 w 32"/>
                <a:gd name="T3" fmla="*/ 80 h 80"/>
                <a:gd name="T4" fmla="*/ 8 w 32"/>
                <a:gd name="T5" fmla="*/ 64 h 80"/>
                <a:gd name="T6" fmla="*/ 0 w 32"/>
                <a:gd name="T7" fmla="*/ 48 h 80"/>
                <a:gd name="T8" fmla="*/ 0 w 32"/>
                <a:gd name="T9" fmla="*/ 48 h 80"/>
                <a:gd name="T10" fmla="*/ 0 w 32"/>
                <a:gd name="T11" fmla="*/ 32 h 80"/>
                <a:gd name="T12" fmla="*/ 0 w 32"/>
                <a:gd name="T13" fmla="*/ 16 h 80"/>
                <a:gd name="T14" fmla="*/ 8 w 32"/>
                <a:gd name="T15" fmla="*/ 0 h 80"/>
                <a:gd name="T16" fmla="*/ 8 w 32"/>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0">
                  <a:moveTo>
                    <a:pt x="32" y="80"/>
                  </a:moveTo>
                  <a:lnTo>
                    <a:pt x="24" y="80"/>
                  </a:lnTo>
                  <a:lnTo>
                    <a:pt x="8" y="64"/>
                  </a:lnTo>
                  <a:lnTo>
                    <a:pt x="0" y="48"/>
                  </a:lnTo>
                  <a:lnTo>
                    <a:pt x="0" y="48"/>
                  </a:lnTo>
                  <a:lnTo>
                    <a:pt x="0" y="32"/>
                  </a:lnTo>
                  <a:lnTo>
                    <a:pt x="0" y="16"/>
                  </a:lnTo>
                  <a:lnTo>
                    <a:pt x="8" y="0"/>
                  </a:lnTo>
                  <a:lnTo>
                    <a:pt x="8"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27" name="Freeform 35"/>
            <p:cNvSpPr>
              <a:spLocks/>
            </p:cNvSpPr>
            <p:nvPr/>
          </p:nvSpPr>
          <p:spPr bwMode="auto">
            <a:xfrm>
              <a:off x="2264" y="3619"/>
              <a:ext cx="56" cy="32"/>
            </a:xfrm>
            <a:custGeom>
              <a:avLst/>
              <a:gdLst>
                <a:gd name="T0" fmla="*/ 56 w 56"/>
                <a:gd name="T1" fmla="*/ 0 h 32"/>
                <a:gd name="T2" fmla="*/ 56 w 56"/>
                <a:gd name="T3" fmla="*/ 8 h 32"/>
                <a:gd name="T4" fmla="*/ 40 w 56"/>
                <a:gd name="T5" fmla="*/ 24 h 32"/>
                <a:gd name="T6" fmla="*/ 32 w 56"/>
                <a:gd name="T7" fmla="*/ 24 h 32"/>
                <a:gd name="T8" fmla="*/ 24 w 56"/>
                <a:gd name="T9" fmla="*/ 32 h 32"/>
                <a:gd name="T10" fmla="*/ 8 w 56"/>
                <a:gd name="T11" fmla="*/ 32 h 32"/>
                <a:gd name="T12" fmla="*/ 0 w 56"/>
                <a:gd name="T13" fmla="*/ 24 h 32"/>
              </a:gdLst>
              <a:ahLst/>
              <a:cxnLst>
                <a:cxn ang="0">
                  <a:pos x="T0" y="T1"/>
                </a:cxn>
                <a:cxn ang="0">
                  <a:pos x="T2" y="T3"/>
                </a:cxn>
                <a:cxn ang="0">
                  <a:pos x="T4" y="T5"/>
                </a:cxn>
                <a:cxn ang="0">
                  <a:pos x="T6" y="T7"/>
                </a:cxn>
                <a:cxn ang="0">
                  <a:pos x="T8" y="T9"/>
                </a:cxn>
                <a:cxn ang="0">
                  <a:pos x="T10" y="T11"/>
                </a:cxn>
                <a:cxn ang="0">
                  <a:pos x="T12" y="T13"/>
                </a:cxn>
              </a:cxnLst>
              <a:rect l="0" t="0" r="r" b="b"/>
              <a:pathLst>
                <a:path w="56" h="32">
                  <a:moveTo>
                    <a:pt x="56" y="0"/>
                  </a:moveTo>
                  <a:lnTo>
                    <a:pt x="56" y="8"/>
                  </a:lnTo>
                  <a:lnTo>
                    <a:pt x="40" y="24"/>
                  </a:lnTo>
                  <a:lnTo>
                    <a:pt x="32" y="24"/>
                  </a:lnTo>
                  <a:lnTo>
                    <a:pt x="24" y="32"/>
                  </a:lnTo>
                  <a:lnTo>
                    <a:pt x="8" y="32"/>
                  </a:lnTo>
                  <a:lnTo>
                    <a:pt x="0" y="24"/>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28" name="Freeform 36"/>
            <p:cNvSpPr>
              <a:spLocks/>
            </p:cNvSpPr>
            <p:nvPr/>
          </p:nvSpPr>
          <p:spPr bwMode="auto">
            <a:xfrm>
              <a:off x="2320" y="3595"/>
              <a:ext cx="56" cy="24"/>
            </a:xfrm>
            <a:custGeom>
              <a:avLst/>
              <a:gdLst>
                <a:gd name="T0" fmla="*/ 0 w 56"/>
                <a:gd name="T1" fmla="*/ 24 h 24"/>
                <a:gd name="T2" fmla="*/ 8 w 56"/>
                <a:gd name="T3" fmla="*/ 16 h 24"/>
                <a:gd name="T4" fmla="*/ 16 w 56"/>
                <a:gd name="T5" fmla="*/ 8 h 24"/>
                <a:gd name="T6" fmla="*/ 24 w 56"/>
                <a:gd name="T7" fmla="*/ 0 h 24"/>
                <a:gd name="T8" fmla="*/ 32 w 56"/>
                <a:gd name="T9" fmla="*/ 0 h 24"/>
                <a:gd name="T10" fmla="*/ 48 w 56"/>
                <a:gd name="T11" fmla="*/ 0 h 24"/>
                <a:gd name="T12" fmla="*/ 56 w 5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56" h="24">
                  <a:moveTo>
                    <a:pt x="0" y="24"/>
                  </a:moveTo>
                  <a:lnTo>
                    <a:pt x="8" y="16"/>
                  </a:lnTo>
                  <a:lnTo>
                    <a:pt x="16" y="8"/>
                  </a:lnTo>
                  <a:lnTo>
                    <a:pt x="24" y="0"/>
                  </a:lnTo>
                  <a:lnTo>
                    <a:pt x="32" y="0"/>
                  </a:lnTo>
                  <a:lnTo>
                    <a:pt x="48" y="0"/>
                  </a:lnTo>
                  <a:lnTo>
                    <a:pt x="56" y="0"/>
                  </a:lnTo>
                </a:path>
              </a:pathLst>
            </a:custGeom>
            <a:noFill/>
            <a:ln w="508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7829" name="Group 37"/>
            <p:cNvGrpSpPr>
              <a:grpSpLocks/>
            </p:cNvGrpSpPr>
            <p:nvPr/>
          </p:nvGrpSpPr>
          <p:grpSpPr bwMode="auto">
            <a:xfrm>
              <a:off x="2376" y="3579"/>
              <a:ext cx="80" cy="72"/>
              <a:chOff x="2376" y="3579"/>
              <a:chExt cx="80" cy="72"/>
            </a:xfrm>
          </p:grpSpPr>
          <p:sp>
            <p:nvSpPr>
              <p:cNvPr id="417830" name="Freeform 38"/>
              <p:cNvSpPr>
                <a:spLocks/>
              </p:cNvSpPr>
              <p:nvPr/>
            </p:nvSpPr>
            <p:spPr bwMode="auto">
              <a:xfrm>
                <a:off x="2376" y="3579"/>
                <a:ext cx="80" cy="72"/>
              </a:xfrm>
              <a:custGeom>
                <a:avLst/>
                <a:gdLst>
                  <a:gd name="T0" fmla="*/ 80 w 80"/>
                  <a:gd name="T1" fmla="*/ 72 h 72"/>
                  <a:gd name="T2" fmla="*/ 0 w 80"/>
                  <a:gd name="T3" fmla="*/ 48 h 72"/>
                  <a:gd name="T4" fmla="*/ 16 w 80"/>
                  <a:gd name="T5" fmla="*/ 24 h 72"/>
                  <a:gd name="T6" fmla="*/ 32 w 80"/>
                  <a:gd name="T7" fmla="*/ 0 h 72"/>
                  <a:gd name="T8" fmla="*/ 80 w 80"/>
                  <a:gd name="T9" fmla="*/ 72 h 72"/>
                </a:gdLst>
                <a:ahLst/>
                <a:cxnLst>
                  <a:cxn ang="0">
                    <a:pos x="T0" y="T1"/>
                  </a:cxn>
                  <a:cxn ang="0">
                    <a:pos x="T2" y="T3"/>
                  </a:cxn>
                  <a:cxn ang="0">
                    <a:pos x="T4" y="T5"/>
                  </a:cxn>
                  <a:cxn ang="0">
                    <a:pos x="T6" y="T7"/>
                  </a:cxn>
                  <a:cxn ang="0">
                    <a:pos x="T8" y="T9"/>
                  </a:cxn>
                </a:cxnLst>
                <a:rect l="0" t="0" r="r" b="b"/>
                <a:pathLst>
                  <a:path w="80" h="72">
                    <a:moveTo>
                      <a:pt x="80" y="72"/>
                    </a:moveTo>
                    <a:lnTo>
                      <a:pt x="0" y="48"/>
                    </a:lnTo>
                    <a:lnTo>
                      <a:pt x="16" y="24"/>
                    </a:lnTo>
                    <a:lnTo>
                      <a:pt x="32" y="0"/>
                    </a:lnTo>
                    <a:lnTo>
                      <a:pt x="80" y="72"/>
                    </a:lnTo>
                    <a:close/>
                  </a:path>
                </a:pathLst>
              </a:custGeom>
              <a:solidFill>
                <a:srgbClr val="DD08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831" name="Line 39"/>
              <p:cNvSpPr>
                <a:spLocks noChangeShapeType="1"/>
              </p:cNvSpPr>
              <p:nvPr/>
            </p:nvSpPr>
            <p:spPr bwMode="auto">
              <a:xfrm>
                <a:off x="2376" y="3595"/>
                <a:ext cx="16" cy="8"/>
              </a:xfrm>
              <a:prstGeom prst="line">
                <a:avLst/>
              </a:prstGeom>
              <a:noFill/>
              <a:ln w="635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17832" name="Group 40"/>
          <p:cNvGrpSpPr>
            <a:grpSpLocks/>
          </p:cNvGrpSpPr>
          <p:nvPr/>
        </p:nvGrpSpPr>
        <p:grpSpPr bwMode="auto">
          <a:xfrm>
            <a:off x="2336800" y="4208463"/>
            <a:ext cx="1536700" cy="698500"/>
            <a:chOff x="1472" y="2651"/>
            <a:chExt cx="968" cy="440"/>
          </a:xfrm>
        </p:grpSpPr>
        <p:grpSp>
          <p:nvGrpSpPr>
            <p:cNvPr id="417833" name="Group 41"/>
            <p:cNvGrpSpPr>
              <a:grpSpLocks/>
            </p:cNvGrpSpPr>
            <p:nvPr/>
          </p:nvGrpSpPr>
          <p:grpSpPr bwMode="auto">
            <a:xfrm>
              <a:off x="1688" y="2827"/>
              <a:ext cx="216" cy="176"/>
              <a:chOff x="1688" y="2827"/>
              <a:chExt cx="216" cy="176"/>
            </a:xfrm>
          </p:grpSpPr>
          <p:grpSp>
            <p:nvGrpSpPr>
              <p:cNvPr id="417834" name="Group 42"/>
              <p:cNvGrpSpPr>
                <a:grpSpLocks/>
              </p:cNvGrpSpPr>
              <p:nvPr/>
            </p:nvGrpSpPr>
            <p:grpSpPr bwMode="auto">
              <a:xfrm>
                <a:off x="1688" y="2907"/>
                <a:ext cx="112" cy="96"/>
                <a:chOff x="1688" y="2907"/>
                <a:chExt cx="112" cy="96"/>
              </a:xfrm>
            </p:grpSpPr>
            <p:sp>
              <p:nvSpPr>
                <p:cNvPr id="417835" name="Freeform 43"/>
                <p:cNvSpPr>
                  <a:spLocks/>
                </p:cNvSpPr>
                <p:nvPr/>
              </p:nvSpPr>
              <p:spPr bwMode="auto">
                <a:xfrm>
                  <a:off x="1688" y="2955"/>
                  <a:ext cx="80" cy="48"/>
                </a:xfrm>
                <a:custGeom>
                  <a:avLst/>
                  <a:gdLst>
                    <a:gd name="T0" fmla="*/ 80 w 80"/>
                    <a:gd name="T1" fmla="*/ 40 h 48"/>
                    <a:gd name="T2" fmla="*/ 64 w 80"/>
                    <a:gd name="T3" fmla="*/ 48 h 48"/>
                    <a:gd name="T4" fmla="*/ 48 w 80"/>
                    <a:gd name="T5" fmla="*/ 48 h 48"/>
                    <a:gd name="T6" fmla="*/ 32 w 80"/>
                    <a:gd name="T7" fmla="*/ 40 h 48"/>
                    <a:gd name="T8" fmla="*/ 24 w 80"/>
                    <a:gd name="T9" fmla="*/ 32 h 48"/>
                    <a:gd name="T10" fmla="*/ 8 w 80"/>
                    <a:gd name="T11" fmla="*/ 16 h 48"/>
                    <a:gd name="T12" fmla="*/ 0 w 8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0" h="48">
                      <a:moveTo>
                        <a:pt x="80" y="40"/>
                      </a:moveTo>
                      <a:lnTo>
                        <a:pt x="64" y="48"/>
                      </a:lnTo>
                      <a:lnTo>
                        <a:pt x="48" y="48"/>
                      </a:lnTo>
                      <a:lnTo>
                        <a:pt x="32" y="40"/>
                      </a:lnTo>
                      <a:lnTo>
                        <a:pt x="24" y="32"/>
                      </a:lnTo>
                      <a:lnTo>
                        <a:pt x="8" y="16"/>
                      </a:lnTo>
                      <a:lnTo>
                        <a:pt x="0"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36" name="Freeform 44"/>
                <p:cNvSpPr>
                  <a:spLocks/>
                </p:cNvSpPr>
                <p:nvPr/>
              </p:nvSpPr>
              <p:spPr bwMode="auto">
                <a:xfrm>
                  <a:off x="1768" y="2907"/>
                  <a:ext cx="32" cy="88"/>
                </a:xfrm>
                <a:custGeom>
                  <a:avLst/>
                  <a:gdLst>
                    <a:gd name="T0" fmla="*/ 24 w 32"/>
                    <a:gd name="T1" fmla="*/ 0 h 88"/>
                    <a:gd name="T2" fmla="*/ 32 w 32"/>
                    <a:gd name="T3" fmla="*/ 8 h 88"/>
                    <a:gd name="T4" fmla="*/ 32 w 32"/>
                    <a:gd name="T5" fmla="*/ 16 h 88"/>
                    <a:gd name="T6" fmla="*/ 32 w 32"/>
                    <a:gd name="T7" fmla="*/ 32 h 88"/>
                    <a:gd name="T8" fmla="*/ 32 w 32"/>
                    <a:gd name="T9" fmla="*/ 56 h 88"/>
                    <a:gd name="T10" fmla="*/ 32 w 32"/>
                    <a:gd name="T11" fmla="*/ 56 h 88"/>
                    <a:gd name="T12" fmla="*/ 32 w 32"/>
                    <a:gd name="T13" fmla="*/ 64 h 88"/>
                    <a:gd name="T14" fmla="*/ 8 w 32"/>
                    <a:gd name="T15" fmla="*/ 88 h 88"/>
                    <a:gd name="T16" fmla="*/ 0 w 32"/>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8">
                      <a:moveTo>
                        <a:pt x="24" y="0"/>
                      </a:moveTo>
                      <a:lnTo>
                        <a:pt x="32" y="8"/>
                      </a:lnTo>
                      <a:lnTo>
                        <a:pt x="32" y="16"/>
                      </a:lnTo>
                      <a:lnTo>
                        <a:pt x="32" y="32"/>
                      </a:lnTo>
                      <a:lnTo>
                        <a:pt x="32" y="56"/>
                      </a:lnTo>
                      <a:lnTo>
                        <a:pt x="32" y="56"/>
                      </a:lnTo>
                      <a:lnTo>
                        <a:pt x="32" y="64"/>
                      </a:lnTo>
                      <a:lnTo>
                        <a:pt x="8" y="88"/>
                      </a:lnTo>
                      <a:lnTo>
                        <a:pt x="0" y="88"/>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37" name="Group 45"/>
              <p:cNvGrpSpPr>
                <a:grpSpLocks/>
              </p:cNvGrpSpPr>
              <p:nvPr/>
            </p:nvGrpSpPr>
            <p:grpSpPr bwMode="auto">
              <a:xfrm>
                <a:off x="1792" y="2827"/>
                <a:ext cx="112" cy="80"/>
                <a:chOff x="1792" y="2827"/>
                <a:chExt cx="112" cy="80"/>
              </a:xfrm>
            </p:grpSpPr>
            <p:sp>
              <p:nvSpPr>
                <p:cNvPr id="417838" name="Freeform 46"/>
                <p:cNvSpPr>
                  <a:spLocks/>
                </p:cNvSpPr>
                <p:nvPr/>
              </p:nvSpPr>
              <p:spPr bwMode="auto">
                <a:xfrm>
                  <a:off x="1792" y="2827"/>
                  <a:ext cx="32" cy="80"/>
                </a:xfrm>
                <a:custGeom>
                  <a:avLst/>
                  <a:gdLst>
                    <a:gd name="T0" fmla="*/ 0 w 32"/>
                    <a:gd name="T1" fmla="*/ 80 h 80"/>
                    <a:gd name="T2" fmla="*/ 0 w 32"/>
                    <a:gd name="T3" fmla="*/ 72 h 80"/>
                    <a:gd name="T4" fmla="*/ 0 w 32"/>
                    <a:gd name="T5" fmla="*/ 48 h 80"/>
                    <a:gd name="T6" fmla="*/ 0 w 32"/>
                    <a:gd name="T7" fmla="*/ 32 h 80"/>
                    <a:gd name="T8" fmla="*/ 8 w 32"/>
                    <a:gd name="T9" fmla="*/ 16 h 80"/>
                    <a:gd name="T10" fmla="*/ 16 w 32"/>
                    <a:gd name="T11" fmla="*/ 8 h 80"/>
                    <a:gd name="T12" fmla="*/ 32 w 3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2" h="80">
                      <a:moveTo>
                        <a:pt x="0" y="80"/>
                      </a:moveTo>
                      <a:lnTo>
                        <a:pt x="0" y="72"/>
                      </a:lnTo>
                      <a:lnTo>
                        <a:pt x="0" y="48"/>
                      </a:lnTo>
                      <a:lnTo>
                        <a:pt x="0" y="32"/>
                      </a:lnTo>
                      <a:lnTo>
                        <a:pt x="8" y="16"/>
                      </a:lnTo>
                      <a:lnTo>
                        <a:pt x="16" y="8"/>
                      </a:lnTo>
                      <a:lnTo>
                        <a:pt x="32"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39" name="Freeform 47"/>
                <p:cNvSpPr>
                  <a:spLocks/>
                </p:cNvSpPr>
                <p:nvPr/>
              </p:nvSpPr>
              <p:spPr bwMode="auto">
                <a:xfrm>
                  <a:off x="1824" y="2827"/>
                  <a:ext cx="80" cy="40"/>
                </a:xfrm>
                <a:custGeom>
                  <a:avLst/>
                  <a:gdLst>
                    <a:gd name="T0" fmla="*/ 0 w 80"/>
                    <a:gd name="T1" fmla="*/ 0 h 40"/>
                    <a:gd name="T2" fmla="*/ 8 w 80"/>
                    <a:gd name="T3" fmla="*/ 0 h 40"/>
                    <a:gd name="T4" fmla="*/ 32 w 80"/>
                    <a:gd name="T5" fmla="*/ 0 h 40"/>
                    <a:gd name="T6" fmla="*/ 40 w 80"/>
                    <a:gd name="T7" fmla="*/ 0 h 40"/>
                    <a:gd name="T8" fmla="*/ 56 w 80"/>
                    <a:gd name="T9" fmla="*/ 8 h 40"/>
                    <a:gd name="T10" fmla="*/ 72 w 80"/>
                    <a:gd name="T11" fmla="*/ 32 h 40"/>
                    <a:gd name="T12" fmla="*/ 80 w 80"/>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80" h="40">
                      <a:moveTo>
                        <a:pt x="0" y="0"/>
                      </a:moveTo>
                      <a:lnTo>
                        <a:pt x="8" y="0"/>
                      </a:lnTo>
                      <a:lnTo>
                        <a:pt x="32" y="0"/>
                      </a:lnTo>
                      <a:lnTo>
                        <a:pt x="40" y="0"/>
                      </a:lnTo>
                      <a:lnTo>
                        <a:pt x="56" y="8"/>
                      </a:lnTo>
                      <a:lnTo>
                        <a:pt x="72" y="32"/>
                      </a:lnTo>
                      <a:lnTo>
                        <a:pt x="80" y="4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17840" name="Group 48"/>
            <p:cNvGrpSpPr>
              <a:grpSpLocks/>
            </p:cNvGrpSpPr>
            <p:nvPr/>
          </p:nvGrpSpPr>
          <p:grpSpPr bwMode="auto">
            <a:xfrm>
              <a:off x="1472" y="2915"/>
              <a:ext cx="216" cy="176"/>
              <a:chOff x="1472" y="2915"/>
              <a:chExt cx="216" cy="176"/>
            </a:xfrm>
          </p:grpSpPr>
          <p:grpSp>
            <p:nvGrpSpPr>
              <p:cNvPr id="417841" name="Group 49"/>
              <p:cNvGrpSpPr>
                <a:grpSpLocks/>
              </p:cNvGrpSpPr>
              <p:nvPr/>
            </p:nvGrpSpPr>
            <p:grpSpPr bwMode="auto">
              <a:xfrm>
                <a:off x="1472" y="2995"/>
                <a:ext cx="112" cy="96"/>
                <a:chOff x="1472" y="2995"/>
                <a:chExt cx="112" cy="96"/>
              </a:xfrm>
            </p:grpSpPr>
            <p:sp>
              <p:nvSpPr>
                <p:cNvPr id="417842" name="Freeform 50"/>
                <p:cNvSpPr>
                  <a:spLocks/>
                </p:cNvSpPr>
                <p:nvPr/>
              </p:nvSpPr>
              <p:spPr bwMode="auto">
                <a:xfrm>
                  <a:off x="1472" y="3043"/>
                  <a:ext cx="80" cy="48"/>
                </a:xfrm>
                <a:custGeom>
                  <a:avLst/>
                  <a:gdLst>
                    <a:gd name="T0" fmla="*/ 80 w 80"/>
                    <a:gd name="T1" fmla="*/ 40 h 48"/>
                    <a:gd name="T2" fmla="*/ 64 w 80"/>
                    <a:gd name="T3" fmla="*/ 48 h 48"/>
                    <a:gd name="T4" fmla="*/ 48 w 80"/>
                    <a:gd name="T5" fmla="*/ 48 h 48"/>
                    <a:gd name="T6" fmla="*/ 32 w 80"/>
                    <a:gd name="T7" fmla="*/ 40 h 48"/>
                    <a:gd name="T8" fmla="*/ 24 w 80"/>
                    <a:gd name="T9" fmla="*/ 32 h 48"/>
                    <a:gd name="T10" fmla="*/ 8 w 80"/>
                    <a:gd name="T11" fmla="*/ 16 h 48"/>
                    <a:gd name="T12" fmla="*/ 0 w 8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0" h="48">
                      <a:moveTo>
                        <a:pt x="80" y="40"/>
                      </a:moveTo>
                      <a:lnTo>
                        <a:pt x="64" y="48"/>
                      </a:lnTo>
                      <a:lnTo>
                        <a:pt x="48" y="48"/>
                      </a:lnTo>
                      <a:lnTo>
                        <a:pt x="32" y="40"/>
                      </a:lnTo>
                      <a:lnTo>
                        <a:pt x="24" y="32"/>
                      </a:lnTo>
                      <a:lnTo>
                        <a:pt x="8" y="16"/>
                      </a:lnTo>
                      <a:lnTo>
                        <a:pt x="0"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43" name="Freeform 51"/>
                <p:cNvSpPr>
                  <a:spLocks/>
                </p:cNvSpPr>
                <p:nvPr/>
              </p:nvSpPr>
              <p:spPr bwMode="auto">
                <a:xfrm>
                  <a:off x="1552" y="2995"/>
                  <a:ext cx="32" cy="88"/>
                </a:xfrm>
                <a:custGeom>
                  <a:avLst/>
                  <a:gdLst>
                    <a:gd name="T0" fmla="*/ 24 w 32"/>
                    <a:gd name="T1" fmla="*/ 0 h 88"/>
                    <a:gd name="T2" fmla="*/ 32 w 32"/>
                    <a:gd name="T3" fmla="*/ 8 h 88"/>
                    <a:gd name="T4" fmla="*/ 32 w 32"/>
                    <a:gd name="T5" fmla="*/ 16 h 88"/>
                    <a:gd name="T6" fmla="*/ 32 w 32"/>
                    <a:gd name="T7" fmla="*/ 32 h 88"/>
                    <a:gd name="T8" fmla="*/ 32 w 32"/>
                    <a:gd name="T9" fmla="*/ 56 h 88"/>
                    <a:gd name="T10" fmla="*/ 32 w 32"/>
                    <a:gd name="T11" fmla="*/ 56 h 88"/>
                    <a:gd name="T12" fmla="*/ 32 w 32"/>
                    <a:gd name="T13" fmla="*/ 64 h 88"/>
                    <a:gd name="T14" fmla="*/ 8 w 32"/>
                    <a:gd name="T15" fmla="*/ 88 h 88"/>
                    <a:gd name="T16" fmla="*/ 0 w 32"/>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8">
                      <a:moveTo>
                        <a:pt x="24" y="0"/>
                      </a:moveTo>
                      <a:lnTo>
                        <a:pt x="32" y="8"/>
                      </a:lnTo>
                      <a:lnTo>
                        <a:pt x="32" y="16"/>
                      </a:lnTo>
                      <a:lnTo>
                        <a:pt x="32" y="32"/>
                      </a:lnTo>
                      <a:lnTo>
                        <a:pt x="32" y="56"/>
                      </a:lnTo>
                      <a:lnTo>
                        <a:pt x="32" y="56"/>
                      </a:lnTo>
                      <a:lnTo>
                        <a:pt x="32" y="64"/>
                      </a:lnTo>
                      <a:lnTo>
                        <a:pt x="8" y="88"/>
                      </a:lnTo>
                      <a:lnTo>
                        <a:pt x="0" y="88"/>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44" name="Group 52"/>
              <p:cNvGrpSpPr>
                <a:grpSpLocks/>
              </p:cNvGrpSpPr>
              <p:nvPr/>
            </p:nvGrpSpPr>
            <p:grpSpPr bwMode="auto">
              <a:xfrm>
                <a:off x="1576" y="2915"/>
                <a:ext cx="112" cy="80"/>
                <a:chOff x="1576" y="2915"/>
                <a:chExt cx="112" cy="80"/>
              </a:xfrm>
            </p:grpSpPr>
            <p:sp>
              <p:nvSpPr>
                <p:cNvPr id="417845" name="Freeform 53"/>
                <p:cNvSpPr>
                  <a:spLocks/>
                </p:cNvSpPr>
                <p:nvPr/>
              </p:nvSpPr>
              <p:spPr bwMode="auto">
                <a:xfrm>
                  <a:off x="1576" y="2915"/>
                  <a:ext cx="32" cy="80"/>
                </a:xfrm>
                <a:custGeom>
                  <a:avLst/>
                  <a:gdLst>
                    <a:gd name="T0" fmla="*/ 0 w 32"/>
                    <a:gd name="T1" fmla="*/ 80 h 80"/>
                    <a:gd name="T2" fmla="*/ 0 w 32"/>
                    <a:gd name="T3" fmla="*/ 72 h 80"/>
                    <a:gd name="T4" fmla="*/ 0 w 32"/>
                    <a:gd name="T5" fmla="*/ 48 h 80"/>
                    <a:gd name="T6" fmla="*/ 0 w 32"/>
                    <a:gd name="T7" fmla="*/ 32 h 80"/>
                    <a:gd name="T8" fmla="*/ 8 w 32"/>
                    <a:gd name="T9" fmla="*/ 16 h 80"/>
                    <a:gd name="T10" fmla="*/ 16 w 32"/>
                    <a:gd name="T11" fmla="*/ 8 h 80"/>
                    <a:gd name="T12" fmla="*/ 32 w 3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2" h="80">
                      <a:moveTo>
                        <a:pt x="0" y="80"/>
                      </a:moveTo>
                      <a:lnTo>
                        <a:pt x="0" y="72"/>
                      </a:lnTo>
                      <a:lnTo>
                        <a:pt x="0" y="48"/>
                      </a:lnTo>
                      <a:lnTo>
                        <a:pt x="0" y="32"/>
                      </a:lnTo>
                      <a:lnTo>
                        <a:pt x="8" y="16"/>
                      </a:lnTo>
                      <a:lnTo>
                        <a:pt x="16" y="8"/>
                      </a:lnTo>
                      <a:lnTo>
                        <a:pt x="32"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46" name="Freeform 54"/>
                <p:cNvSpPr>
                  <a:spLocks/>
                </p:cNvSpPr>
                <p:nvPr/>
              </p:nvSpPr>
              <p:spPr bwMode="auto">
                <a:xfrm>
                  <a:off x="1608" y="2915"/>
                  <a:ext cx="80" cy="40"/>
                </a:xfrm>
                <a:custGeom>
                  <a:avLst/>
                  <a:gdLst>
                    <a:gd name="T0" fmla="*/ 0 w 80"/>
                    <a:gd name="T1" fmla="*/ 0 h 40"/>
                    <a:gd name="T2" fmla="*/ 8 w 80"/>
                    <a:gd name="T3" fmla="*/ 0 h 40"/>
                    <a:gd name="T4" fmla="*/ 24 w 80"/>
                    <a:gd name="T5" fmla="*/ 0 h 40"/>
                    <a:gd name="T6" fmla="*/ 40 w 80"/>
                    <a:gd name="T7" fmla="*/ 0 h 40"/>
                    <a:gd name="T8" fmla="*/ 56 w 80"/>
                    <a:gd name="T9" fmla="*/ 8 h 40"/>
                    <a:gd name="T10" fmla="*/ 72 w 80"/>
                    <a:gd name="T11" fmla="*/ 32 h 40"/>
                    <a:gd name="T12" fmla="*/ 80 w 80"/>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80" h="40">
                      <a:moveTo>
                        <a:pt x="0" y="0"/>
                      </a:moveTo>
                      <a:lnTo>
                        <a:pt x="8" y="0"/>
                      </a:lnTo>
                      <a:lnTo>
                        <a:pt x="24" y="0"/>
                      </a:lnTo>
                      <a:lnTo>
                        <a:pt x="40" y="0"/>
                      </a:lnTo>
                      <a:lnTo>
                        <a:pt x="56" y="8"/>
                      </a:lnTo>
                      <a:lnTo>
                        <a:pt x="72" y="32"/>
                      </a:lnTo>
                      <a:lnTo>
                        <a:pt x="80" y="4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17847" name="Group 55"/>
            <p:cNvGrpSpPr>
              <a:grpSpLocks/>
            </p:cNvGrpSpPr>
            <p:nvPr/>
          </p:nvGrpSpPr>
          <p:grpSpPr bwMode="auto">
            <a:xfrm>
              <a:off x="1904" y="2739"/>
              <a:ext cx="216" cy="176"/>
              <a:chOff x="1904" y="2739"/>
              <a:chExt cx="216" cy="176"/>
            </a:xfrm>
          </p:grpSpPr>
          <p:grpSp>
            <p:nvGrpSpPr>
              <p:cNvPr id="417848" name="Group 56"/>
              <p:cNvGrpSpPr>
                <a:grpSpLocks/>
              </p:cNvGrpSpPr>
              <p:nvPr/>
            </p:nvGrpSpPr>
            <p:grpSpPr bwMode="auto">
              <a:xfrm>
                <a:off x="1904" y="2819"/>
                <a:ext cx="120" cy="96"/>
                <a:chOff x="1904" y="2819"/>
                <a:chExt cx="120" cy="96"/>
              </a:xfrm>
            </p:grpSpPr>
            <p:sp>
              <p:nvSpPr>
                <p:cNvPr id="417849" name="Freeform 57"/>
                <p:cNvSpPr>
                  <a:spLocks/>
                </p:cNvSpPr>
                <p:nvPr/>
              </p:nvSpPr>
              <p:spPr bwMode="auto">
                <a:xfrm>
                  <a:off x="1904" y="2867"/>
                  <a:ext cx="80" cy="48"/>
                </a:xfrm>
                <a:custGeom>
                  <a:avLst/>
                  <a:gdLst>
                    <a:gd name="T0" fmla="*/ 80 w 80"/>
                    <a:gd name="T1" fmla="*/ 40 h 48"/>
                    <a:gd name="T2" fmla="*/ 64 w 80"/>
                    <a:gd name="T3" fmla="*/ 48 h 48"/>
                    <a:gd name="T4" fmla="*/ 48 w 80"/>
                    <a:gd name="T5" fmla="*/ 48 h 48"/>
                    <a:gd name="T6" fmla="*/ 32 w 80"/>
                    <a:gd name="T7" fmla="*/ 40 h 48"/>
                    <a:gd name="T8" fmla="*/ 24 w 80"/>
                    <a:gd name="T9" fmla="*/ 32 h 48"/>
                    <a:gd name="T10" fmla="*/ 8 w 80"/>
                    <a:gd name="T11" fmla="*/ 16 h 48"/>
                    <a:gd name="T12" fmla="*/ 0 w 8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0" h="48">
                      <a:moveTo>
                        <a:pt x="80" y="40"/>
                      </a:moveTo>
                      <a:lnTo>
                        <a:pt x="64" y="48"/>
                      </a:lnTo>
                      <a:lnTo>
                        <a:pt x="48" y="48"/>
                      </a:lnTo>
                      <a:lnTo>
                        <a:pt x="32" y="40"/>
                      </a:lnTo>
                      <a:lnTo>
                        <a:pt x="24" y="32"/>
                      </a:lnTo>
                      <a:lnTo>
                        <a:pt x="8" y="16"/>
                      </a:lnTo>
                      <a:lnTo>
                        <a:pt x="0"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50" name="Freeform 58"/>
                <p:cNvSpPr>
                  <a:spLocks/>
                </p:cNvSpPr>
                <p:nvPr/>
              </p:nvSpPr>
              <p:spPr bwMode="auto">
                <a:xfrm>
                  <a:off x="1984" y="2819"/>
                  <a:ext cx="40" cy="88"/>
                </a:xfrm>
                <a:custGeom>
                  <a:avLst/>
                  <a:gdLst>
                    <a:gd name="T0" fmla="*/ 32 w 40"/>
                    <a:gd name="T1" fmla="*/ 0 h 88"/>
                    <a:gd name="T2" fmla="*/ 40 w 40"/>
                    <a:gd name="T3" fmla="*/ 16 h 88"/>
                    <a:gd name="T4" fmla="*/ 40 w 40"/>
                    <a:gd name="T5" fmla="*/ 40 h 88"/>
                    <a:gd name="T6" fmla="*/ 32 w 40"/>
                    <a:gd name="T7" fmla="*/ 56 h 88"/>
                    <a:gd name="T8" fmla="*/ 32 w 40"/>
                    <a:gd name="T9" fmla="*/ 64 h 88"/>
                    <a:gd name="T10" fmla="*/ 8 w 40"/>
                    <a:gd name="T11" fmla="*/ 88 h 88"/>
                    <a:gd name="T12" fmla="*/ 0 w 40"/>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40" h="88">
                      <a:moveTo>
                        <a:pt x="32" y="0"/>
                      </a:moveTo>
                      <a:lnTo>
                        <a:pt x="40" y="16"/>
                      </a:lnTo>
                      <a:lnTo>
                        <a:pt x="40" y="40"/>
                      </a:lnTo>
                      <a:lnTo>
                        <a:pt x="32" y="56"/>
                      </a:lnTo>
                      <a:lnTo>
                        <a:pt x="32" y="64"/>
                      </a:lnTo>
                      <a:lnTo>
                        <a:pt x="8" y="88"/>
                      </a:lnTo>
                      <a:lnTo>
                        <a:pt x="0" y="88"/>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51" name="Group 59"/>
              <p:cNvGrpSpPr>
                <a:grpSpLocks/>
              </p:cNvGrpSpPr>
              <p:nvPr/>
            </p:nvGrpSpPr>
            <p:grpSpPr bwMode="auto">
              <a:xfrm>
                <a:off x="2008" y="2739"/>
                <a:ext cx="112" cy="80"/>
                <a:chOff x="2008" y="2739"/>
                <a:chExt cx="112" cy="80"/>
              </a:xfrm>
            </p:grpSpPr>
            <p:sp>
              <p:nvSpPr>
                <p:cNvPr id="417852" name="Freeform 60"/>
                <p:cNvSpPr>
                  <a:spLocks/>
                </p:cNvSpPr>
                <p:nvPr/>
              </p:nvSpPr>
              <p:spPr bwMode="auto">
                <a:xfrm>
                  <a:off x="2008" y="2739"/>
                  <a:ext cx="32" cy="80"/>
                </a:xfrm>
                <a:custGeom>
                  <a:avLst/>
                  <a:gdLst>
                    <a:gd name="T0" fmla="*/ 0 w 32"/>
                    <a:gd name="T1" fmla="*/ 80 h 80"/>
                    <a:gd name="T2" fmla="*/ 0 w 32"/>
                    <a:gd name="T3" fmla="*/ 72 h 80"/>
                    <a:gd name="T4" fmla="*/ 0 w 32"/>
                    <a:gd name="T5" fmla="*/ 48 h 80"/>
                    <a:gd name="T6" fmla="*/ 0 w 32"/>
                    <a:gd name="T7" fmla="*/ 32 h 80"/>
                    <a:gd name="T8" fmla="*/ 8 w 32"/>
                    <a:gd name="T9" fmla="*/ 16 h 80"/>
                    <a:gd name="T10" fmla="*/ 16 w 32"/>
                    <a:gd name="T11" fmla="*/ 8 h 80"/>
                    <a:gd name="T12" fmla="*/ 32 w 32"/>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2" h="80">
                      <a:moveTo>
                        <a:pt x="0" y="80"/>
                      </a:moveTo>
                      <a:lnTo>
                        <a:pt x="0" y="72"/>
                      </a:lnTo>
                      <a:lnTo>
                        <a:pt x="0" y="48"/>
                      </a:lnTo>
                      <a:lnTo>
                        <a:pt x="0" y="32"/>
                      </a:lnTo>
                      <a:lnTo>
                        <a:pt x="8" y="16"/>
                      </a:lnTo>
                      <a:lnTo>
                        <a:pt x="16" y="8"/>
                      </a:lnTo>
                      <a:lnTo>
                        <a:pt x="32"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53" name="Freeform 61"/>
                <p:cNvSpPr>
                  <a:spLocks/>
                </p:cNvSpPr>
                <p:nvPr/>
              </p:nvSpPr>
              <p:spPr bwMode="auto">
                <a:xfrm>
                  <a:off x="2040" y="2739"/>
                  <a:ext cx="80" cy="40"/>
                </a:xfrm>
                <a:custGeom>
                  <a:avLst/>
                  <a:gdLst>
                    <a:gd name="T0" fmla="*/ 0 w 80"/>
                    <a:gd name="T1" fmla="*/ 0 h 40"/>
                    <a:gd name="T2" fmla="*/ 8 w 80"/>
                    <a:gd name="T3" fmla="*/ 0 h 40"/>
                    <a:gd name="T4" fmla="*/ 32 w 80"/>
                    <a:gd name="T5" fmla="*/ 0 h 40"/>
                    <a:gd name="T6" fmla="*/ 48 w 80"/>
                    <a:gd name="T7" fmla="*/ 0 h 40"/>
                    <a:gd name="T8" fmla="*/ 64 w 80"/>
                    <a:gd name="T9" fmla="*/ 8 h 40"/>
                    <a:gd name="T10" fmla="*/ 80 w 80"/>
                    <a:gd name="T11" fmla="*/ 32 h 40"/>
                    <a:gd name="T12" fmla="*/ 80 w 80"/>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80" h="40">
                      <a:moveTo>
                        <a:pt x="0" y="0"/>
                      </a:moveTo>
                      <a:lnTo>
                        <a:pt x="8" y="0"/>
                      </a:lnTo>
                      <a:lnTo>
                        <a:pt x="32" y="0"/>
                      </a:lnTo>
                      <a:lnTo>
                        <a:pt x="48" y="0"/>
                      </a:lnTo>
                      <a:lnTo>
                        <a:pt x="64" y="8"/>
                      </a:lnTo>
                      <a:lnTo>
                        <a:pt x="80" y="32"/>
                      </a:lnTo>
                      <a:lnTo>
                        <a:pt x="80" y="4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417854" name="Freeform 62"/>
            <p:cNvSpPr>
              <a:spLocks/>
            </p:cNvSpPr>
            <p:nvPr/>
          </p:nvSpPr>
          <p:spPr bwMode="auto">
            <a:xfrm>
              <a:off x="2120" y="2779"/>
              <a:ext cx="80" cy="48"/>
            </a:xfrm>
            <a:custGeom>
              <a:avLst/>
              <a:gdLst>
                <a:gd name="T0" fmla="*/ 80 w 80"/>
                <a:gd name="T1" fmla="*/ 40 h 48"/>
                <a:gd name="T2" fmla="*/ 64 w 80"/>
                <a:gd name="T3" fmla="*/ 48 h 48"/>
                <a:gd name="T4" fmla="*/ 48 w 80"/>
                <a:gd name="T5" fmla="*/ 48 h 48"/>
                <a:gd name="T6" fmla="*/ 32 w 80"/>
                <a:gd name="T7" fmla="*/ 40 h 48"/>
                <a:gd name="T8" fmla="*/ 24 w 80"/>
                <a:gd name="T9" fmla="*/ 32 h 48"/>
                <a:gd name="T10" fmla="*/ 8 w 80"/>
                <a:gd name="T11" fmla="*/ 16 h 48"/>
                <a:gd name="T12" fmla="*/ 0 w 8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0" h="48">
                  <a:moveTo>
                    <a:pt x="80" y="40"/>
                  </a:moveTo>
                  <a:lnTo>
                    <a:pt x="64" y="48"/>
                  </a:lnTo>
                  <a:lnTo>
                    <a:pt x="48" y="48"/>
                  </a:lnTo>
                  <a:lnTo>
                    <a:pt x="32" y="40"/>
                  </a:lnTo>
                  <a:lnTo>
                    <a:pt x="24" y="32"/>
                  </a:lnTo>
                  <a:lnTo>
                    <a:pt x="8" y="16"/>
                  </a:lnTo>
                  <a:lnTo>
                    <a:pt x="0"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55" name="Freeform 63"/>
            <p:cNvSpPr>
              <a:spLocks/>
            </p:cNvSpPr>
            <p:nvPr/>
          </p:nvSpPr>
          <p:spPr bwMode="auto">
            <a:xfrm>
              <a:off x="2200" y="2731"/>
              <a:ext cx="40" cy="88"/>
            </a:xfrm>
            <a:custGeom>
              <a:avLst/>
              <a:gdLst>
                <a:gd name="T0" fmla="*/ 32 w 40"/>
                <a:gd name="T1" fmla="*/ 0 h 88"/>
                <a:gd name="T2" fmla="*/ 40 w 40"/>
                <a:gd name="T3" fmla="*/ 16 h 88"/>
                <a:gd name="T4" fmla="*/ 40 w 40"/>
                <a:gd name="T5" fmla="*/ 40 h 88"/>
                <a:gd name="T6" fmla="*/ 32 w 40"/>
                <a:gd name="T7" fmla="*/ 56 h 88"/>
                <a:gd name="T8" fmla="*/ 32 w 40"/>
                <a:gd name="T9" fmla="*/ 64 h 88"/>
                <a:gd name="T10" fmla="*/ 8 w 40"/>
                <a:gd name="T11" fmla="*/ 88 h 88"/>
                <a:gd name="T12" fmla="*/ 0 w 40"/>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40" h="88">
                  <a:moveTo>
                    <a:pt x="32" y="0"/>
                  </a:moveTo>
                  <a:lnTo>
                    <a:pt x="40" y="16"/>
                  </a:lnTo>
                  <a:lnTo>
                    <a:pt x="40" y="40"/>
                  </a:lnTo>
                  <a:lnTo>
                    <a:pt x="32" y="56"/>
                  </a:lnTo>
                  <a:lnTo>
                    <a:pt x="32" y="64"/>
                  </a:lnTo>
                  <a:lnTo>
                    <a:pt x="8" y="88"/>
                  </a:lnTo>
                  <a:lnTo>
                    <a:pt x="0" y="88"/>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56" name="Freeform 64"/>
            <p:cNvSpPr>
              <a:spLocks/>
            </p:cNvSpPr>
            <p:nvPr/>
          </p:nvSpPr>
          <p:spPr bwMode="auto">
            <a:xfrm>
              <a:off x="2224" y="2651"/>
              <a:ext cx="32" cy="80"/>
            </a:xfrm>
            <a:custGeom>
              <a:avLst/>
              <a:gdLst>
                <a:gd name="T0" fmla="*/ 8 w 32"/>
                <a:gd name="T1" fmla="*/ 80 h 80"/>
                <a:gd name="T2" fmla="*/ 8 w 32"/>
                <a:gd name="T3" fmla="*/ 80 h 80"/>
                <a:gd name="T4" fmla="*/ 0 w 32"/>
                <a:gd name="T5" fmla="*/ 64 h 80"/>
                <a:gd name="T6" fmla="*/ 0 w 32"/>
                <a:gd name="T7" fmla="*/ 56 h 80"/>
                <a:gd name="T8" fmla="*/ 0 w 32"/>
                <a:gd name="T9" fmla="*/ 32 h 80"/>
                <a:gd name="T10" fmla="*/ 0 w 32"/>
                <a:gd name="T11" fmla="*/ 32 h 80"/>
                <a:gd name="T12" fmla="*/ 8 w 32"/>
                <a:gd name="T13" fmla="*/ 16 h 80"/>
                <a:gd name="T14" fmla="*/ 16 w 32"/>
                <a:gd name="T15" fmla="*/ 8 h 80"/>
                <a:gd name="T16" fmla="*/ 32 w 32"/>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0">
                  <a:moveTo>
                    <a:pt x="8" y="80"/>
                  </a:moveTo>
                  <a:lnTo>
                    <a:pt x="8" y="80"/>
                  </a:lnTo>
                  <a:lnTo>
                    <a:pt x="0" y="64"/>
                  </a:lnTo>
                  <a:lnTo>
                    <a:pt x="0" y="56"/>
                  </a:lnTo>
                  <a:lnTo>
                    <a:pt x="0" y="32"/>
                  </a:lnTo>
                  <a:lnTo>
                    <a:pt x="0" y="32"/>
                  </a:lnTo>
                  <a:lnTo>
                    <a:pt x="8" y="16"/>
                  </a:lnTo>
                  <a:lnTo>
                    <a:pt x="16" y="8"/>
                  </a:lnTo>
                  <a:lnTo>
                    <a:pt x="32"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57" name="Freeform 65"/>
            <p:cNvSpPr>
              <a:spLocks/>
            </p:cNvSpPr>
            <p:nvPr/>
          </p:nvSpPr>
          <p:spPr bwMode="auto">
            <a:xfrm>
              <a:off x="2256" y="2651"/>
              <a:ext cx="56" cy="24"/>
            </a:xfrm>
            <a:custGeom>
              <a:avLst/>
              <a:gdLst>
                <a:gd name="T0" fmla="*/ 0 w 56"/>
                <a:gd name="T1" fmla="*/ 0 h 24"/>
                <a:gd name="T2" fmla="*/ 8 w 56"/>
                <a:gd name="T3" fmla="*/ 0 h 24"/>
                <a:gd name="T4" fmla="*/ 24 w 56"/>
                <a:gd name="T5" fmla="*/ 0 h 24"/>
                <a:gd name="T6" fmla="*/ 32 w 56"/>
                <a:gd name="T7" fmla="*/ 0 h 24"/>
                <a:gd name="T8" fmla="*/ 40 w 56"/>
                <a:gd name="T9" fmla="*/ 8 h 24"/>
                <a:gd name="T10" fmla="*/ 56 w 56"/>
                <a:gd name="T11" fmla="*/ 16 h 24"/>
                <a:gd name="T12" fmla="*/ 56 w 5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56" h="24">
                  <a:moveTo>
                    <a:pt x="0" y="0"/>
                  </a:moveTo>
                  <a:lnTo>
                    <a:pt x="8" y="0"/>
                  </a:lnTo>
                  <a:lnTo>
                    <a:pt x="24" y="0"/>
                  </a:lnTo>
                  <a:lnTo>
                    <a:pt x="32" y="0"/>
                  </a:lnTo>
                  <a:lnTo>
                    <a:pt x="40" y="8"/>
                  </a:lnTo>
                  <a:lnTo>
                    <a:pt x="56" y="16"/>
                  </a:lnTo>
                  <a:lnTo>
                    <a:pt x="56" y="24"/>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58" name="Freeform 66"/>
            <p:cNvSpPr>
              <a:spLocks/>
            </p:cNvSpPr>
            <p:nvPr/>
          </p:nvSpPr>
          <p:spPr bwMode="auto">
            <a:xfrm>
              <a:off x="2312" y="2675"/>
              <a:ext cx="56" cy="32"/>
            </a:xfrm>
            <a:custGeom>
              <a:avLst/>
              <a:gdLst>
                <a:gd name="T0" fmla="*/ 56 w 56"/>
                <a:gd name="T1" fmla="*/ 32 h 32"/>
                <a:gd name="T2" fmla="*/ 48 w 56"/>
                <a:gd name="T3" fmla="*/ 32 h 32"/>
                <a:gd name="T4" fmla="*/ 32 w 56"/>
                <a:gd name="T5" fmla="*/ 32 h 32"/>
                <a:gd name="T6" fmla="*/ 24 w 56"/>
                <a:gd name="T7" fmla="*/ 24 h 32"/>
                <a:gd name="T8" fmla="*/ 16 w 56"/>
                <a:gd name="T9" fmla="*/ 24 h 32"/>
                <a:gd name="T10" fmla="*/ 8 w 56"/>
                <a:gd name="T11" fmla="*/ 8 h 32"/>
                <a:gd name="T12" fmla="*/ 0 w 5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56" h="32">
                  <a:moveTo>
                    <a:pt x="56" y="32"/>
                  </a:moveTo>
                  <a:lnTo>
                    <a:pt x="48" y="32"/>
                  </a:lnTo>
                  <a:lnTo>
                    <a:pt x="32" y="32"/>
                  </a:lnTo>
                  <a:lnTo>
                    <a:pt x="24" y="24"/>
                  </a:lnTo>
                  <a:lnTo>
                    <a:pt x="16" y="24"/>
                  </a:lnTo>
                  <a:lnTo>
                    <a:pt x="8" y="8"/>
                  </a:lnTo>
                  <a:lnTo>
                    <a:pt x="0" y="0"/>
                  </a:lnTo>
                </a:path>
              </a:pathLst>
            </a:custGeom>
            <a:noFill/>
            <a:ln w="508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7859" name="Group 67"/>
            <p:cNvGrpSpPr>
              <a:grpSpLocks/>
            </p:cNvGrpSpPr>
            <p:nvPr/>
          </p:nvGrpSpPr>
          <p:grpSpPr bwMode="auto">
            <a:xfrm>
              <a:off x="2352" y="2667"/>
              <a:ext cx="88" cy="64"/>
              <a:chOff x="2352" y="2667"/>
              <a:chExt cx="88" cy="64"/>
            </a:xfrm>
          </p:grpSpPr>
          <p:sp>
            <p:nvSpPr>
              <p:cNvPr id="417860" name="Freeform 68"/>
              <p:cNvSpPr>
                <a:spLocks/>
              </p:cNvSpPr>
              <p:nvPr/>
            </p:nvSpPr>
            <p:spPr bwMode="auto">
              <a:xfrm>
                <a:off x="2352" y="2667"/>
                <a:ext cx="88" cy="64"/>
              </a:xfrm>
              <a:custGeom>
                <a:avLst/>
                <a:gdLst>
                  <a:gd name="T0" fmla="*/ 88 w 88"/>
                  <a:gd name="T1" fmla="*/ 0 h 64"/>
                  <a:gd name="T2" fmla="*/ 32 w 88"/>
                  <a:gd name="T3" fmla="*/ 64 h 64"/>
                  <a:gd name="T4" fmla="*/ 16 w 88"/>
                  <a:gd name="T5" fmla="*/ 32 h 64"/>
                  <a:gd name="T6" fmla="*/ 0 w 88"/>
                  <a:gd name="T7" fmla="*/ 8 h 64"/>
                  <a:gd name="T8" fmla="*/ 88 w 88"/>
                  <a:gd name="T9" fmla="*/ 0 h 64"/>
                </a:gdLst>
                <a:ahLst/>
                <a:cxnLst>
                  <a:cxn ang="0">
                    <a:pos x="T0" y="T1"/>
                  </a:cxn>
                  <a:cxn ang="0">
                    <a:pos x="T2" y="T3"/>
                  </a:cxn>
                  <a:cxn ang="0">
                    <a:pos x="T4" y="T5"/>
                  </a:cxn>
                  <a:cxn ang="0">
                    <a:pos x="T6" y="T7"/>
                  </a:cxn>
                  <a:cxn ang="0">
                    <a:pos x="T8" y="T9"/>
                  </a:cxn>
                </a:cxnLst>
                <a:rect l="0" t="0" r="r" b="b"/>
                <a:pathLst>
                  <a:path w="88" h="64">
                    <a:moveTo>
                      <a:pt x="88" y="0"/>
                    </a:moveTo>
                    <a:lnTo>
                      <a:pt x="32" y="64"/>
                    </a:lnTo>
                    <a:lnTo>
                      <a:pt x="16" y="32"/>
                    </a:lnTo>
                    <a:lnTo>
                      <a:pt x="0" y="8"/>
                    </a:lnTo>
                    <a:lnTo>
                      <a:pt x="88" y="0"/>
                    </a:lnTo>
                    <a:close/>
                  </a:path>
                </a:pathLst>
              </a:custGeom>
              <a:solidFill>
                <a:srgbClr val="0080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861" name="Line 69"/>
              <p:cNvSpPr>
                <a:spLocks noChangeShapeType="1"/>
              </p:cNvSpPr>
              <p:nvPr/>
            </p:nvSpPr>
            <p:spPr bwMode="auto">
              <a:xfrm flipV="1">
                <a:off x="2368" y="2699"/>
                <a:ext cx="1" cy="8"/>
              </a:xfrm>
              <a:prstGeom prst="line">
                <a:avLst/>
              </a:prstGeom>
              <a:noFill/>
              <a:ln w="508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17862" name="Group 70"/>
          <p:cNvGrpSpPr>
            <a:grpSpLocks/>
          </p:cNvGrpSpPr>
          <p:nvPr/>
        </p:nvGrpSpPr>
        <p:grpSpPr bwMode="auto">
          <a:xfrm>
            <a:off x="558800" y="4894263"/>
            <a:ext cx="1016000" cy="215900"/>
            <a:chOff x="352" y="3083"/>
            <a:chExt cx="640" cy="136"/>
          </a:xfrm>
        </p:grpSpPr>
        <p:grpSp>
          <p:nvGrpSpPr>
            <p:cNvPr id="417863" name="Group 71"/>
            <p:cNvGrpSpPr>
              <a:grpSpLocks/>
            </p:cNvGrpSpPr>
            <p:nvPr/>
          </p:nvGrpSpPr>
          <p:grpSpPr bwMode="auto">
            <a:xfrm>
              <a:off x="488" y="3083"/>
              <a:ext cx="128" cy="136"/>
              <a:chOff x="488" y="3083"/>
              <a:chExt cx="128" cy="136"/>
            </a:xfrm>
          </p:grpSpPr>
          <p:grpSp>
            <p:nvGrpSpPr>
              <p:cNvPr id="417864" name="Group 72"/>
              <p:cNvGrpSpPr>
                <a:grpSpLocks/>
              </p:cNvGrpSpPr>
              <p:nvPr/>
            </p:nvGrpSpPr>
            <p:grpSpPr bwMode="auto">
              <a:xfrm>
                <a:off x="488" y="3083"/>
                <a:ext cx="64" cy="68"/>
                <a:chOff x="488" y="3083"/>
                <a:chExt cx="64" cy="68"/>
              </a:xfrm>
            </p:grpSpPr>
            <p:sp>
              <p:nvSpPr>
                <p:cNvPr id="417865" name="Arc 73"/>
                <p:cNvSpPr>
                  <a:spLocks/>
                </p:cNvSpPr>
                <p:nvPr/>
              </p:nvSpPr>
              <p:spPr bwMode="auto">
                <a:xfrm>
                  <a:off x="488" y="3083"/>
                  <a:ext cx="32" cy="68"/>
                </a:xfrm>
                <a:custGeom>
                  <a:avLst/>
                  <a:gdLst>
                    <a:gd name="G0" fmla="+- 21600 0 0"/>
                    <a:gd name="G1" fmla="+- 21600 0 0"/>
                    <a:gd name="G2" fmla="+- 21600 0 0"/>
                    <a:gd name="T0" fmla="*/ 0 w 21600"/>
                    <a:gd name="T1" fmla="*/ 21509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09"/>
                      </a:moveTo>
                      <a:cubicBezTo>
                        <a:pt x="50" y="9615"/>
                        <a:pt x="9706" y="0"/>
                        <a:pt x="21599" y="0"/>
                      </a:cubicBezTo>
                    </a:path>
                    <a:path w="21600" h="21600" stroke="0" extrusionOk="0">
                      <a:moveTo>
                        <a:pt x="0" y="21509"/>
                      </a:moveTo>
                      <a:cubicBezTo>
                        <a:pt x="50" y="9615"/>
                        <a:pt x="9706" y="0"/>
                        <a:pt x="21599" y="0"/>
                      </a:cubicBezTo>
                      <a:lnTo>
                        <a:pt x="2160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66" name="Arc 74"/>
                <p:cNvSpPr>
                  <a:spLocks/>
                </p:cNvSpPr>
                <p:nvPr/>
              </p:nvSpPr>
              <p:spPr bwMode="auto">
                <a:xfrm>
                  <a:off x="520" y="3083"/>
                  <a:ext cx="32" cy="68"/>
                </a:xfrm>
                <a:custGeom>
                  <a:avLst/>
                  <a:gdLst>
                    <a:gd name="G0" fmla="+- 0 0 0"/>
                    <a:gd name="G1" fmla="+- 21600 0 0"/>
                    <a:gd name="G2" fmla="+- 21600 0 0"/>
                    <a:gd name="T0" fmla="*/ 0 w 21600"/>
                    <a:gd name="T1" fmla="*/ 0 h 21600"/>
                    <a:gd name="T2" fmla="*/ 21600 w 21600"/>
                    <a:gd name="T3" fmla="*/ 21509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93" y="0"/>
                        <a:pt x="21549" y="9615"/>
                        <a:pt x="21599" y="21509"/>
                      </a:cubicBezTo>
                    </a:path>
                    <a:path w="21600" h="21600" stroke="0" extrusionOk="0">
                      <a:moveTo>
                        <a:pt x="-1" y="0"/>
                      </a:moveTo>
                      <a:cubicBezTo>
                        <a:pt x="11893" y="0"/>
                        <a:pt x="21549" y="9615"/>
                        <a:pt x="21599" y="21509"/>
                      </a:cubicBezTo>
                      <a:lnTo>
                        <a:pt x="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67" name="Group 75"/>
              <p:cNvGrpSpPr>
                <a:grpSpLocks/>
              </p:cNvGrpSpPr>
              <p:nvPr/>
            </p:nvGrpSpPr>
            <p:grpSpPr bwMode="auto">
              <a:xfrm>
                <a:off x="552" y="3151"/>
                <a:ext cx="64" cy="68"/>
                <a:chOff x="552" y="3151"/>
                <a:chExt cx="64" cy="68"/>
              </a:xfrm>
            </p:grpSpPr>
            <p:sp>
              <p:nvSpPr>
                <p:cNvPr id="417868" name="Arc 76"/>
                <p:cNvSpPr>
                  <a:spLocks/>
                </p:cNvSpPr>
                <p:nvPr/>
              </p:nvSpPr>
              <p:spPr bwMode="auto">
                <a:xfrm>
                  <a:off x="552" y="3151"/>
                  <a:ext cx="32" cy="68"/>
                </a:xfrm>
                <a:custGeom>
                  <a:avLst/>
                  <a:gdLst>
                    <a:gd name="G0" fmla="+- 21600 0 0"/>
                    <a:gd name="G1" fmla="+- 91 0 0"/>
                    <a:gd name="G2" fmla="+- 21600 0 0"/>
                    <a:gd name="T0" fmla="*/ 21600 w 21600"/>
                    <a:gd name="T1" fmla="*/ 21691 h 21691"/>
                    <a:gd name="T2" fmla="*/ 0 w 21600"/>
                    <a:gd name="T3" fmla="*/ 0 h 21691"/>
                    <a:gd name="T4" fmla="*/ 21600 w 21600"/>
                    <a:gd name="T5" fmla="*/ 91 h 21691"/>
                  </a:gdLst>
                  <a:ahLst/>
                  <a:cxnLst>
                    <a:cxn ang="0">
                      <a:pos x="T0" y="T1"/>
                    </a:cxn>
                    <a:cxn ang="0">
                      <a:pos x="T2" y="T3"/>
                    </a:cxn>
                    <a:cxn ang="0">
                      <a:pos x="T4" y="T5"/>
                    </a:cxn>
                  </a:cxnLst>
                  <a:rect l="0" t="0" r="r" b="b"/>
                  <a:pathLst>
                    <a:path w="21600" h="21691" fill="none" extrusionOk="0">
                      <a:moveTo>
                        <a:pt x="21600" y="21691"/>
                      </a:moveTo>
                      <a:cubicBezTo>
                        <a:pt x="9670" y="21691"/>
                        <a:pt x="0" y="12020"/>
                        <a:pt x="0" y="91"/>
                      </a:cubicBezTo>
                      <a:cubicBezTo>
                        <a:pt x="-1" y="60"/>
                        <a:pt x="0" y="30"/>
                        <a:pt x="0" y="0"/>
                      </a:cubicBezTo>
                    </a:path>
                    <a:path w="21600" h="21691" stroke="0" extrusionOk="0">
                      <a:moveTo>
                        <a:pt x="21600" y="21691"/>
                      </a:moveTo>
                      <a:cubicBezTo>
                        <a:pt x="9670" y="21691"/>
                        <a:pt x="0" y="12020"/>
                        <a:pt x="0" y="91"/>
                      </a:cubicBezTo>
                      <a:cubicBezTo>
                        <a:pt x="-1" y="60"/>
                        <a:pt x="0" y="30"/>
                        <a:pt x="0" y="0"/>
                      </a:cubicBezTo>
                      <a:lnTo>
                        <a:pt x="21600" y="91"/>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69" name="Arc 77"/>
                <p:cNvSpPr>
                  <a:spLocks/>
                </p:cNvSpPr>
                <p:nvPr/>
              </p:nvSpPr>
              <p:spPr bwMode="auto">
                <a:xfrm>
                  <a:off x="584" y="3151"/>
                  <a:ext cx="32" cy="68"/>
                </a:xfrm>
                <a:custGeom>
                  <a:avLst/>
                  <a:gdLst>
                    <a:gd name="G0" fmla="+- 0 0 0"/>
                    <a:gd name="G1" fmla="+- 91 0 0"/>
                    <a:gd name="G2" fmla="+- 21600 0 0"/>
                    <a:gd name="T0" fmla="*/ 21600 w 21600"/>
                    <a:gd name="T1" fmla="*/ 0 h 21691"/>
                    <a:gd name="T2" fmla="*/ 0 w 21600"/>
                    <a:gd name="T3" fmla="*/ 21691 h 21691"/>
                    <a:gd name="T4" fmla="*/ 0 w 21600"/>
                    <a:gd name="T5" fmla="*/ 91 h 21691"/>
                  </a:gdLst>
                  <a:ahLst/>
                  <a:cxnLst>
                    <a:cxn ang="0">
                      <a:pos x="T0" y="T1"/>
                    </a:cxn>
                    <a:cxn ang="0">
                      <a:pos x="T2" y="T3"/>
                    </a:cxn>
                    <a:cxn ang="0">
                      <a:pos x="T4" y="T5"/>
                    </a:cxn>
                  </a:cxnLst>
                  <a:rect l="0" t="0" r="r" b="b"/>
                  <a:pathLst>
                    <a:path w="21600" h="21691" fill="none" extrusionOk="0">
                      <a:moveTo>
                        <a:pt x="21599" y="0"/>
                      </a:moveTo>
                      <a:cubicBezTo>
                        <a:pt x="21599" y="30"/>
                        <a:pt x="21600" y="60"/>
                        <a:pt x="21600" y="91"/>
                      </a:cubicBezTo>
                      <a:cubicBezTo>
                        <a:pt x="21600" y="12020"/>
                        <a:pt x="11929" y="21690"/>
                        <a:pt x="0" y="21691"/>
                      </a:cubicBezTo>
                    </a:path>
                    <a:path w="21600" h="21691" stroke="0" extrusionOk="0">
                      <a:moveTo>
                        <a:pt x="21599" y="0"/>
                      </a:moveTo>
                      <a:cubicBezTo>
                        <a:pt x="21599" y="30"/>
                        <a:pt x="21600" y="60"/>
                        <a:pt x="21600" y="91"/>
                      </a:cubicBezTo>
                      <a:cubicBezTo>
                        <a:pt x="21600" y="12020"/>
                        <a:pt x="11929" y="21690"/>
                        <a:pt x="0" y="21691"/>
                      </a:cubicBezTo>
                      <a:lnTo>
                        <a:pt x="0" y="91"/>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17870" name="Group 78"/>
            <p:cNvGrpSpPr>
              <a:grpSpLocks/>
            </p:cNvGrpSpPr>
            <p:nvPr/>
          </p:nvGrpSpPr>
          <p:grpSpPr bwMode="auto">
            <a:xfrm>
              <a:off x="352" y="3083"/>
              <a:ext cx="128" cy="136"/>
              <a:chOff x="352" y="3083"/>
              <a:chExt cx="128" cy="136"/>
            </a:xfrm>
          </p:grpSpPr>
          <p:grpSp>
            <p:nvGrpSpPr>
              <p:cNvPr id="417871" name="Group 79"/>
              <p:cNvGrpSpPr>
                <a:grpSpLocks/>
              </p:cNvGrpSpPr>
              <p:nvPr/>
            </p:nvGrpSpPr>
            <p:grpSpPr bwMode="auto">
              <a:xfrm>
                <a:off x="352" y="3083"/>
                <a:ext cx="64" cy="68"/>
                <a:chOff x="352" y="3083"/>
                <a:chExt cx="64" cy="68"/>
              </a:xfrm>
            </p:grpSpPr>
            <p:sp>
              <p:nvSpPr>
                <p:cNvPr id="417872" name="Arc 80"/>
                <p:cNvSpPr>
                  <a:spLocks/>
                </p:cNvSpPr>
                <p:nvPr/>
              </p:nvSpPr>
              <p:spPr bwMode="auto">
                <a:xfrm>
                  <a:off x="352" y="3083"/>
                  <a:ext cx="32" cy="68"/>
                </a:xfrm>
                <a:custGeom>
                  <a:avLst/>
                  <a:gdLst>
                    <a:gd name="G0" fmla="+- 21600 0 0"/>
                    <a:gd name="G1" fmla="+- 21600 0 0"/>
                    <a:gd name="G2" fmla="+- 21600 0 0"/>
                    <a:gd name="T0" fmla="*/ 0 w 21600"/>
                    <a:gd name="T1" fmla="*/ 21509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09"/>
                      </a:moveTo>
                      <a:cubicBezTo>
                        <a:pt x="50" y="9615"/>
                        <a:pt x="9706" y="0"/>
                        <a:pt x="21599" y="0"/>
                      </a:cubicBezTo>
                    </a:path>
                    <a:path w="21600" h="21600" stroke="0" extrusionOk="0">
                      <a:moveTo>
                        <a:pt x="0" y="21509"/>
                      </a:moveTo>
                      <a:cubicBezTo>
                        <a:pt x="50" y="9615"/>
                        <a:pt x="9706" y="0"/>
                        <a:pt x="21599" y="0"/>
                      </a:cubicBezTo>
                      <a:lnTo>
                        <a:pt x="2160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73" name="Arc 81"/>
                <p:cNvSpPr>
                  <a:spLocks/>
                </p:cNvSpPr>
                <p:nvPr/>
              </p:nvSpPr>
              <p:spPr bwMode="auto">
                <a:xfrm>
                  <a:off x="384" y="3083"/>
                  <a:ext cx="32" cy="68"/>
                </a:xfrm>
                <a:custGeom>
                  <a:avLst/>
                  <a:gdLst>
                    <a:gd name="G0" fmla="+- 0 0 0"/>
                    <a:gd name="G1" fmla="+- 21600 0 0"/>
                    <a:gd name="G2" fmla="+- 21600 0 0"/>
                    <a:gd name="T0" fmla="*/ 0 w 21600"/>
                    <a:gd name="T1" fmla="*/ 0 h 21600"/>
                    <a:gd name="T2" fmla="*/ 21600 w 21600"/>
                    <a:gd name="T3" fmla="*/ 21509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93" y="0"/>
                        <a:pt x="21549" y="9615"/>
                        <a:pt x="21599" y="21509"/>
                      </a:cubicBezTo>
                    </a:path>
                    <a:path w="21600" h="21600" stroke="0" extrusionOk="0">
                      <a:moveTo>
                        <a:pt x="-1" y="0"/>
                      </a:moveTo>
                      <a:cubicBezTo>
                        <a:pt x="11893" y="0"/>
                        <a:pt x="21549" y="9615"/>
                        <a:pt x="21599" y="21509"/>
                      </a:cubicBezTo>
                      <a:lnTo>
                        <a:pt x="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74" name="Group 82"/>
              <p:cNvGrpSpPr>
                <a:grpSpLocks/>
              </p:cNvGrpSpPr>
              <p:nvPr/>
            </p:nvGrpSpPr>
            <p:grpSpPr bwMode="auto">
              <a:xfrm>
                <a:off x="416" y="3151"/>
                <a:ext cx="64" cy="68"/>
                <a:chOff x="416" y="3151"/>
                <a:chExt cx="64" cy="68"/>
              </a:xfrm>
            </p:grpSpPr>
            <p:sp>
              <p:nvSpPr>
                <p:cNvPr id="417875" name="Arc 83"/>
                <p:cNvSpPr>
                  <a:spLocks/>
                </p:cNvSpPr>
                <p:nvPr/>
              </p:nvSpPr>
              <p:spPr bwMode="auto">
                <a:xfrm>
                  <a:off x="416" y="3151"/>
                  <a:ext cx="32" cy="68"/>
                </a:xfrm>
                <a:custGeom>
                  <a:avLst/>
                  <a:gdLst>
                    <a:gd name="G0" fmla="+- 21600 0 0"/>
                    <a:gd name="G1" fmla="+- 91 0 0"/>
                    <a:gd name="G2" fmla="+- 21600 0 0"/>
                    <a:gd name="T0" fmla="*/ 21600 w 21600"/>
                    <a:gd name="T1" fmla="*/ 21691 h 21691"/>
                    <a:gd name="T2" fmla="*/ 0 w 21600"/>
                    <a:gd name="T3" fmla="*/ 0 h 21691"/>
                    <a:gd name="T4" fmla="*/ 21600 w 21600"/>
                    <a:gd name="T5" fmla="*/ 91 h 21691"/>
                  </a:gdLst>
                  <a:ahLst/>
                  <a:cxnLst>
                    <a:cxn ang="0">
                      <a:pos x="T0" y="T1"/>
                    </a:cxn>
                    <a:cxn ang="0">
                      <a:pos x="T2" y="T3"/>
                    </a:cxn>
                    <a:cxn ang="0">
                      <a:pos x="T4" y="T5"/>
                    </a:cxn>
                  </a:cxnLst>
                  <a:rect l="0" t="0" r="r" b="b"/>
                  <a:pathLst>
                    <a:path w="21600" h="21691" fill="none" extrusionOk="0">
                      <a:moveTo>
                        <a:pt x="21600" y="21691"/>
                      </a:moveTo>
                      <a:cubicBezTo>
                        <a:pt x="9670" y="21691"/>
                        <a:pt x="0" y="12020"/>
                        <a:pt x="0" y="91"/>
                      </a:cubicBezTo>
                      <a:cubicBezTo>
                        <a:pt x="-1" y="60"/>
                        <a:pt x="0" y="30"/>
                        <a:pt x="0" y="0"/>
                      </a:cubicBezTo>
                    </a:path>
                    <a:path w="21600" h="21691" stroke="0" extrusionOk="0">
                      <a:moveTo>
                        <a:pt x="21600" y="21691"/>
                      </a:moveTo>
                      <a:cubicBezTo>
                        <a:pt x="9670" y="21691"/>
                        <a:pt x="0" y="12020"/>
                        <a:pt x="0" y="91"/>
                      </a:cubicBezTo>
                      <a:cubicBezTo>
                        <a:pt x="-1" y="60"/>
                        <a:pt x="0" y="30"/>
                        <a:pt x="0" y="0"/>
                      </a:cubicBezTo>
                      <a:lnTo>
                        <a:pt x="21600" y="91"/>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76" name="Arc 84"/>
                <p:cNvSpPr>
                  <a:spLocks/>
                </p:cNvSpPr>
                <p:nvPr/>
              </p:nvSpPr>
              <p:spPr bwMode="auto">
                <a:xfrm>
                  <a:off x="448" y="3151"/>
                  <a:ext cx="32" cy="68"/>
                </a:xfrm>
                <a:custGeom>
                  <a:avLst/>
                  <a:gdLst>
                    <a:gd name="G0" fmla="+- 0 0 0"/>
                    <a:gd name="G1" fmla="+- 91 0 0"/>
                    <a:gd name="G2" fmla="+- 21600 0 0"/>
                    <a:gd name="T0" fmla="*/ 21600 w 21600"/>
                    <a:gd name="T1" fmla="*/ 0 h 21691"/>
                    <a:gd name="T2" fmla="*/ 0 w 21600"/>
                    <a:gd name="T3" fmla="*/ 21691 h 21691"/>
                    <a:gd name="T4" fmla="*/ 0 w 21600"/>
                    <a:gd name="T5" fmla="*/ 91 h 21691"/>
                  </a:gdLst>
                  <a:ahLst/>
                  <a:cxnLst>
                    <a:cxn ang="0">
                      <a:pos x="T0" y="T1"/>
                    </a:cxn>
                    <a:cxn ang="0">
                      <a:pos x="T2" y="T3"/>
                    </a:cxn>
                    <a:cxn ang="0">
                      <a:pos x="T4" y="T5"/>
                    </a:cxn>
                  </a:cxnLst>
                  <a:rect l="0" t="0" r="r" b="b"/>
                  <a:pathLst>
                    <a:path w="21600" h="21691" fill="none" extrusionOk="0">
                      <a:moveTo>
                        <a:pt x="21599" y="0"/>
                      </a:moveTo>
                      <a:cubicBezTo>
                        <a:pt x="21599" y="30"/>
                        <a:pt x="21600" y="60"/>
                        <a:pt x="21600" y="91"/>
                      </a:cubicBezTo>
                      <a:cubicBezTo>
                        <a:pt x="21600" y="12020"/>
                        <a:pt x="11929" y="21690"/>
                        <a:pt x="0" y="21691"/>
                      </a:cubicBezTo>
                    </a:path>
                    <a:path w="21600" h="21691" stroke="0" extrusionOk="0">
                      <a:moveTo>
                        <a:pt x="21599" y="0"/>
                      </a:moveTo>
                      <a:cubicBezTo>
                        <a:pt x="21599" y="30"/>
                        <a:pt x="21600" y="60"/>
                        <a:pt x="21600" y="91"/>
                      </a:cubicBezTo>
                      <a:cubicBezTo>
                        <a:pt x="21600" y="12020"/>
                        <a:pt x="11929" y="21690"/>
                        <a:pt x="0" y="21691"/>
                      </a:cubicBezTo>
                      <a:lnTo>
                        <a:pt x="0" y="91"/>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17877" name="Group 85"/>
            <p:cNvGrpSpPr>
              <a:grpSpLocks/>
            </p:cNvGrpSpPr>
            <p:nvPr/>
          </p:nvGrpSpPr>
          <p:grpSpPr bwMode="auto">
            <a:xfrm>
              <a:off x="624" y="3083"/>
              <a:ext cx="128" cy="136"/>
              <a:chOff x="624" y="3083"/>
              <a:chExt cx="128" cy="136"/>
            </a:xfrm>
          </p:grpSpPr>
          <p:grpSp>
            <p:nvGrpSpPr>
              <p:cNvPr id="417878" name="Group 86"/>
              <p:cNvGrpSpPr>
                <a:grpSpLocks/>
              </p:cNvGrpSpPr>
              <p:nvPr/>
            </p:nvGrpSpPr>
            <p:grpSpPr bwMode="auto">
              <a:xfrm>
                <a:off x="624" y="3083"/>
                <a:ext cx="64" cy="68"/>
                <a:chOff x="624" y="3083"/>
                <a:chExt cx="64" cy="68"/>
              </a:xfrm>
            </p:grpSpPr>
            <p:sp>
              <p:nvSpPr>
                <p:cNvPr id="417879" name="Arc 87"/>
                <p:cNvSpPr>
                  <a:spLocks/>
                </p:cNvSpPr>
                <p:nvPr/>
              </p:nvSpPr>
              <p:spPr bwMode="auto">
                <a:xfrm>
                  <a:off x="624" y="3083"/>
                  <a:ext cx="32" cy="68"/>
                </a:xfrm>
                <a:custGeom>
                  <a:avLst/>
                  <a:gdLst>
                    <a:gd name="G0" fmla="+- 21600 0 0"/>
                    <a:gd name="G1" fmla="+- 21600 0 0"/>
                    <a:gd name="G2" fmla="+- 21600 0 0"/>
                    <a:gd name="T0" fmla="*/ 0 w 21600"/>
                    <a:gd name="T1" fmla="*/ 21509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09"/>
                      </a:moveTo>
                      <a:cubicBezTo>
                        <a:pt x="50" y="9615"/>
                        <a:pt x="9706" y="0"/>
                        <a:pt x="21599" y="0"/>
                      </a:cubicBezTo>
                    </a:path>
                    <a:path w="21600" h="21600" stroke="0" extrusionOk="0">
                      <a:moveTo>
                        <a:pt x="0" y="21509"/>
                      </a:moveTo>
                      <a:cubicBezTo>
                        <a:pt x="50" y="9615"/>
                        <a:pt x="9706" y="0"/>
                        <a:pt x="21599" y="0"/>
                      </a:cubicBezTo>
                      <a:lnTo>
                        <a:pt x="2160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80" name="Arc 88"/>
                <p:cNvSpPr>
                  <a:spLocks/>
                </p:cNvSpPr>
                <p:nvPr/>
              </p:nvSpPr>
              <p:spPr bwMode="auto">
                <a:xfrm>
                  <a:off x="656" y="3083"/>
                  <a:ext cx="32" cy="68"/>
                </a:xfrm>
                <a:custGeom>
                  <a:avLst/>
                  <a:gdLst>
                    <a:gd name="G0" fmla="+- 0 0 0"/>
                    <a:gd name="G1" fmla="+- 21600 0 0"/>
                    <a:gd name="G2" fmla="+- 21600 0 0"/>
                    <a:gd name="T0" fmla="*/ 0 w 21600"/>
                    <a:gd name="T1" fmla="*/ 0 h 21600"/>
                    <a:gd name="T2" fmla="*/ 21600 w 21600"/>
                    <a:gd name="T3" fmla="*/ 21509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93" y="0"/>
                        <a:pt x="21549" y="9615"/>
                        <a:pt x="21599" y="21509"/>
                      </a:cubicBezTo>
                    </a:path>
                    <a:path w="21600" h="21600" stroke="0" extrusionOk="0">
                      <a:moveTo>
                        <a:pt x="-1" y="0"/>
                      </a:moveTo>
                      <a:cubicBezTo>
                        <a:pt x="11893" y="0"/>
                        <a:pt x="21549" y="9615"/>
                        <a:pt x="21599" y="21509"/>
                      </a:cubicBezTo>
                      <a:lnTo>
                        <a:pt x="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7881" name="Group 89"/>
              <p:cNvGrpSpPr>
                <a:grpSpLocks/>
              </p:cNvGrpSpPr>
              <p:nvPr/>
            </p:nvGrpSpPr>
            <p:grpSpPr bwMode="auto">
              <a:xfrm>
                <a:off x="688" y="3151"/>
                <a:ext cx="64" cy="68"/>
                <a:chOff x="688" y="3151"/>
                <a:chExt cx="64" cy="68"/>
              </a:xfrm>
            </p:grpSpPr>
            <p:sp>
              <p:nvSpPr>
                <p:cNvPr id="417882" name="Arc 90"/>
                <p:cNvSpPr>
                  <a:spLocks/>
                </p:cNvSpPr>
                <p:nvPr/>
              </p:nvSpPr>
              <p:spPr bwMode="auto">
                <a:xfrm>
                  <a:off x="688" y="3151"/>
                  <a:ext cx="32" cy="68"/>
                </a:xfrm>
                <a:custGeom>
                  <a:avLst/>
                  <a:gdLst>
                    <a:gd name="G0" fmla="+- 21600 0 0"/>
                    <a:gd name="G1" fmla="+- 91 0 0"/>
                    <a:gd name="G2" fmla="+- 21600 0 0"/>
                    <a:gd name="T0" fmla="*/ 21600 w 21600"/>
                    <a:gd name="T1" fmla="*/ 21691 h 21691"/>
                    <a:gd name="T2" fmla="*/ 0 w 21600"/>
                    <a:gd name="T3" fmla="*/ 0 h 21691"/>
                    <a:gd name="T4" fmla="*/ 21600 w 21600"/>
                    <a:gd name="T5" fmla="*/ 91 h 21691"/>
                  </a:gdLst>
                  <a:ahLst/>
                  <a:cxnLst>
                    <a:cxn ang="0">
                      <a:pos x="T0" y="T1"/>
                    </a:cxn>
                    <a:cxn ang="0">
                      <a:pos x="T2" y="T3"/>
                    </a:cxn>
                    <a:cxn ang="0">
                      <a:pos x="T4" y="T5"/>
                    </a:cxn>
                  </a:cxnLst>
                  <a:rect l="0" t="0" r="r" b="b"/>
                  <a:pathLst>
                    <a:path w="21600" h="21691" fill="none" extrusionOk="0">
                      <a:moveTo>
                        <a:pt x="21600" y="21691"/>
                      </a:moveTo>
                      <a:cubicBezTo>
                        <a:pt x="9670" y="21691"/>
                        <a:pt x="0" y="12020"/>
                        <a:pt x="0" y="91"/>
                      </a:cubicBezTo>
                      <a:cubicBezTo>
                        <a:pt x="-1" y="60"/>
                        <a:pt x="0" y="30"/>
                        <a:pt x="0" y="0"/>
                      </a:cubicBezTo>
                    </a:path>
                    <a:path w="21600" h="21691" stroke="0" extrusionOk="0">
                      <a:moveTo>
                        <a:pt x="21600" y="21691"/>
                      </a:moveTo>
                      <a:cubicBezTo>
                        <a:pt x="9670" y="21691"/>
                        <a:pt x="0" y="12020"/>
                        <a:pt x="0" y="91"/>
                      </a:cubicBezTo>
                      <a:cubicBezTo>
                        <a:pt x="-1" y="60"/>
                        <a:pt x="0" y="30"/>
                        <a:pt x="0" y="0"/>
                      </a:cubicBezTo>
                      <a:lnTo>
                        <a:pt x="21600" y="91"/>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83" name="Arc 91"/>
                <p:cNvSpPr>
                  <a:spLocks/>
                </p:cNvSpPr>
                <p:nvPr/>
              </p:nvSpPr>
              <p:spPr bwMode="auto">
                <a:xfrm>
                  <a:off x="720" y="3151"/>
                  <a:ext cx="32" cy="68"/>
                </a:xfrm>
                <a:custGeom>
                  <a:avLst/>
                  <a:gdLst>
                    <a:gd name="G0" fmla="+- 0 0 0"/>
                    <a:gd name="G1" fmla="+- 91 0 0"/>
                    <a:gd name="G2" fmla="+- 21600 0 0"/>
                    <a:gd name="T0" fmla="*/ 21600 w 21600"/>
                    <a:gd name="T1" fmla="*/ 0 h 21691"/>
                    <a:gd name="T2" fmla="*/ 0 w 21600"/>
                    <a:gd name="T3" fmla="*/ 21691 h 21691"/>
                    <a:gd name="T4" fmla="*/ 0 w 21600"/>
                    <a:gd name="T5" fmla="*/ 91 h 21691"/>
                  </a:gdLst>
                  <a:ahLst/>
                  <a:cxnLst>
                    <a:cxn ang="0">
                      <a:pos x="T0" y="T1"/>
                    </a:cxn>
                    <a:cxn ang="0">
                      <a:pos x="T2" y="T3"/>
                    </a:cxn>
                    <a:cxn ang="0">
                      <a:pos x="T4" y="T5"/>
                    </a:cxn>
                  </a:cxnLst>
                  <a:rect l="0" t="0" r="r" b="b"/>
                  <a:pathLst>
                    <a:path w="21600" h="21691" fill="none" extrusionOk="0">
                      <a:moveTo>
                        <a:pt x="21599" y="0"/>
                      </a:moveTo>
                      <a:cubicBezTo>
                        <a:pt x="21599" y="30"/>
                        <a:pt x="21600" y="60"/>
                        <a:pt x="21600" y="91"/>
                      </a:cubicBezTo>
                      <a:cubicBezTo>
                        <a:pt x="21600" y="12020"/>
                        <a:pt x="11929" y="21690"/>
                        <a:pt x="0" y="21691"/>
                      </a:cubicBezTo>
                    </a:path>
                    <a:path w="21600" h="21691" stroke="0" extrusionOk="0">
                      <a:moveTo>
                        <a:pt x="21599" y="0"/>
                      </a:moveTo>
                      <a:cubicBezTo>
                        <a:pt x="21599" y="30"/>
                        <a:pt x="21600" y="60"/>
                        <a:pt x="21600" y="91"/>
                      </a:cubicBezTo>
                      <a:cubicBezTo>
                        <a:pt x="21600" y="12020"/>
                        <a:pt x="11929" y="21690"/>
                        <a:pt x="0" y="21691"/>
                      </a:cubicBezTo>
                      <a:lnTo>
                        <a:pt x="0" y="91"/>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417884" name="Arc 92"/>
            <p:cNvSpPr>
              <a:spLocks/>
            </p:cNvSpPr>
            <p:nvPr/>
          </p:nvSpPr>
          <p:spPr bwMode="auto">
            <a:xfrm>
              <a:off x="760" y="3083"/>
              <a:ext cx="32" cy="68"/>
            </a:xfrm>
            <a:custGeom>
              <a:avLst/>
              <a:gdLst>
                <a:gd name="G0" fmla="+- 21600 0 0"/>
                <a:gd name="G1" fmla="+- 21600 0 0"/>
                <a:gd name="G2" fmla="+- 21600 0 0"/>
                <a:gd name="T0" fmla="*/ 0 w 21600"/>
                <a:gd name="T1" fmla="*/ 21509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09"/>
                  </a:moveTo>
                  <a:cubicBezTo>
                    <a:pt x="50" y="9615"/>
                    <a:pt x="9706" y="0"/>
                    <a:pt x="21599" y="0"/>
                  </a:cubicBezTo>
                </a:path>
                <a:path w="21600" h="21600" stroke="0" extrusionOk="0">
                  <a:moveTo>
                    <a:pt x="0" y="21509"/>
                  </a:moveTo>
                  <a:cubicBezTo>
                    <a:pt x="50" y="9615"/>
                    <a:pt x="9706" y="0"/>
                    <a:pt x="21599" y="0"/>
                  </a:cubicBezTo>
                  <a:lnTo>
                    <a:pt x="2160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85" name="Arc 93"/>
            <p:cNvSpPr>
              <a:spLocks/>
            </p:cNvSpPr>
            <p:nvPr/>
          </p:nvSpPr>
          <p:spPr bwMode="auto">
            <a:xfrm>
              <a:off x="792" y="3083"/>
              <a:ext cx="32" cy="68"/>
            </a:xfrm>
            <a:custGeom>
              <a:avLst/>
              <a:gdLst>
                <a:gd name="G0" fmla="+- 0 0 0"/>
                <a:gd name="G1" fmla="+- 21600 0 0"/>
                <a:gd name="G2" fmla="+- 21600 0 0"/>
                <a:gd name="T0" fmla="*/ 0 w 21600"/>
                <a:gd name="T1" fmla="*/ 0 h 21600"/>
                <a:gd name="T2" fmla="*/ 21600 w 21600"/>
                <a:gd name="T3" fmla="*/ 21509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93" y="0"/>
                    <a:pt x="21549" y="9615"/>
                    <a:pt x="21599" y="21509"/>
                  </a:cubicBezTo>
                </a:path>
                <a:path w="21600" h="21600" stroke="0" extrusionOk="0">
                  <a:moveTo>
                    <a:pt x="-1" y="0"/>
                  </a:moveTo>
                  <a:cubicBezTo>
                    <a:pt x="11893" y="0"/>
                    <a:pt x="21549" y="9615"/>
                    <a:pt x="21599" y="21509"/>
                  </a:cubicBezTo>
                  <a:lnTo>
                    <a:pt x="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86" name="Arc 94"/>
            <p:cNvSpPr>
              <a:spLocks/>
            </p:cNvSpPr>
            <p:nvPr/>
          </p:nvSpPr>
          <p:spPr bwMode="auto">
            <a:xfrm>
              <a:off x="824" y="3151"/>
              <a:ext cx="32" cy="68"/>
            </a:xfrm>
            <a:custGeom>
              <a:avLst/>
              <a:gdLst>
                <a:gd name="G0" fmla="+- 21600 0 0"/>
                <a:gd name="G1" fmla="+- 91 0 0"/>
                <a:gd name="G2" fmla="+- 21600 0 0"/>
                <a:gd name="T0" fmla="*/ 21600 w 21600"/>
                <a:gd name="T1" fmla="*/ 21691 h 21691"/>
                <a:gd name="T2" fmla="*/ 0 w 21600"/>
                <a:gd name="T3" fmla="*/ 0 h 21691"/>
                <a:gd name="T4" fmla="*/ 21600 w 21600"/>
                <a:gd name="T5" fmla="*/ 91 h 21691"/>
              </a:gdLst>
              <a:ahLst/>
              <a:cxnLst>
                <a:cxn ang="0">
                  <a:pos x="T0" y="T1"/>
                </a:cxn>
                <a:cxn ang="0">
                  <a:pos x="T2" y="T3"/>
                </a:cxn>
                <a:cxn ang="0">
                  <a:pos x="T4" y="T5"/>
                </a:cxn>
              </a:cxnLst>
              <a:rect l="0" t="0" r="r" b="b"/>
              <a:pathLst>
                <a:path w="21600" h="21691" fill="none" extrusionOk="0">
                  <a:moveTo>
                    <a:pt x="21600" y="21691"/>
                  </a:moveTo>
                  <a:cubicBezTo>
                    <a:pt x="9670" y="21691"/>
                    <a:pt x="0" y="12020"/>
                    <a:pt x="0" y="91"/>
                  </a:cubicBezTo>
                  <a:cubicBezTo>
                    <a:pt x="-1" y="60"/>
                    <a:pt x="0" y="30"/>
                    <a:pt x="0" y="0"/>
                  </a:cubicBezTo>
                </a:path>
                <a:path w="21600" h="21691" stroke="0" extrusionOk="0">
                  <a:moveTo>
                    <a:pt x="21600" y="21691"/>
                  </a:moveTo>
                  <a:cubicBezTo>
                    <a:pt x="9670" y="21691"/>
                    <a:pt x="0" y="12020"/>
                    <a:pt x="0" y="91"/>
                  </a:cubicBezTo>
                  <a:cubicBezTo>
                    <a:pt x="-1" y="60"/>
                    <a:pt x="0" y="30"/>
                    <a:pt x="0" y="0"/>
                  </a:cubicBezTo>
                  <a:lnTo>
                    <a:pt x="21600" y="91"/>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87" name="Arc 95"/>
            <p:cNvSpPr>
              <a:spLocks/>
            </p:cNvSpPr>
            <p:nvPr/>
          </p:nvSpPr>
          <p:spPr bwMode="auto">
            <a:xfrm>
              <a:off x="856" y="3167"/>
              <a:ext cx="24" cy="44"/>
            </a:xfrm>
            <a:custGeom>
              <a:avLst/>
              <a:gdLst>
                <a:gd name="G0" fmla="+- 0 0 0"/>
                <a:gd name="G1" fmla="+- 89 0 0"/>
                <a:gd name="G2" fmla="+- 21600 0 0"/>
                <a:gd name="T0" fmla="*/ 21600 w 21600"/>
                <a:gd name="T1" fmla="*/ 0 h 21689"/>
                <a:gd name="T2" fmla="*/ 0 w 21600"/>
                <a:gd name="T3" fmla="*/ 21689 h 21689"/>
                <a:gd name="T4" fmla="*/ 0 w 21600"/>
                <a:gd name="T5" fmla="*/ 89 h 21689"/>
              </a:gdLst>
              <a:ahLst/>
              <a:cxnLst>
                <a:cxn ang="0">
                  <a:pos x="T0" y="T1"/>
                </a:cxn>
                <a:cxn ang="0">
                  <a:pos x="T2" y="T3"/>
                </a:cxn>
                <a:cxn ang="0">
                  <a:pos x="T4" y="T5"/>
                </a:cxn>
              </a:cxnLst>
              <a:rect l="0" t="0" r="r" b="b"/>
              <a:pathLst>
                <a:path w="21600" h="21689" fill="none" extrusionOk="0">
                  <a:moveTo>
                    <a:pt x="21599" y="0"/>
                  </a:moveTo>
                  <a:cubicBezTo>
                    <a:pt x="21599" y="29"/>
                    <a:pt x="21600" y="59"/>
                    <a:pt x="21600" y="89"/>
                  </a:cubicBezTo>
                  <a:cubicBezTo>
                    <a:pt x="21600" y="12018"/>
                    <a:pt x="11929" y="21688"/>
                    <a:pt x="0" y="21689"/>
                  </a:cubicBezTo>
                </a:path>
                <a:path w="21600" h="21689" stroke="0" extrusionOk="0">
                  <a:moveTo>
                    <a:pt x="21599" y="0"/>
                  </a:moveTo>
                  <a:cubicBezTo>
                    <a:pt x="21599" y="29"/>
                    <a:pt x="21600" y="59"/>
                    <a:pt x="21600" y="89"/>
                  </a:cubicBezTo>
                  <a:cubicBezTo>
                    <a:pt x="21600" y="12018"/>
                    <a:pt x="11929" y="21688"/>
                    <a:pt x="0" y="21689"/>
                  </a:cubicBezTo>
                  <a:lnTo>
                    <a:pt x="0" y="89"/>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888" name="Arc 96"/>
            <p:cNvSpPr>
              <a:spLocks/>
            </p:cNvSpPr>
            <p:nvPr/>
          </p:nvSpPr>
          <p:spPr bwMode="auto">
            <a:xfrm>
              <a:off x="880" y="3123"/>
              <a:ext cx="24" cy="44"/>
            </a:xfrm>
            <a:custGeom>
              <a:avLst/>
              <a:gdLst>
                <a:gd name="G0" fmla="+- 21600 0 0"/>
                <a:gd name="G1" fmla="+- 21600 0 0"/>
                <a:gd name="G2" fmla="+- 21600 0 0"/>
                <a:gd name="T0" fmla="*/ 0 w 21600"/>
                <a:gd name="T1" fmla="*/ 21511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11"/>
                  </a:moveTo>
                  <a:cubicBezTo>
                    <a:pt x="49" y="9616"/>
                    <a:pt x="9705" y="0"/>
                    <a:pt x="21599" y="0"/>
                  </a:cubicBezTo>
                </a:path>
                <a:path w="21600" h="21600" stroke="0" extrusionOk="0">
                  <a:moveTo>
                    <a:pt x="0" y="21511"/>
                  </a:moveTo>
                  <a:cubicBezTo>
                    <a:pt x="49" y="9616"/>
                    <a:pt x="9705" y="0"/>
                    <a:pt x="21599" y="0"/>
                  </a:cubicBezTo>
                  <a:lnTo>
                    <a:pt x="21600" y="21600"/>
                  </a:lnTo>
                  <a:close/>
                </a:path>
              </a:pathLst>
            </a:custGeom>
            <a:noFill/>
            <a:ln w="508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7889" name="Group 97"/>
            <p:cNvGrpSpPr>
              <a:grpSpLocks/>
            </p:cNvGrpSpPr>
            <p:nvPr/>
          </p:nvGrpSpPr>
          <p:grpSpPr bwMode="auto">
            <a:xfrm>
              <a:off x="904" y="3099"/>
              <a:ext cx="88" cy="56"/>
              <a:chOff x="904" y="3099"/>
              <a:chExt cx="88" cy="56"/>
            </a:xfrm>
          </p:grpSpPr>
          <p:sp>
            <p:nvSpPr>
              <p:cNvPr id="417890" name="Freeform 98"/>
              <p:cNvSpPr>
                <a:spLocks/>
              </p:cNvSpPr>
              <p:nvPr/>
            </p:nvSpPr>
            <p:spPr bwMode="auto">
              <a:xfrm>
                <a:off x="904" y="3099"/>
                <a:ext cx="88" cy="56"/>
              </a:xfrm>
              <a:custGeom>
                <a:avLst/>
                <a:gdLst>
                  <a:gd name="T0" fmla="*/ 88 w 88"/>
                  <a:gd name="T1" fmla="*/ 24 h 56"/>
                  <a:gd name="T2" fmla="*/ 0 w 88"/>
                  <a:gd name="T3" fmla="*/ 56 h 56"/>
                  <a:gd name="T4" fmla="*/ 0 w 88"/>
                  <a:gd name="T5" fmla="*/ 24 h 56"/>
                  <a:gd name="T6" fmla="*/ 0 w 88"/>
                  <a:gd name="T7" fmla="*/ 0 h 56"/>
                  <a:gd name="T8" fmla="*/ 88 w 88"/>
                  <a:gd name="T9" fmla="*/ 24 h 56"/>
                </a:gdLst>
                <a:ahLst/>
                <a:cxnLst>
                  <a:cxn ang="0">
                    <a:pos x="T0" y="T1"/>
                  </a:cxn>
                  <a:cxn ang="0">
                    <a:pos x="T2" y="T3"/>
                  </a:cxn>
                  <a:cxn ang="0">
                    <a:pos x="T4" y="T5"/>
                  </a:cxn>
                  <a:cxn ang="0">
                    <a:pos x="T6" y="T7"/>
                  </a:cxn>
                  <a:cxn ang="0">
                    <a:pos x="T8" y="T9"/>
                  </a:cxn>
                </a:cxnLst>
                <a:rect l="0" t="0" r="r" b="b"/>
                <a:pathLst>
                  <a:path w="88" h="56">
                    <a:moveTo>
                      <a:pt x="88" y="24"/>
                    </a:moveTo>
                    <a:lnTo>
                      <a:pt x="0" y="56"/>
                    </a:lnTo>
                    <a:lnTo>
                      <a:pt x="0" y="24"/>
                    </a:lnTo>
                    <a:lnTo>
                      <a:pt x="0" y="0"/>
                    </a:lnTo>
                    <a:lnTo>
                      <a:pt x="88" y="24"/>
                    </a:lnTo>
                    <a:close/>
                  </a:path>
                </a:pathLst>
              </a:custGeom>
              <a:solidFill>
                <a:srgbClr val="0000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891" name="Line 99"/>
              <p:cNvSpPr>
                <a:spLocks noChangeShapeType="1"/>
              </p:cNvSpPr>
              <p:nvPr/>
            </p:nvSpPr>
            <p:spPr bwMode="auto">
              <a:xfrm>
                <a:off x="904" y="3123"/>
                <a:ext cx="1" cy="1"/>
              </a:xfrm>
              <a:prstGeom prst="line">
                <a:avLst/>
              </a:prstGeom>
              <a:noFill/>
              <a:ln w="508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17892" name="Rectangle 100"/>
          <p:cNvSpPr>
            <a:spLocks noChangeArrowheads="1"/>
          </p:cNvSpPr>
          <p:nvPr/>
        </p:nvSpPr>
        <p:spPr bwMode="auto">
          <a:xfrm>
            <a:off x="508000" y="5072063"/>
            <a:ext cx="76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400" b="1">
                <a:solidFill>
                  <a:srgbClr val="0000CC"/>
                </a:solidFill>
                <a:latin typeface="Symbol" pitchFamily="18" charset="2"/>
              </a:rPr>
              <a:t> </a:t>
            </a:r>
            <a:endParaRPr lang="en-US" sz="2400">
              <a:latin typeface="Times" pitchFamily="18" charset="0"/>
            </a:endParaRPr>
          </a:p>
        </p:txBody>
      </p:sp>
      <p:sp>
        <p:nvSpPr>
          <p:cNvPr id="417893" name="Rectangle 101"/>
          <p:cNvSpPr>
            <a:spLocks noChangeArrowheads="1"/>
          </p:cNvSpPr>
          <p:nvPr/>
        </p:nvSpPr>
        <p:spPr bwMode="auto">
          <a:xfrm>
            <a:off x="546100" y="5072063"/>
            <a:ext cx="209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400" b="1">
                <a:solidFill>
                  <a:srgbClr val="0000CC"/>
                </a:solidFill>
                <a:latin typeface="Symbol" pitchFamily="18" charset="2"/>
              </a:rPr>
              <a:t>w</a:t>
            </a:r>
            <a:endParaRPr lang="en-US" sz="2400">
              <a:latin typeface="Times" pitchFamily="18" charset="0"/>
            </a:endParaRPr>
          </a:p>
        </p:txBody>
      </p:sp>
      <p:sp>
        <p:nvSpPr>
          <p:cNvPr id="417894" name="Rectangle 102"/>
          <p:cNvSpPr>
            <a:spLocks noChangeArrowheads="1"/>
          </p:cNvSpPr>
          <p:nvPr/>
        </p:nvSpPr>
        <p:spPr bwMode="auto">
          <a:xfrm>
            <a:off x="749300" y="5237163"/>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00CC"/>
                </a:solidFill>
                <a:latin typeface="Helvetica" pitchFamily="34" charset="0"/>
              </a:rPr>
              <a:t>0</a:t>
            </a:r>
            <a:endParaRPr lang="en-US" sz="2400">
              <a:latin typeface="Times" pitchFamily="18" charset="0"/>
            </a:endParaRPr>
          </a:p>
        </p:txBody>
      </p:sp>
      <p:sp>
        <p:nvSpPr>
          <p:cNvPr id="417895" name="Rectangle 103"/>
          <p:cNvSpPr>
            <a:spLocks noChangeArrowheads="1"/>
          </p:cNvSpPr>
          <p:nvPr/>
        </p:nvSpPr>
        <p:spPr bwMode="auto">
          <a:xfrm>
            <a:off x="3467100" y="5770563"/>
            <a:ext cx="209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2400" b="1">
                <a:solidFill>
                  <a:srgbClr val="DD0806"/>
                </a:solidFill>
                <a:latin typeface="Symbol" pitchFamily="18" charset="2"/>
              </a:rPr>
              <a:t>w</a:t>
            </a:r>
            <a:endParaRPr lang="en-US" sz="2400">
              <a:latin typeface="Times" pitchFamily="18" charset="0"/>
            </a:endParaRPr>
          </a:p>
        </p:txBody>
      </p:sp>
      <p:sp>
        <p:nvSpPr>
          <p:cNvPr id="417896" name="Rectangle 104"/>
          <p:cNvSpPr>
            <a:spLocks noChangeArrowheads="1"/>
          </p:cNvSpPr>
          <p:nvPr/>
        </p:nvSpPr>
        <p:spPr bwMode="auto">
          <a:xfrm>
            <a:off x="3670300" y="5935663"/>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DD0806"/>
                </a:solidFill>
                <a:latin typeface="Helvetica" pitchFamily="34" charset="0"/>
              </a:rPr>
              <a:t>2</a:t>
            </a:r>
            <a:endParaRPr lang="en-US" sz="2400">
              <a:latin typeface="Times" pitchFamily="18" charset="0"/>
            </a:endParaRPr>
          </a:p>
        </p:txBody>
      </p:sp>
      <p:sp>
        <p:nvSpPr>
          <p:cNvPr id="417897" name="Rectangle 105"/>
          <p:cNvSpPr>
            <a:spLocks noChangeArrowheads="1"/>
          </p:cNvSpPr>
          <p:nvPr/>
        </p:nvSpPr>
        <p:spPr bwMode="auto">
          <a:xfrm>
            <a:off x="3416300" y="3662363"/>
            <a:ext cx="1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17898" name="Rectangle 106"/>
          <p:cNvSpPr>
            <a:spLocks noChangeArrowheads="1"/>
          </p:cNvSpPr>
          <p:nvPr/>
        </p:nvSpPr>
        <p:spPr bwMode="auto">
          <a:xfrm>
            <a:off x="3619500" y="3827463"/>
            <a:ext cx="1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endParaRPr lang="en-US" sz="2400">
              <a:latin typeface="Times" pitchFamily="18" charset="0"/>
            </a:endParaRPr>
          </a:p>
        </p:txBody>
      </p:sp>
      <p:sp>
        <p:nvSpPr>
          <p:cNvPr id="417899" name="Rectangle 107"/>
          <p:cNvSpPr>
            <a:spLocks noChangeArrowheads="1"/>
          </p:cNvSpPr>
          <p:nvPr/>
        </p:nvSpPr>
        <p:spPr bwMode="auto">
          <a:xfrm>
            <a:off x="1524000" y="574516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P</a:t>
            </a:r>
            <a:endParaRPr lang="en-US" sz="2400">
              <a:latin typeface="Times" pitchFamily="18" charset="0"/>
            </a:endParaRPr>
          </a:p>
        </p:txBody>
      </p:sp>
      <p:sp>
        <p:nvSpPr>
          <p:cNvPr id="417900" name="Rectangle 108"/>
          <p:cNvSpPr>
            <a:spLocks noChangeArrowheads="1"/>
          </p:cNvSpPr>
          <p:nvPr/>
        </p:nvSpPr>
        <p:spPr bwMode="auto">
          <a:xfrm>
            <a:off x="1625600" y="57451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A</a:t>
            </a:r>
            <a:endParaRPr lang="en-US" sz="2400">
              <a:latin typeface="Times" pitchFamily="18" charset="0"/>
            </a:endParaRPr>
          </a:p>
        </p:txBody>
      </p:sp>
      <p:sp>
        <p:nvSpPr>
          <p:cNvPr id="417901" name="Rectangle 109"/>
          <p:cNvSpPr>
            <a:spLocks noChangeArrowheads="1"/>
          </p:cNvSpPr>
          <p:nvPr/>
        </p:nvSpPr>
        <p:spPr bwMode="auto">
          <a:xfrm>
            <a:off x="1727200" y="57451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R</a:t>
            </a:r>
            <a:endParaRPr lang="en-US" sz="2400">
              <a:latin typeface="Times" pitchFamily="18" charset="0"/>
            </a:endParaRPr>
          </a:p>
        </p:txBody>
      </p:sp>
      <p:sp>
        <p:nvSpPr>
          <p:cNvPr id="417902" name="Rectangle 110"/>
          <p:cNvSpPr>
            <a:spLocks noChangeArrowheads="1"/>
          </p:cNvSpPr>
          <p:nvPr/>
        </p:nvSpPr>
        <p:spPr bwMode="auto">
          <a:xfrm>
            <a:off x="1841500" y="57451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A</a:t>
            </a:r>
            <a:endParaRPr lang="en-US" sz="2400">
              <a:latin typeface="Times" pitchFamily="18" charset="0"/>
            </a:endParaRPr>
          </a:p>
        </p:txBody>
      </p:sp>
      <p:sp>
        <p:nvSpPr>
          <p:cNvPr id="417903" name="Rectangle 111"/>
          <p:cNvSpPr>
            <a:spLocks noChangeArrowheads="1"/>
          </p:cNvSpPr>
          <p:nvPr/>
        </p:nvSpPr>
        <p:spPr bwMode="auto">
          <a:xfrm>
            <a:off x="1955800" y="5745163"/>
            <a:ext cx="1270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M</a:t>
            </a:r>
            <a:endParaRPr lang="en-US" sz="2400">
              <a:latin typeface="Times" pitchFamily="18" charset="0"/>
            </a:endParaRPr>
          </a:p>
        </p:txBody>
      </p:sp>
      <p:sp>
        <p:nvSpPr>
          <p:cNvPr id="417904" name="Rectangle 112"/>
          <p:cNvSpPr>
            <a:spLocks noChangeArrowheads="1"/>
          </p:cNvSpPr>
          <p:nvPr/>
        </p:nvSpPr>
        <p:spPr bwMode="auto">
          <a:xfrm>
            <a:off x="2082800" y="574516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E</a:t>
            </a:r>
            <a:endParaRPr lang="en-US" sz="2400">
              <a:latin typeface="Times" pitchFamily="18" charset="0"/>
            </a:endParaRPr>
          </a:p>
        </p:txBody>
      </p:sp>
      <p:sp>
        <p:nvSpPr>
          <p:cNvPr id="417905" name="Rectangle 113"/>
          <p:cNvSpPr>
            <a:spLocks noChangeArrowheads="1"/>
          </p:cNvSpPr>
          <p:nvPr/>
        </p:nvSpPr>
        <p:spPr bwMode="auto">
          <a:xfrm>
            <a:off x="2184400" y="5745163"/>
            <a:ext cx="936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T</a:t>
            </a:r>
            <a:endParaRPr lang="en-US" sz="2400">
              <a:latin typeface="Times" pitchFamily="18" charset="0"/>
            </a:endParaRPr>
          </a:p>
        </p:txBody>
      </p:sp>
      <p:sp>
        <p:nvSpPr>
          <p:cNvPr id="417906" name="Rectangle 114"/>
          <p:cNvSpPr>
            <a:spLocks noChangeArrowheads="1"/>
          </p:cNvSpPr>
          <p:nvPr/>
        </p:nvSpPr>
        <p:spPr bwMode="auto">
          <a:xfrm>
            <a:off x="2273300" y="57451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R</a:t>
            </a:r>
            <a:endParaRPr lang="en-US" sz="2400">
              <a:latin typeface="Times" pitchFamily="18" charset="0"/>
            </a:endParaRPr>
          </a:p>
        </p:txBody>
      </p:sp>
      <p:sp>
        <p:nvSpPr>
          <p:cNvPr id="417907" name="Rectangle 115"/>
          <p:cNvSpPr>
            <a:spLocks noChangeArrowheads="1"/>
          </p:cNvSpPr>
          <p:nvPr/>
        </p:nvSpPr>
        <p:spPr bwMode="auto">
          <a:xfrm>
            <a:off x="2387600" y="5745163"/>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I</a:t>
            </a:r>
            <a:endParaRPr lang="en-US" sz="2400">
              <a:latin typeface="Times" pitchFamily="18" charset="0"/>
            </a:endParaRPr>
          </a:p>
        </p:txBody>
      </p:sp>
      <p:sp>
        <p:nvSpPr>
          <p:cNvPr id="417908" name="Rectangle 116"/>
          <p:cNvSpPr>
            <a:spLocks noChangeArrowheads="1"/>
          </p:cNvSpPr>
          <p:nvPr/>
        </p:nvSpPr>
        <p:spPr bwMode="auto">
          <a:xfrm>
            <a:off x="2425700" y="57451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C</a:t>
            </a:r>
            <a:endParaRPr lang="en-US" sz="2400">
              <a:latin typeface="Times" pitchFamily="18" charset="0"/>
            </a:endParaRPr>
          </a:p>
        </p:txBody>
      </p:sp>
      <p:sp>
        <p:nvSpPr>
          <p:cNvPr id="417909" name="Rectangle 117"/>
          <p:cNvSpPr>
            <a:spLocks noChangeArrowheads="1"/>
          </p:cNvSpPr>
          <p:nvPr/>
        </p:nvSpPr>
        <p:spPr bwMode="auto">
          <a:xfrm>
            <a:off x="2540000" y="5745163"/>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 </a:t>
            </a:r>
            <a:endParaRPr lang="en-US" sz="2400">
              <a:latin typeface="Times" pitchFamily="18" charset="0"/>
            </a:endParaRPr>
          </a:p>
        </p:txBody>
      </p:sp>
      <p:sp>
        <p:nvSpPr>
          <p:cNvPr id="417910" name="Rectangle 118"/>
          <p:cNvSpPr>
            <a:spLocks noChangeArrowheads="1"/>
          </p:cNvSpPr>
          <p:nvPr/>
        </p:nvSpPr>
        <p:spPr bwMode="auto">
          <a:xfrm>
            <a:off x="2540000" y="5745163"/>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 </a:t>
            </a:r>
            <a:endParaRPr lang="en-US" sz="2400">
              <a:latin typeface="Times" pitchFamily="18" charset="0"/>
            </a:endParaRPr>
          </a:p>
        </p:txBody>
      </p:sp>
      <p:sp>
        <p:nvSpPr>
          <p:cNvPr id="417911" name="Rectangle 119"/>
          <p:cNvSpPr>
            <a:spLocks noChangeArrowheads="1"/>
          </p:cNvSpPr>
          <p:nvPr/>
        </p:nvSpPr>
        <p:spPr bwMode="auto">
          <a:xfrm>
            <a:off x="1676400" y="59229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C</a:t>
            </a:r>
            <a:endParaRPr lang="en-US" sz="2400">
              <a:latin typeface="Times" pitchFamily="18" charset="0"/>
            </a:endParaRPr>
          </a:p>
        </p:txBody>
      </p:sp>
      <p:sp>
        <p:nvSpPr>
          <p:cNvPr id="417912" name="Rectangle 120"/>
          <p:cNvSpPr>
            <a:spLocks noChangeArrowheads="1"/>
          </p:cNvSpPr>
          <p:nvPr/>
        </p:nvSpPr>
        <p:spPr bwMode="auto">
          <a:xfrm>
            <a:off x="1790700" y="59229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R</a:t>
            </a:r>
            <a:endParaRPr lang="en-US" sz="2400">
              <a:latin typeface="Times" pitchFamily="18" charset="0"/>
            </a:endParaRPr>
          </a:p>
        </p:txBody>
      </p:sp>
      <p:sp>
        <p:nvSpPr>
          <p:cNvPr id="417913" name="Rectangle 121"/>
          <p:cNvSpPr>
            <a:spLocks noChangeArrowheads="1"/>
          </p:cNvSpPr>
          <p:nvPr/>
        </p:nvSpPr>
        <p:spPr bwMode="auto">
          <a:xfrm>
            <a:off x="1892300" y="592296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Y</a:t>
            </a:r>
            <a:endParaRPr lang="en-US" sz="2400">
              <a:latin typeface="Times" pitchFamily="18" charset="0"/>
            </a:endParaRPr>
          </a:p>
        </p:txBody>
      </p:sp>
      <p:sp>
        <p:nvSpPr>
          <p:cNvPr id="417914" name="Rectangle 122"/>
          <p:cNvSpPr>
            <a:spLocks noChangeArrowheads="1"/>
          </p:cNvSpPr>
          <p:nvPr/>
        </p:nvSpPr>
        <p:spPr bwMode="auto">
          <a:xfrm>
            <a:off x="1993900" y="592296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S</a:t>
            </a:r>
            <a:endParaRPr lang="en-US" sz="2400">
              <a:latin typeface="Times" pitchFamily="18" charset="0"/>
            </a:endParaRPr>
          </a:p>
        </p:txBody>
      </p:sp>
      <p:sp>
        <p:nvSpPr>
          <p:cNvPr id="417915" name="Rectangle 123"/>
          <p:cNvSpPr>
            <a:spLocks noChangeArrowheads="1"/>
          </p:cNvSpPr>
          <p:nvPr/>
        </p:nvSpPr>
        <p:spPr bwMode="auto">
          <a:xfrm>
            <a:off x="2095500" y="5922963"/>
            <a:ext cx="936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T</a:t>
            </a:r>
            <a:endParaRPr lang="en-US" sz="2400">
              <a:latin typeface="Times" pitchFamily="18" charset="0"/>
            </a:endParaRPr>
          </a:p>
        </p:txBody>
      </p:sp>
      <p:sp>
        <p:nvSpPr>
          <p:cNvPr id="417916" name="Rectangle 124"/>
          <p:cNvSpPr>
            <a:spLocks noChangeArrowheads="1"/>
          </p:cNvSpPr>
          <p:nvPr/>
        </p:nvSpPr>
        <p:spPr bwMode="auto">
          <a:xfrm>
            <a:off x="2184400" y="59229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A</a:t>
            </a:r>
            <a:endParaRPr lang="en-US" sz="2400">
              <a:latin typeface="Times" pitchFamily="18" charset="0"/>
            </a:endParaRPr>
          </a:p>
        </p:txBody>
      </p:sp>
      <p:sp>
        <p:nvSpPr>
          <p:cNvPr id="417917" name="Rectangle 125"/>
          <p:cNvSpPr>
            <a:spLocks noChangeArrowheads="1"/>
          </p:cNvSpPr>
          <p:nvPr/>
        </p:nvSpPr>
        <p:spPr bwMode="auto">
          <a:xfrm>
            <a:off x="2286000" y="5922963"/>
            <a:ext cx="936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L</a:t>
            </a:r>
            <a:endParaRPr lang="en-US" sz="2400">
              <a:latin typeface="Times" pitchFamily="18" charset="0"/>
            </a:endParaRPr>
          </a:p>
        </p:txBody>
      </p:sp>
      <p:grpSp>
        <p:nvGrpSpPr>
          <p:cNvPr id="417918" name="Group 126"/>
          <p:cNvGrpSpPr>
            <a:grpSpLocks/>
          </p:cNvGrpSpPr>
          <p:nvPr/>
        </p:nvGrpSpPr>
        <p:grpSpPr bwMode="auto">
          <a:xfrm>
            <a:off x="3975100" y="5630863"/>
            <a:ext cx="1295400" cy="598487"/>
            <a:chOff x="2504" y="3547"/>
            <a:chExt cx="816" cy="377"/>
          </a:xfrm>
        </p:grpSpPr>
        <p:grpSp>
          <p:nvGrpSpPr>
            <p:cNvPr id="417919" name="Group 127"/>
            <p:cNvGrpSpPr>
              <a:grpSpLocks/>
            </p:cNvGrpSpPr>
            <p:nvPr/>
          </p:nvGrpSpPr>
          <p:grpSpPr bwMode="auto">
            <a:xfrm>
              <a:off x="2504" y="3547"/>
              <a:ext cx="520" cy="376"/>
              <a:chOff x="2504" y="3547"/>
              <a:chExt cx="520" cy="376"/>
            </a:xfrm>
          </p:grpSpPr>
          <p:grpSp>
            <p:nvGrpSpPr>
              <p:cNvPr id="417920" name="Group 128"/>
              <p:cNvGrpSpPr>
                <a:grpSpLocks/>
              </p:cNvGrpSpPr>
              <p:nvPr/>
            </p:nvGrpSpPr>
            <p:grpSpPr bwMode="auto">
              <a:xfrm>
                <a:off x="2504" y="3547"/>
                <a:ext cx="296" cy="376"/>
                <a:chOff x="2504" y="3547"/>
                <a:chExt cx="296" cy="376"/>
              </a:xfrm>
            </p:grpSpPr>
            <p:sp>
              <p:nvSpPr>
                <p:cNvPr id="417921" name="Freeform 129"/>
                <p:cNvSpPr>
                  <a:spLocks/>
                </p:cNvSpPr>
                <p:nvPr/>
              </p:nvSpPr>
              <p:spPr bwMode="auto">
                <a:xfrm>
                  <a:off x="2584" y="3547"/>
                  <a:ext cx="216" cy="280"/>
                </a:xfrm>
                <a:custGeom>
                  <a:avLst/>
                  <a:gdLst>
                    <a:gd name="T0" fmla="*/ 88 w 216"/>
                    <a:gd name="T1" fmla="*/ 0 h 280"/>
                    <a:gd name="T2" fmla="*/ 104 w 216"/>
                    <a:gd name="T3" fmla="*/ 8 h 280"/>
                    <a:gd name="T4" fmla="*/ 136 w 216"/>
                    <a:gd name="T5" fmla="*/ 32 h 280"/>
                    <a:gd name="T6" fmla="*/ 168 w 216"/>
                    <a:gd name="T7" fmla="*/ 64 h 280"/>
                    <a:gd name="T8" fmla="*/ 192 w 216"/>
                    <a:gd name="T9" fmla="*/ 104 h 280"/>
                    <a:gd name="T10" fmla="*/ 200 w 216"/>
                    <a:gd name="T11" fmla="*/ 120 h 280"/>
                    <a:gd name="T12" fmla="*/ 208 w 216"/>
                    <a:gd name="T13" fmla="*/ 136 h 280"/>
                    <a:gd name="T14" fmla="*/ 208 w 216"/>
                    <a:gd name="T15" fmla="*/ 144 h 280"/>
                    <a:gd name="T16" fmla="*/ 216 w 216"/>
                    <a:gd name="T17" fmla="*/ 176 h 280"/>
                    <a:gd name="T18" fmla="*/ 216 w 216"/>
                    <a:gd name="T19" fmla="*/ 192 h 280"/>
                    <a:gd name="T20" fmla="*/ 216 w 216"/>
                    <a:gd name="T21" fmla="*/ 208 h 280"/>
                    <a:gd name="T22" fmla="*/ 208 w 216"/>
                    <a:gd name="T23" fmla="*/ 232 h 280"/>
                    <a:gd name="T24" fmla="*/ 208 w 216"/>
                    <a:gd name="T25" fmla="*/ 248 h 280"/>
                    <a:gd name="T26" fmla="*/ 200 w 216"/>
                    <a:gd name="T27" fmla="*/ 264 h 280"/>
                    <a:gd name="T28" fmla="*/ 192 w 216"/>
                    <a:gd name="T29" fmla="*/ 280 h 280"/>
                    <a:gd name="T30" fmla="*/ 0 w 216"/>
                    <a:gd name="T31" fmla="*/ 184 h 280"/>
                    <a:gd name="T32" fmla="*/ 88 w 216"/>
                    <a:gd name="T33"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280">
                      <a:moveTo>
                        <a:pt x="88" y="0"/>
                      </a:moveTo>
                      <a:lnTo>
                        <a:pt x="104" y="8"/>
                      </a:lnTo>
                      <a:lnTo>
                        <a:pt x="136" y="32"/>
                      </a:lnTo>
                      <a:lnTo>
                        <a:pt x="168" y="64"/>
                      </a:lnTo>
                      <a:lnTo>
                        <a:pt x="192" y="104"/>
                      </a:lnTo>
                      <a:lnTo>
                        <a:pt x="200" y="120"/>
                      </a:lnTo>
                      <a:lnTo>
                        <a:pt x="208" y="136"/>
                      </a:lnTo>
                      <a:lnTo>
                        <a:pt x="208" y="144"/>
                      </a:lnTo>
                      <a:lnTo>
                        <a:pt x="216" y="176"/>
                      </a:lnTo>
                      <a:lnTo>
                        <a:pt x="216" y="192"/>
                      </a:lnTo>
                      <a:lnTo>
                        <a:pt x="216" y="208"/>
                      </a:lnTo>
                      <a:lnTo>
                        <a:pt x="208" y="232"/>
                      </a:lnTo>
                      <a:lnTo>
                        <a:pt x="208" y="248"/>
                      </a:lnTo>
                      <a:lnTo>
                        <a:pt x="200" y="264"/>
                      </a:lnTo>
                      <a:lnTo>
                        <a:pt x="192" y="280"/>
                      </a:lnTo>
                      <a:lnTo>
                        <a:pt x="0" y="184"/>
                      </a:lnTo>
                      <a:lnTo>
                        <a:pt x="88" y="0"/>
                      </a:lnTo>
                      <a:close/>
                    </a:path>
                  </a:pathLst>
                </a:custGeom>
                <a:solidFill>
                  <a:srgbClr val="DD08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922" name="Freeform 130"/>
                <p:cNvSpPr>
                  <a:spLocks/>
                </p:cNvSpPr>
                <p:nvPr/>
              </p:nvSpPr>
              <p:spPr bwMode="auto">
                <a:xfrm>
                  <a:off x="2672" y="3547"/>
                  <a:ext cx="128" cy="280"/>
                </a:xfrm>
                <a:custGeom>
                  <a:avLst/>
                  <a:gdLst>
                    <a:gd name="T0" fmla="*/ 0 w 128"/>
                    <a:gd name="T1" fmla="*/ 0 h 280"/>
                    <a:gd name="T2" fmla="*/ 16 w 128"/>
                    <a:gd name="T3" fmla="*/ 8 h 280"/>
                    <a:gd name="T4" fmla="*/ 48 w 128"/>
                    <a:gd name="T5" fmla="*/ 32 h 280"/>
                    <a:gd name="T6" fmla="*/ 80 w 128"/>
                    <a:gd name="T7" fmla="*/ 64 h 280"/>
                    <a:gd name="T8" fmla="*/ 104 w 128"/>
                    <a:gd name="T9" fmla="*/ 104 h 280"/>
                    <a:gd name="T10" fmla="*/ 112 w 128"/>
                    <a:gd name="T11" fmla="*/ 120 h 280"/>
                    <a:gd name="T12" fmla="*/ 120 w 128"/>
                    <a:gd name="T13" fmla="*/ 136 h 280"/>
                    <a:gd name="T14" fmla="*/ 120 w 128"/>
                    <a:gd name="T15" fmla="*/ 144 h 280"/>
                    <a:gd name="T16" fmla="*/ 128 w 128"/>
                    <a:gd name="T17" fmla="*/ 176 h 280"/>
                    <a:gd name="T18" fmla="*/ 128 w 128"/>
                    <a:gd name="T19" fmla="*/ 192 h 280"/>
                    <a:gd name="T20" fmla="*/ 128 w 128"/>
                    <a:gd name="T21" fmla="*/ 208 h 280"/>
                    <a:gd name="T22" fmla="*/ 120 w 128"/>
                    <a:gd name="T23" fmla="*/ 232 h 280"/>
                    <a:gd name="T24" fmla="*/ 120 w 128"/>
                    <a:gd name="T25" fmla="*/ 248 h 280"/>
                    <a:gd name="T26" fmla="*/ 112 w 128"/>
                    <a:gd name="T27" fmla="*/ 264 h 280"/>
                    <a:gd name="T28" fmla="*/ 104 w 128"/>
                    <a:gd name="T29"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80">
                      <a:moveTo>
                        <a:pt x="0" y="0"/>
                      </a:moveTo>
                      <a:lnTo>
                        <a:pt x="16" y="8"/>
                      </a:lnTo>
                      <a:lnTo>
                        <a:pt x="48" y="32"/>
                      </a:lnTo>
                      <a:lnTo>
                        <a:pt x="80" y="64"/>
                      </a:lnTo>
                      <a:lnTo>
                        <a:pt x="104" y="104"/>
                      </a:lnTo>
                      <a:lnTo>
                        <a:pt x="112" y="120"/>
                      </a:lnTo>
                      <a:lnTo>
                        <a:pt x="120" y="136"/>
                      </a:lnTo>
                      <a:lnTo>
                        <a:pt x="120" y="144"/>
                      </a:lnTo>
                      <a:lnTo>
                        <a:pt x="128" y="176"/>
                      </a:lnTo>
                      <a:lnTo>
                        <a:pt x="128" y="192"/>
                      </a:lnTo>
                      <a:lnTo>
                        <a:pt x="128" y="208"/>
                      </a:lnTo>
                      <a:lnTo>
                        <a:pt x="120" y="232"/>
                      </a:lnTo>
                      <a:lnTo>
                        <a:pt x="120" y="248"/>
                      </a:lnTo>
                      <a:lnTo>
                        <a:pt x="112" y="264"/>
                      </a:lnTo>
                      <a:lnTo>
                        <a:pt x="104" y="280"/>
                      </a:lnTo>
                    </a:path>
                  </a:pathLst>
                </a:custGeom>
                <a:noFill/>
                <a:ln w="254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923" name="Freeform 131"/>
                <p:cNvSpPr>
                  <a:spLocks/>
                </p:cNvSpPr>
                <p:nvPr/>
              </p:nvSpPr>
              <p:spPr bwMode="auto">
                <a:xfrm>
                  <a:off x="2504" y="3715"/>
                  <a:ext cx="280" cy="208"/>
                </a:xfrm>
                <a:custGeom>
                  <a:avLst/>
                  <a:gdLst>
                    <a:gd name="T0" fmla="*/ 280 w 280"/>
                    <a:gd name="T1" fmla="*/ 96 h 208"/>
                    <a:gd name="T2" fmla="*/ 272 w 280"/>
                    <a:gd name="T3" fmla="*/ 112 h 208"/>
                    <a:gd name="T4" fmla="*/ 248 w 280"/>
                    <a:gd name="T5" fmla="*/ 144 h 208"/>
                    <a:gd name="T6" fmla="*/ 216 w 280"/>
                    <a:gd name="T7" fmla="*/ 168 h 208"/>
                    <a:gd name="T8" fmla="*/ 184 w 280"/>
                    <a:gd name="T9" fmla="*/ 192 h 208"/>
                    <a:gd name="T10" fmla="*/ 160 w 280"/>
                    <a:gd name="T11" fmla="*/ 200 h 208"/>
                    <a:gd name="T12" fmla="*/ 136 w 280"/>
                    <a:gd name="T13" fmla="*/ 208 h 208"/>
                    <a:gd name="T14" fmla="*/ 104 w 280"/>
                    <a:gd name="T15" fmla="*/ 208 h 208"/>
                    <a:gd name="T16" fmla="*/ 56 w 280"/>
                    <a:gd name="T17" fmla="*/ 208 h 208"/>
                    <a:gd name="T18" fmla="*/ 24 w 280"/>
                    <a:gd name="T19" fmla="*/ 200 h 208"/>
                    <a:gd name="T20" fmla="*/ 0 w 280"/>
                    <a:gd name="T21" fmla="*/ 192 h 208"/>
                    <a:gd name="T22" fmla="*/ 80 w 280"/>
                    <a:gd name="T23" fmla="*/ 0 h 208"/>
                    <a:gd name="T24" fmla="*/ 280 w 280"/>
                    <a:gd name="T25" fmla="*/ 9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08">
                      <a:moveTo>
                        <a:pt x="280" y="96"/>
                      </a:moveTo>
                      <a:lnTo>
                        <a:pt x="272" y="112"/>
                      </a:lnTo>
                      <a:lnTo>
                        <a:pt x="248" y="144"/>
                      </a:lnTo>
                      <a:lnTo>
                        <a:pt x="216" y="168"/>
                      </a:lnTo>
                      <a:lnTo>
                        <a:pt x="184" y="192"/>
                      </a:lnTo>
                      <a:lnTo>
                        <a:pt x="160" y="200"/>
                      </a:lnTo>
                      <a:lnTo>
                        <a:pt x="136" y="208"/>
                      </a:lnTo>
                      <a:lnTo>
                        <a:pt x="104" y="208"/>
                      </a:lnTo>
                      <a:lnTo>
                        <a:pt x="56" y="208"/>
                      </a:lnTo>
                      <a:lnTo>
                        <a:pt x="24" y="200"/>
                      </a:lnTo>
                      <a:lnTo>
                        <a:pt x="0" y="192"/>
                      </a:lnTo>
                      <a:lnTo>
                        <a:pt x="80" y="0"/>
                      </a:lnTo>
                      <a:lnTo>
                        <a:pt x="280" y="96"/>
                      </a:lnTo>
                      <a:close/>
                    </a:path>
                  </a:pathLst>
                </a:custGeom>
                <a:solidFill>
                  <a:srgbClr val="DD08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924" name="Freeform 132"/>
                <p:cNvSpPr>
                  <a:spLocks/>
                </p:cNvSpPr>
                <p:nvPr/>
              </p:nvSpPr>
              <p:spPr bwMode="auto">
                <a:xfrm>
                  <a:off x="2504" y="3811"/>
                  <a:ext cx="280" cy="112"/>
                </a:xfrm>
                <a:custGeom>
                  <a:avLst/>
                  <a:gdLst>
                    <a:gd name="T0" fmla="*/ 280 w 280"/>
                    <a:gd name="T1" fmla="*/ 0 h 112"/>
                    <a:gd name="T2" fmla="*/ 272 w 280"/>
                    <a:gd name="T3" fmla="*/ 16 h 112"/>
                    <a:gd name="T4" fmla="*/ 248 w 280"/>
                    <a:gd name="T5" fmla="*/ 48 h 112"/>
                    <a:gd name="T6" fmla="*/ 216 w 280"/>
                    <a:gd name="T7" fmla="*/ 72 h 112"/>
                    <a:gd name="T8" fmla="*/ 184 w 280"/>
                    <a:gd name="T9" fmla="*/ 96 h 112"/>
                    <a:gd name="T10" fmla="*/ 160 w 280"/>
                    <a:gd name="T11" fmla="*/ 104 h 112"/>
                    <a:gd name="T12" fmla="*/ 136 w 280"/>
                    <a:gd name="T13" fmla="*/ 112 h 112"/>
                    <a:gd name="T14" fmla="*/ 104 w 280"/>
                    <a:gd name="T15" fmla="*/ 112 h 112"/>
                    <a:gd name="T16" fmla="*/ 56 w 280"/>
                    <a:gd name="T17" fmla="*/ 112 h 112"/>
                    <a:gd name="T18" fmla="*/ 24 w 280"/>
                    <a:gd name="T19" fmla="*/ 104 h 112"/>
                    <a:gd name="T20" fmla="*/ 0 w 280"/>
                    <a:gd name="T21"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 h="112">
                      <a:moveTo>
                        <a:pt x="280" y="0"/>
                      </a:moveTo>
                      <a:lnTo>
                        <a:pt x="272" y="16"/>
                      </a:lnTo>
                      <a:lnTo>
                        <a:pt x="248" y="48"/>
                      </a:lnTo>
                      <a:lnTo>
                        <a:pt x="216" y="72"/>
                      </a:lnTo>
                      <a:lnTo>
                        <a:pt x="184" y="96"/>
                      </a:lnTo>
                      <a:lnTo>
                        <a:pt x="160" y="104"/>
                      </a:lnTo>
                      <a:lnTo>
                        <a:pt x="136" y="112"/>
                      </a:lnTo>
                      <a:lnTo>
                        <a:pt x="104" y="112"/>
                      </a:lnTo>
                      <a:lnTo>
                        <a:pt x="56" y="112"/>
                      </a:lnTo>
                      <a:lnTo>
                        <a:pt x="24" y="104"/>
                      </a:lnTo>
                      <a:lnTo>
                        <a:pt x="0" y="96"/>
                      </a:lnTo>
                    </a:path>
                  </a:pathLst>
                </a:custGeom>
                <a:noFill/>
                <a:ln w="25400">
                  <a:solidFill>
                    <a:srgbClr val="DD080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925" name="Line 133"/>
                <p:cNvSpPr>
                  <a:spLocks noChangeShapeType="1"/>
                </p:cNvSpPr>
                <p:nvPr/>
              </p:nvSpPr>
              <p:spPr bwMode="auto">
                <a:xfrm flipH="1">
                  <a:off x="2504" y="3547"/>
                  <a:ext cx="168" cy="352"/>
                </a:xfrm>
                <a:prstGeom prst="line">
                  <a:avLst/>
                </a:prstGeom>
                <a:noFill/>
                <a:ln w="254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7926" name="Line 134"/>
              <p:cNvSpPr>
                <a:spLocks noChangeShapeType="1"/>
              </p:cNvSpPr>
              <p:nvPr/>
            </p:nvSpPr>
            <p:spPr bwMode="auto">
              <a:xfrm>
                <a:off x="2784" y="3811"/>
                <a:ext cx="240" cy="112"/>
              </a:xfrm>
              <a:prstGeom prst="line">
                <a:avLst/>
              </a:prstGeom>
              <a:noFill/>
              <a:ln w="254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7927" name="Line 135"/>
            <p:cNvSpPr>
              <a:spLocks noChangeShapeType="1"/>
            </p:cNvSpPr>
            <p:nvPr/>
          </p:nvSpPr>
          <p:spPr bwMode="auto">
            <a:xfrm>
              <a:off x="3032" y="3923"/>
              <a:ext cx="288" cy="1"/>
            </a:xfrm>
            <a:prstGeom prst="line">
              <a:avLst/>
            </a:prstGeom>
            <a:noFill/>
            <a:ln w="254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7928" name="Group 136"/>
          <p:cNvGrpSpPr>
            <a:grpSpLocks/>
          </p:cNvGrpSpPr>
          <p:nvPr/>
        </p:nvGrpSpPr>
        <p:grpSpPr bwMode="auto">
          <a:xfrm>
            <a:off x="4737100" y="5999163"/>
            <a:ext cx="1117600" cy="419100"/>
            <a:chOff x="2984" y="3779"/>
            <a:chExt cx="704" cy="264"/>
          </a:xfrm>
        </p:grpSpPr>
        <p:sp>
          <p:nvSpPr>
            <p:cNvPr id="417929" name="AutoShape 137"/>
            <p:cNvSpPr>
              <a:spLocks noChangeArrowheads="1"/>
            </p:cNvSpPr>
            <p:nvPr/>
          </p:nvSpPr>
          <p:spPr bwMode="auto">
            <a:xfrm>
              <a:off x="2984" y="3779"/>
              <a:ext cx="704" cy="264"/>
            </a:xfrm>
            <a:prstGeom prst="roundRect">
              <a:avLst>
                <a:gd name="adj" fmla="val 4090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930" name="AutoShape 138"/>
            <p:cNvSpPr>
              <a:spLocks noChangeArrowheads="1"/>
            </p:cNvSpPr>
            <p:nvPr/>
          </p:nvSpPr>
          <p:spPr bwMode="auto">
            <a:xfrm>
              <a:off x="2984" y="3779"/>
              <a:ext cx="704" cy="264"/>
            </a:xfrm>
            <a:prstGeom prst="roundRect">
              <a:avLst>
                <a:gd name="adj" fmla="val 41894"/>
              </a:avLst>
            </a:prstGeom>
            <a:noFill/>
            <a:ln w="50800">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7931" name="Rectangle 139"/>
            <p:cNvSpPr>
              <a:spLocks noChangeArrowheads="1"/>
            </p:cNvSpPr>
            <p:nvPr/>
          </p:nvSpPr>
          <p:spPr bwMode="auto">
            <a:xfrm>
              <a:off x="3096" y="3851"/>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DD0806"/>
                  </a:solidFill>
                  <a:latin typeface="Helvetica" pitchFamily="34" charset="0"/>
                </a:rPr>
                <a:t>C</a:t>
              </a:r>
              <a:endParaRPr lang="en-US" sz="2400">
                <a:latin typeface="Times" pitchFamily="18" charset="0"/>
              </a:endParaRPr>
            </a:p>
          </p:txBody>
        </p:sp>
        <p:sp>
          <p:nvSpPr>
            <p:cNvPr id="417932" name="Rectangle 140"/>
            <p:cNvSpPr>
              <a:spLocks noChangeArrowheads="1"/>
            </p:cNvSpPr>
            <p:nvPr/>
          </p:nvSpPr>
          <p:spPr bwMode="auto">
            <a:xfrm>
              <a:off x="3168" y="3851"/>
              <a:ext cx="7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DD0806"/>
                  </a:solidFill>
                  <a:latin typeface="Helvetica" pitchFamily="34" charset="0"/>
                </a:rPr>
                <a:t>O</a:t>
              </a:r>
              <a:endParaRPr lang="en-US" sz="2400">
                <a:latin typeface="Times" pitchFamily="18" charset="0"/>
              </a:endParaRPr>
            </a:p>
          </p:txBody>
        </p:sp>
        <p:sp>
          <p:nvSpPr>
            <p:cNvPr id="417933" name="Rectangle 141"/>
            <p:cNvSpPr>
              <a:spLocks noChangeArrowheads="1"/>
            </p:cNvSpPr>
            <p:nvPr/>
          </p:nvSpPr>
          <p:spPr bwMode="auto">
            <a:xfrm>
              <a:off x="3240" y="3851"/>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DD0806"/>
                  </a:solidFill>
                  <a:latin typeface="Helvetica" pitchFamily="34" charset="0"/>
                </a:rPr>
                <a:t>U</a:t>
              </a:r>
              <a:endParaRPr lang="en-US" sz="2400">
                <a:latin typeface="Times" pitchFamily="18" charset="0"/>
              </a:endParaRPr>
            </a:p>
          </p:txBody>
        </p:sp>
        <p:sp>
          <p:nvSpPr>
            <p:cNvPr id="417934" name="Rectangle 142"/>
            <p:cNvSpPr>
              <a:spLocks noChangeArrowheads="1"/>
            </p:cNvSpPr>
            <p:nvPr/>
          </p:nvSpPr>
          <p:spPr bwMode="auto">
            <a:xfrm>
              <a:off x="3312" y="3851"/>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DD0806"/>
                  </a:solidFill>
                  <a:latin typeface="Helvetica" pitchFamily="34" charset="0"/>
                </a:rPr>
                <a:t>N</a:t>
              </a:r>
              <a:endParaRPr lang="en-US" sz="2400">
                <a:latin typeface="Times" pitchFamily="18" charset="0"/>
              </a:endParaRPr>
            </a:p>
          </p:txBody>
        </p:sp>
        <p:sp>
          <p:nvSpPr>
            <p:cNvPr id="417935" name="Rectangle 143"/>
            <p:cNvSpPr>
              <a:spLocks noChangeArrowheads="1"/>
            </p:cNvSpPr>
            <p:nvPr/>
          </p:nvSpPr>
          <p:spPr bwMode="auto">
            <a:xfrm>
              <a:off x="3376" y="3851"/>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DD0806"/>
                  </a:solidFill>
                  <a:latin typeface="Helvetica" pitchFamily="34" charset="0"/>
                </a:rPr>
                <a:t>T</a:t>
              </a:r>
              <a:endParaRPr lang="en-US" sz="2400">
                <a:latin typeface="Times" pitchFamily="18" charset="0"/>
              </a:endParaRPr>
            </a:p>
          </p:txBody>
        </p:sp>
        <p:sp>
          <p:nvSpPr>
            <p:cNvPr id="417936" name="Rectangle 144"/>
            <p:cNvSpPr>
              <a:spLocks noChangeArrowheads="1"/>
            </p:cNvSpPr>
            <p:nvPr/>
          </p:nvSpPr>
          <p:spPr bwMode="auto">
            <a:xfrm>
              <a:off x="3440" y="3851"/>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DD0806"/>
                  </a:solidFill>
                  <a:latin typeface="Helvetica" pitchFamily="34" charset="0"/>
                </a:rPr>
                <a:t>E</a:t>
              </a:r>
              <a:endParaRPr lang="en-US" sz="2400">
                <a:latin typeface="Times" pitchFamily="18" charset="0"/>
              </a:endParaRPr>
            </a:p>
          </p:txBody>
        </p:sp>
        <p:sp>
          <p:nvSpPr>
            <p:cNvPr id="417937" name="Rectangle 145"/>
            <p:cNvSpPr>
              <a:spLocks noChangeArrowheads="1"/>
            </p:cNvSpPr>
            <p:nvPr/>
          </p:nvSpPr>
          <p:spPr bwMode="auto">
            <a:xfrm>
              <a:off x="3504" y="3851"/>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DD0806"/>
                  </a:solidFill>
                  <a:latin typeface="Helvetica" pitchFamily="34" charset="0"/>
                </a:rPr>
                <a:t>R</a:t>
              </a:r>
              <a:endParaRPr lang="en-US" sz="2400">
                <a:latin typeface="Times" pitchFamily="18" charset="0"/>
              </a:endParaRPr>
            </a:p>
          </p:txBody>
        </p:sp>
      </p:grpSp>
      <p:sp>
        <p:nvSpPr>
          <p:cNvPr id="417938" name="Rectangle 146"/>
          <p:cNvSpPr>
            <a:spLocks noChangeArrowheads="1"/>
          </p:cNvSpPr>
          <p:nvPr/>
        </p:nvSpPr>
        <p:spPr bwMode="auto">
          <a:xfrm>
            <a:off x="5448300" y="47799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C</a:t>
            </a:r>
            <a:endParaRPr lang="en-US" sz="2400">
              <a:latin typeface="Times" pitchFamily="18" charset="0"/>
            </a:endParaRPr>
          </a:p>
        </p:txBody>
      </p:sp>
      <p:sp>
        <p:nvSpPr>
          <p:cNvPr id="417939" name="Rectangle 147"/>
          <p:cNvSpPr>
            <a:spLocks noChangeArrowheads="1"/>
          </p:cNvSpPr>
          <p:nvPr/>
        </p:nvSpPr>
        <p:spPr bwMode="auto">
          <a:xfrm>
            <a:off x="5562600" y="4779963"/>
            <a:ext cx="1190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O</a:t>
            </a:r>
            <a:endParaRPr lang="en-US" sz="2400">
              <a:latin typeface="Times" pitchFamily="18" charset="0"/>
            </a:endParaRPr>
          </a:p>
        </p:txBody>
      </p:sp>
      <p:sp>
        <p:nvSpPr>
          <p:cNvPr id="417940" name="Rectangle 148"/>
          <p:cNvSpPr>
            <a:spLocks noChangeArrowheads="1"/>
          </p:cNvSpPr>
          <p:nvPr/>
        </p:nvSpPr>
        <p:spPr bwMode="auto">
          <a:xfrm>
            <a:off x="5676900" y="4779963"/>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I</a:t>
            </a:r>
            <a:endParaRPr lang="en-US" sz="2400">
              <a:latin typeface="Times" pitchFamily="18" charset="0"/>
            </a:endParaRPr>
          </a:p>
        </p:txBody>
      </p:sp>
      <p:sp>
        <p:nvSpPr>
          <p:cNvPr id="417941" name="Rectangle 149"/>
          <p:cNvSpPr>
            <a:spLocks noChangeArrowheads="1"/>
          </p:cNvSpPr>
          <p:nvPr/>
        </p:nvSpPr>
        <p:spPr bwMode="auto">
          <a:xfrm>
            <a:off x="5727700" y="47799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N</a:t>
            </a:r>
            <a:endParaRPr lang="en-US" sz="2400">
              <a:latin typeface="Times" pitchFamily="18" charset="0"/>
            </a:endParaRPr>
          </a:p>
        </p:txBody>
      </p:sp>
      <p:sp>
        <p:nvSpPr>
          <p:cNvPr id="417942" name="Rectangle 150"/>
          <p:cNvSpPr>
            <a:spLocks noChangeArrowheads="1"/>
          </p:cNvSpPr>
          <p:nvPr/>
        </p:nvSpPr>
        <p:spPr bwMode="auto">
          <a:xfrm>
            <a:off x="5829300" y="47799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C</a:t>
            </a:r>
            <a:endParaRPr lang="en-US" sz="2400">
              <a:latin typeface="Times" pitchFamily="18" charset="0"/>
            </a:endParaRPr>
          </a:p>
        </p:txBody>
      </p:sp>
      <p:sp>
        <p:nvSpPr>
          <p:cNvPr id="417943" name="Rectangle 151"/>
          <p:cNvSpPr>
            <a:spLocks noChangeArrowheads="1"/>
          </p:cNvSpPr>
          <p:nvPr/>
        </p:nvSpPr>
        <p:spPr bwMode="auto">
          <a:xfrm>
            <a:off x="5943600" y="4779963"/>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 </a:t>
            </a:r>
            <a:endParaRPr lang="en-US" sz="2400">
              <a:latin typeface="Times" pitchFamily="18" charset="0"/>
            </a:endParaRPr>
          </a:p>
        </p:txBody>
      </p:sp>
      <p:sp>
        <p:nvSpPr>
          <p:cNvPr id="417944" name="Rectangle 152"/>
          <p:cNvSpPr>
            <a:spLocks noChangeArrowheads="1"/>
          </p:cNvSpPr>
          <p:nvPr/>
        </p:nvSpPr>
        <p:spPr bwMode="auto">
          <a:xfrm>
            <a:off x="5943600" y="4779963"/>
            <a:ext cx="42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 </a:t>
            </a:r>
            <a:endParaRPr lang="en-US" sz="2400">
              <a:latin typeface="Times" pitchFamily="18" charset="0"/>
            </a:endParaRPr>
          </a:p>
        </p:txBody>
      </p:sp>
      <p:sp>
        <p:nvSpPr>
          <p:cNvPr id="417945" name="Rectangle 153"/>
          <p:cNvSpPr>
            <a:spLocks noChangeArrowheads="1"/>
          </p:cNvSpPr>
          <p:nvPr/>
        </p:nvSpPr>
        <p:spPr bwMode="auto">
          <a:xfrm>
            <a:off x="5321300" y="49450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C</a:t>
            </a:r>
            <a:endParaRPr lang="en-US" sz="2400">
              <a:latin typeface="Times" pitchFamily="18" charset="0"/>
            </a:endParaRPr>
          </a:p>
        </p:txBody>
      </p:sp>
      <p:sp>
        <p:nvSpPr>
          <p:cNvPr id="417946" name="Rectangle 154"/>
          <p:cNvSpPr>
            <a:spLocks noChangeArrowheads="1"/>
          </p:cNvSpPr>
          <p:nvPr/>
        </p:nvSpPr>
        <p:spPr bwMode="auto">
          <a:xfrm>
            <a:off x="5435600" y="4945063"/>
            <a:ext cx="1190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O</a:t>
            </a:r>
            <a:endParaRPr lang="en-US" sz="2400">
              <a:latin typeface="Times" pitchFamily="18" charset="0"/>
            </a:endParaRPr>
          </a:p>
        </p:txBody>
      </p:sp>
      <p:sp>
        <p:nvSpPr>
          <p:cNvPr id="417947" name="Rectangle 155"/>
          <p:cNvSpPr>
            <a:spLocks noChangeArrowheads="1"/>
          </p:cNvSpPr>
          <p:nvPr/>
        </p:nvSpPr>
        <p:spPr bwMode="auto">
          <a:xfrm>
            <a:off x="5549900" y="49450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U</a:t>
            </a:r>
            <a:endParaRPr lang="en-US" sz="2400">
              <a:latin typeface="Times" pitchFamily="18" charset="0"/>
            </a:endParaRPr>
          </a:p>
        </p:txBody>
      </p:sp>
      <p:sp>
        <p:nvSpPr>
          <p:cNvPr id="417948" name="Rectangle 156"/>
          <p:cNvSpPr>
            <a:spLocks noChangeArrowheads="1"/>
          </p:cNvSpPr>
          <p:nvPr/>
        </p:nvSpPr>
        <p:spPr bwMode="auto">
          <a:xfrm>
            <a:off x="5664200" y="49450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N</a:t>
            </a:r>
            <a:endParaRPr lang="en-US" sz="2400">
              <a:latin typeface="Times" pitchFamily="18" charset="0"/>
            </a:endParaRPr>
          </a:p>
        </p:txBody>
      </p:sp>
      <p:sp>
        <p:nvSpPr>
          <p:cNvPr id="417949" name="Rectangle 157"/>
          <p:cNvSpPr>
            <a:spLocks noChangeArrowheads="1"/>
          </p:cNvSpPr>
          <p:nvPr/>
        </p:nvSpPr>
        <p:spPr bwMode="auto">
          <a:xfrm>
            <a:off x="5765800" y="4945063"/>
            <a:ext cx="936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T</a:t>
            </a:r>
            <a:endParaRPr lang="en-US" sz="2400">
              <a:latin typeface="Times" pitchFamily="18" charset="0"/>
            </a:endParaRPr>
          </a:p>
        </p:txBody>
      </p:sp>
      <p:sp>
        <p:nvSpPr>
          <p:cNvPr id="417950" name="Rectangle 158"/>
          <p:cNvSpPr>
            <a:spLocks noChangeArrowheads="1"/>
          </p:cNvSpPr>
          <p:nvPr/>
        </p:nvSpPr>
        <p:spPr bwMode="auto">
          <a:xfrm>
            <a:off x="5867400" y="4945063"/>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E</a:t>
            </a:r>
            <a:endParaRPr lang="en-US" sz="2400">
              <a:latin typeface="Times" pitchFamily="18" charset="0"/>
            </a:endParaRPr>
          </a:p>
        </p:txBody>
      </p:sp>
      <p:sp>
        <p:nvSpPr>
          <p:cNvPr id="417951" name="Rectangle 159"/>
          <p:cNvSpPr>
            <a:spLocks noChangeArrowheads="1"/>
          </p:cNvSpPr>
          <p:nvPr/>
        </p:nvSpPr>
        <p:spPr bwMode="auto">
          <a:xfrm>
            <a:off x="5969000" y="4945063"/>
            <a:ext cx="109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0000"/>
                </a:solidFill>
                <a:latin typeface="Helvetica" pitchFamily="34" charset="0"/>
              </a:rPr>
              <a:t>R</a:t>
            </a:r>
            <a:endParaRPr lang="en-US" sz="2400">
              <a:latin typeface="Times" pitchFamily="18" charset="0"/>
            </a:endParaRPr>
          </a:p>
        </p:txBody>
      </p:sp>
      <p:grpSp>
        <p:nvGrpSpPr>
          <p:cNvPr id="417952" name="Group 160"/>
          <p:cNvGrpSpPr>
            <a:grpSpLocks/>
          </p:cNvGrpSpPr>
          <p:nvPr/>
        </p:nvGrpSpPr>
        <p:grpSpPr bwMode="auto">
          <a:xfrm>
            <a:off x="5346700" y="3992563"/>
            <a:ext cx="342900" cy="723900"/>
            <a:chOff x="3368" y="2515"/>
            <a:chExt cx="216" cy="456"/>
          </a:xfrm>
        </p:grpSpPr>
        <p:sp>
          <p:nvSpPr>
            <p:cNvPr id="417953" name="Freeform 161"/>
            <p:cNvSpPr>
              <a:spLocks/>
            </p:cNvSpPr>
            <p:nvPr/>
          </p:nvSpPr>
          <p:spPr bwMode="auto">
            <a:xfrm>
              <a:off x="3496" y="2835"/>
              <a:ext cx="88" cy="136"/>
            </a:xfrm>
            <a:custGeom>
              <a:avLst/>
              <a:gdLst>
                <a:gd name="T0" fmla="*/ 88 w 88"/>
                <a:gd name="T1" fmla="*/ 136 h 136"/>
                <a:gd name="T2" fmla="*/ 0 w 88"/>
                <a:gd name="T3" fmla="*/ 24 h 136"/>
                <a:gd name="T4" fmla="*/ 32 w 88"/>
                <a:gd name="T5" fmla="*/ 8 h 136"/>
                <a:gd name="T6" fmla="*/ 64 w 88"/>
                <a:gd name="T7" fmla="*/ 0 h 136"/>
                <a:gd name="T8" fmla="*/ 88 w 88"/>
                <a:gd name="T9" fmla="*/ 136 h 136"/>
              </a:gdLst>
              <a:ahLst/>
              <a:cxnLst>
                <a:cxn ang="0">
                  <a:pos x="T0" y="T1"/>
                </a:cxn>
                <a:cxn ang="0">
                  <a:pos x="T2" y="T3"/>
                </a:cxn>
                <a:cxn ang="0">
                  <a:pos x="T4" y="T5"/>
                </a:cxn>
                <a:cxn ang="0">
                  <a:pos x="T6" y="T7"/>
                </a:cxn>
                <a:cxn ang="0">
                  <a:pos x="T8" y="T9"/>
                </a:cxn>
              </a:cxnLst>
              <a:rect l="0" t="0" r="r" b="b"/>
              <a:pathLst>
                <a:path w="88" h="136">
                  <a:moveTo>
                    <a:pt x="88" y="136"/>
                  </a:moveTo>
                  <a:lnTo>
                    <a:pt x="0" y="24"/>
                  </a:lnTo>
                  <a:lnTo>
                    <a:pt x="32" y="8"/>
                  </a:lnTo>
                  <a:lnTo>
                    <a:pt x="64" y="0"/>
                  </a:lnTo>
                  <a:lnTo>
                    <a:pt x="88" y="136"/>
                  </a:lnTo>
                  <a:close/>
                </a:path>
              </a:pathLst>
            </a:custGeom>
            <a:solidFill>
              <a:srgbClr val="0080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954" name="Line 162"/>
            <p:cNvSpPr>
              <a:spLocks noChangeShapeType="1"/>
            </p:cNvSpPr>
            <p:nvPr/>
          </p:nvSpPr>
          <p:spPr bwMode="auto">
            <a:xfrm>
              <a:off x="3368" y="2515"/>
              <a:ext cx="160" cy="328"/>
            </a:xfrm>
            <a:prstGeom prst="line">
              <a:avLst/>
            </a:prstGeom>
            <a:noFill/>
            <a:ln w="254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7955" name="Group 163"/>
          <p:cNvGrpSpPr>
            <a:grpSpLocks/>
          </p:cNvGrpSpPr>
          <p:nvPr/>
        </p:nvGrpSpPr>
        <p:grpSpPr bwMode="auto">
          <a:xfrm>
            <a:off x="5372100" y="5211763"/>
            <a:ext cx="304800" cy="787400"/>
            <a:chOff x="3384" y="3283"/>
            <a:chExt cx="192" cy="496"/>
          </a:xfrm>
        </p:grpSpPr>
        <p:sp>
          <p:nvSpPr>
            <p:cNvPr id="417956" name="Freeform 164"/>
            <p:cNvSpPr>
              <a:spLocks/>
            </p:cNvSpPr>
            <p:nvPr/>
          </p:nvSpPr>
          <p:spPr bwMode="auto">
            <a:xfrm>
              <a:off x="3496" y="3283"/>
              <a:ext cx="80" cy="136"/>
            </a:xfrm>
            <a:custGeom>
              <a:avLst/>
              <a:gdLst>
                <a:gd name="T0" fmla="*/ 80 w 80"/>
                <a:gd name="T1" fmla="*/ 0 h 136"/>
                <a:gd name="T2" fmla="*/ 64 w 80"/>
                <a:gd name="T3" fmla="*/ 136 h 136"/>
                <a:gd name="T4" fmla="*/ 32 w 80"/>
                <a:gd name="T5" fmla="*/ 128 h 136"/>
                <a:gd name="T6" fmla="*/ 0 w 80"/>
                <a:gd name="T7" fmla="*/ 112 h 136"/>
                <a:gd name="T8" fmla="*/ 80 w 80"/>
                <a:gd name="T9" fmla="*/ 0 h 136"/>
              </a:gdLst>
              <a:ahLst/>
              <a:cxnLst>
                <a:cxn ang="0">
                  <a:pos x="T0" y="T1"/>
                </a:cxn>
                <a:cxn ang="0">
                  <a:pos x="T2" y="T3"/>
                </a:cxn>
                <a:cxn ang="0">
                  <a:pos x="T4" y="T5"/>
                </a:cxn>
                <a:cxn ang="0">
                  <a:pos x="T6" y="T7"/>
                </a:cxn>
                <a:cxn ang="0">
                  <a:pos x="T8" y="T9"/>
                </a:cxn>
              </a:cxnLst>
              <a:rect l="0" t="0" r="r" b="b"/>
              <a:pathLst>
                <a:path w="80" h="136">
                  <a:moveTo>
                    <a:pt x="80" y="0"/>
                  </a:moveTo>
                  <a:lnTo>
                    <a:pt x="64" y="136"/>
                  </a:lnTo>
                  <a:lnTo>
                    <a:pt x="32" y="128"/>
                  </a:lnTo>
                  <a:lnTo>
                    <a:pt x="0" y="112"/>
                  </a:lnTo>
                  <a:lnTo>
                    <a:pt x="80" y="0"/>
                  </a:lnTo>
                  <a:close/>
                </a:path>
              </a:pathLst>
            </a:custGeom>
            <a:solidFill>
              <a:srgbClr val="DD08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957" name="Line 165"/>
            <p:cNvSpPr>
              <a:spLocks noChangeShapeType="1"/>
            </p:cNvSpPr>
            <p:nvPr/>
          </p:nvSpPr>
          <p:spPr bwMode="auto">
            <a:xfrm flipH="1">
              <a:off x="3384" y="3411"/>
              <a:ext cx="144" cy="368"/>
            </a:xfrm>
            <a:prstGeom prst="line">
              <a:avLst/>
            </a:prstGeom>
            <a:noFill/>
            <a:ln w="254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7958" name="Group 166"/>
          <p:cNvGrpSpPr>
            <a:grpSpLocks/>
          </p:cNvGrpSpPr>
          <p:nvPr/>
        </p:nvGrpSpPr>
        <p:grpSpPr bwMode="auto">
          <a:xfrm>
            <a:off x="5842000" y="3662363"/>
            <a:ext cx="1231900" cy="139700"/>
            <a:chOff x="3680" y="2307"/>
            <a:chExt cx="776" cy="88"/>
          </a:xfrm>
        </p:grpSpPr>
        <p:sp>
          <p:nvSpPr>
            <p:cNvPr id="417959" name="Freeform 167"/>
            <p:cNvSpPr>
              <a:spLocks/>
            </p:cNvSpPr>
            <p:nvPr/>
          </p:nvSpPr>
          <p:spPr bwMode="auto">
            <a:xfrm>
              <a:off x="4320" y="2307"/>
              <a:ext cx="136" cy="72"/>
            </a:xfrm>
            <a:custGeom>
              <a:avLst/>
              <a:gdLst>
                <a:gd name="T0" fmla="*/ 136 w 136"/>
                <a:gd name="T1" fmla="*/ 24 h 72"/>
                <a:gd name="T2" fmla="*/ 0 w 136"/>
                <a:gd name="T3" fmla="*/ 72 h 72"/>
                <a:gd name="T4" fmla="*/ 0 w 136"/>
                <a:gd name="T5" fmla="*/ 32 h 72"/>
                <a:gd name="T6" fmla="*/ 0 w 136"/>
                <a:gd name="T7" fmla="*/ 0 h 72"/>
                <a:gd name="T8" fmla="*/ 136 w 136"/>
                <a:gd name="T9" fmla="*/ 24 h 72"/>
              </a:gdLst>
              <a:ahLst/>
              <a:cxnLst>
                <a:cxn ang="0">
                  <a:pos x="T0" y="T1"/>
                </a:cxn>
                <a:cxn ang="0">
                  <a:pos x="T2" y="T3"/>
                </a:cxn>
                <a:cxn ang="0">
                  <a:pos x="T4" y="T5"/>
                </a:cxn>
                <a:cxn ang="0">
                  <a:pos x="T6" y="T7"/>
                </a:cxn>
                <a:cxn ang="0">
                  <a:pos x="T8" y="T9"/>
                </a:cxn>
              </a:cxnLst>
              <a:rect l="0" t="0" r="r" b="b"/>
              <a:pathLst>
                <a:path w="136" h="72">
                  <a:moveTo>
                    <a:pt x="136" y="24"/>
                  </a:moveTo>
                  <a:lnTo>
                    <a:pt x="0" y="72"/>
                  </a:lnTo>
                  <a:lnTo>
                    <a:pt x="0" y="32"/>
                  </a:lnTo>
                  <a:lnTo>
                    <a:pt x="0" y="0"/>
                  </a:lnTo>
                  <a:lnTo>
                    <a:pt x="136" y="24"/>
                  </a:lnTo>
                  <a:close/>
                </a:path>
              </a:pathLst>
            </a:custGeom>
            <a:solidFill>
              <a:srgbClr val="0080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960" name="Line 168"/>
            <p:cNvSpPr>
              <a:spLocks noChangeShapeType="1"/>
            </p:cNvSpPr>
            <p:nvPr/>
          </p:nvSpPr>
          <p:spPr bwMode="auto">
            <a:xfrm flipV="1">
              <a:off x="3680" y="2339"/>
              <a:ext cx="640" cy="56"/>
            </a:xfrm>
            <a:prstGeom prst="line">
              <a:avLst/>
            </a:prstGeom>
            <a:noFill/>
            <a:ln w="254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7961" name="Group 169"/>
          <p:cNvGrpSpPr>
            <a:grpSpLocks/>
          </p:cNvGrpSpPr>
          <p:nvPr/>
        </p:nvGrpSpPr>
        <p:grpSpPr bwMode="auto">
          <a:xfrm>
            <a:off x="6261100" y="4233863"/>
            <a:ext cx="825500" cy="723900"/>
            <a:chOff x="3944" y="2667"/>
            <a:chExt cx="520" cy="456"/>
          </a:xfrm>
        </p:grpSpPr>
        <p:sp>
          <p:nvSpPr>
            <p:cNvPr id="417962" name="Freeform 170"/>
            <p:cNvSpPr>
              <a:spLocks/>
            </p:cNvSpPr>
            <p:nvPr/>
          </p:nvSpPr>
          <p:spPr bwMode="auto">
            <a:xfrm>
              <a:off x="4336" y="2667"/>
              <a:ext cx="128" cy="112"/>
            </a:xfrm>
            <a:custGeom>
              <a:avLst/>
              <a:gdLst>
                <a:gd name="T0" fmla="*/ 128 w 128"/>
                <a:gd name="T1" fmla="*/ 0 h 112"/>
                <a:gd name="T2" fmla="*/ 48 w 128"/>
                <a:gd name="T3" fmla="*/ 112 h 112"/>
                <a:gd name="T4" fmla="*/ 24 w 128"/>
                <a:gd name="T5" fmla="*/ 88 h 112"/>
                <a:gd name="T6" fmla="*/ 0 w 128"/>
                <a:gd name="T7" fmla="*/ 64 h 112"/>
                <a:gd name="T8" fmla="*/ 128 w 128"/>
                <a:gd name="T9" fmla="*/ 0 h 112"/>
              </a:gdLst>
              <a:ahLst/>
              <a:cxnLst>
                <a:cxn ang="0">
                  <a:pos x="T0" y="T1"/>
                </a:cxn>
                <a:cxn ang="0">
                  <a:pos x="T2" y="T3"/>
                </a:cxn>
                <a:cxn ang="0">
                  <a:pos x="T4" y="T5"/>
                </a:cxn>
                <a:cxn ang="0">
                  <a:pos x="T6" y="T7"/>
                </a:cxn>
                <a:cxn ang="0">
                  <a:pos x="T8" y="T9"/>
                </a:cxn>
              </a:cxnLst>
              <a:rect l="0" t="0" r="r" b="b"/>
              <a:pathLst>
                <a:path w="128" h="112">
                  <a:moveTo>
                    <a:pt x="128" y="0"/>
                  </a:moveTo>
                  <a:lnTo>
                    <a:pt x="48" y="112"/>
                  </a:lnTo>
                  <a:lnTo>
                    <a:pt x="24" y="88"/>
                  </a:lnTo>
                  <a:lnTo>
                    <a:pt x="0" y="64"/>
                  </a:lnTo>
                  <a:lnTo>
                    <a:pt x="1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963" name="Line 171"/>
            <p:cNvSpPr>
              <a:spLocks noChangeShapeType="1"/>
            </p:cNvSpPr>
            <p:nvPr/>
          </p:nvSpPr>
          <p:spPr bwMode="auto">
            <a:xfrm flipV="1">
              <a:off x="3944" y="2755"/>
              <a:ext cx="416" cy="36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7964" name="Group 172"/>
          <p:cNvGrpSpPr>
            <a:grpSpLocks/>
          </p:cNvGrpSpPr>
          <p:nvPr/>
        </p:nvGrpSpPr>
        <p:grpSpPr bwMode="auto">
          <a:xfrm>
            <a:off x="7086600" y="3421063"/>
            <a:ext cx="1727200" cy="838200"/>
            <a:chOff x="4464" y="2155"/>
            <a:chExt cx="1088" cy="528"/>
          </a:xfrm>
        </p:grpSpPr>
        <p:sp>
          <p:nvSpPr>
            <p:cNvPr id="417965" name="Rectangle 173"/>
            <p:cNvSpPr>
              <a:spLocks noChangeArrowheads="1"/>
            </p:cNvSpPr>
            <p:nvPr/>
          </p:nvSpPr>
          <p:spPr bwMode="auto">
            <a:xfrm>
              <a:off x="4704" y="2163"/>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A</a:t>
              </a:r>
              <a:endParaRPr lang="en-US" sz="2400">
                <a:latin typeface="Times" pitchFamily="18" charset="0"/>
              </a:endParaRPr>
            </a:p>
          </p:txBody>
        </p:sp>
        <p:sp>
          <p:nvSpPr>
            <p:cNvPr id="417966" name="Rectangle 174"/>
            <p:cNvSpPr>
              <a:spLocks noChangeArrowheads="1"/>
            </p:cNvSpPr>
            <p:nvPr/>
          </p:nvSpPr>
          <p:spPr bwMode="auto">
            <a:xfrm>
              <a:off x="4808" y="2163"/>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b</a:t>
              </a:r>
              <a:endParaRPr lang="en-US" sz="2400">
                <a:latin typeface="Times" pitchFamily="18" charset="0"/>
              </a:endParaRPr>
            </a:p>
          </p:txBody>
        </p:sp>
        <p:sp>
          <p:nvSpPr>
            <p:cNvPr id="417967" name="Rectangle 175"/>
            <p:cNvSpPr>
              <a:spLocks noChangeArrowheads="1"/>
            </p:cNvSpPr>
            <p:nvPr/>
          </p:nvSpPr>
          <p:spPr bwMode="auto">
            <a:xfrm>
              <a:off x="4896" y="216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s</a:t>
              </a:r>
              <a:endParaRPr lang="en-US" sz="2400">
                <a:latin typeface="Times" pitchFamily="18" charset="0"/>
              </a:endParaRPr>
            </a:p>
          </p:txBody>
        </p:sp>
        <p:sp>
          <p:nvSpPr>
            <p:cNvPr id="417968" name="Rectangle 176"/>
            <p:cNvSpPr>
              <a:spLocks noChangeArrowheads="1"/>
            </p:cNvSpPr>
            <p:nvPr/>
          </p:nvSpPr>
          <p:spPr bwMode="auto">
            <a:xfrm>
              <a:off x="4976" y="2163"/>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o</a:t>
              </a:r>
              <a:endParaRPr lang="en-US" sz="2400">
                <a:latin typeface="Times" pitchFamily="18" charset="0"/>
              </a:endParaRPr>
            </a:p>
          </p:txBody>
        </p:sp>
        <p:sp>
          <p:nvSpPr>
            <p:cNvPr id="417969" name="Rectangle 177"/>
            <p:cNvSpPr>
              <a:spLocks noChangeArrowheads="1"/>
            </p:cNvSpPr>
            <p:nvPr/>
          </p:nvSpPr>
          <p:spPr bwMode="auto">
            <a:xfrm>
              <a:off x="5064" y="2163"/>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l</a:t>
              </a:r>
              <a:endParaRPr lang="en-US" sz="2400">
                <a:latin typeface="Times" pitchFamily="18" charset="0"/>
              </a:endParaRPr>
            </a:p>
          </p:txBody>
        </p:sp>
        <p:sp>
          <p:nvSpPr>
            <p:cNvPr id="417970" name="Rectangle 178"/>
            <p:cNvSpPr>
              <a:spLocks noChangeArrowheads="1"/>
            </p:cNvSpPr>
            <p:nvPr/>
          </p:nvSpPr>
          <p:spPr bwMode="auto">
            <a:xfrm>
              <a:off x="5104" y="2163"/>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u</a:t>
              </a:r>
              <a:endParaRPr lang="en-US" sz="2400">
                <a:latin typeface="Times" pitchFamily="18" charset="0"/>
              </a:endParaRPr>
            </a:p>
          </p:txBody>
        </p:sp>
        <p:sp>
          <p:nvSpPr>
            <p:cNvPr id="417971" name="Rectangle 179"/>
            <p:cNvSpPr>
              <a:spLocks noChangeArrowheads="1"/>
            </p:cNvSpPr>
            <p:nvPr/>
          </p:nvSpPr>
          <p:spPr bwMode="auto">
            <a:xfrm>
              <a:off x="5192" y="2163"/>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t</a:t>
              </a:r>
              <a:endParaRPr lang="en-US" sz="2400">
                <a:latin typeface="Times" pitchFamily="18" charset="0"/>
              </a:endParaRPr>
            </a:p>
          </p:txBody>
        </p:sp>
        <p:sp>
          <p:nvSpPr>
            <p:cNvPr id="417972" name="Rectangle 180"/>
            <p:cNvSpPr>
              <a:spLocks noChangeArrowheads="1"/>
            </p:cNvSpPr>
            <p:nvPr/>
          </p:nvSpPr>
          <p:spPr bwMode="auto">
            <a:xfrm>
              <a:off x="5240" y="216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e</a:t>
              </a:r>
              <a:endParaRPr lang="en-US" sz="2400">
                <a:latin typeface="Times" pitchFamily="18" charset="0"/>
              </a:endParaRPr>
            </a:p>
          </p:txBody>
        </p:sp>
        <p:sp>
          <p:nvSpPr>
            <p:cNvPr id="417973" name="Rectangle 181"/>
            <p:cNvSpPr>
              <a:spLocks noChangeArrowheads="1"/>
            </p:cNvSpPr>
            <p:nvPr/>
          </p:nvSpPr>
          <p:spPr bwMode="auto">
            <a:xfrm>
              <a:off x="5320" y="2163"/>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 </a:t>
              </a:r>
              <a:endParaRPr lang="en-US" sz="2400">
                <a:latin typeface="Times" pitchFamily="18" charset="0"/>
              </a:endParaRPr>
            </a:p>
          </p:txBody>
        </p:sp>
        <p:sp>
          <p:nvSpPr>
            <p:cNvPr id="417974" name="Rectangle 182"/>
            <p:cNvSpPr>
              <a:spLocks noChangeArrowheads="1"/>
            </p:cNvSpPr>
            <p:nvPr/>
          </p:nvSpPr>
          <p:spPr bwMode="auto">
            <a:xfrm>
              <a:off x="4696" y="2315"/>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Q</a:t>
              </a:r>
              <a:endParaRPr lang="en-US" sz="2400">
                <a:latin typeface="Times" pitchFamily="18" charset="0"/>
              </a:endParaRPr>
            </a:p>
          </p:txBody>
        </p:sp>
        <p:sp>
          <p:nvSpPr>
            <p:cNvPr id="417975" name="Rectangle 183"/>
            <p:cNvSpPr>
              <a:spLocks noChangeArrowheads="1"/>
            </p:cNvSpPr>
            <p:nvPr/>
          </p:nvSpPr>
          <p:spPr bwMode="auto">
            <a:xfrm>
              <a:off x="4808" y="2315"/>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u</a:t>
              </a:r>
              <a:endParaRPr lang="en-US" sz="2400">
                <a:latin typeface="Times" pitchFamily="18" charset="0"/>
              </a:endParaRPr>
            </a:p>
          </p:txBody>
        </p:sp>
        <p:sp>
          <p:nvSpPr>
            <p:cNvPr id="417976" name="Rectangle 184"/>
            <p:cNvSpPr>
              <a:spLocks noChangeArrowheads="1"/>
            </p:cNvSpPr>
            <p:nvPr/>
          </p:nvSpPr>
          <p:spPr bwMode="auto">
            <a:xfrm>
              <a:off x="4896" y="2315"/>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a</a:t>
              </a:r>
              <a:endParaRPr lang="en-US" sz="2400">
                <a:latin typeface="Times" pitchFamily="18" charset="0"/>
              </a:endParaRPr>
            </a:p>
          </p:txBody>
        </p:sp>
        <p:sp>
          <p:nvSpPr>
            <p:cNvPr id="417977" name="Rectangle 185"/>
            <p:cNvSpPr>
              <a:spLocks noChangeArrowheads="1"/>
            </p:cNvSpPr>
            <p:nvPr/>
          </p:nvSpPr>
          <p:spPr bwMode="auto">
            <a:xfrm>
              <a:off x="4976" y="2315"/>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n</a:t>
              </a:r>
              <a:endParaRPr lang="en-US" sz="2400">
                <a:latin typeface="Times" pitchFamily="18" charset="0"/>
              </a:endParaRPr>
            </a:p>
          </p:txBody>
        </p:sp>
        <p:sp>
          <p:nvSpPr>
            <p:cNvPr id="417978" name="Rectangle 186"/>
            <p:cNvSpPr>
              <a:spLocks noChangeArrowheads="1"/>
            </p:cNvSpPr>
            <p:nvPr/>
          </p:nvSpPr>
          <p:spPr bwMode="auto">
            <a:xfrm>
              <a:off x="5064" y="2315"/>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t</a:t>
              </a:r>
              <a:endParaRPr lang="en-US" sz="2400">
                <a:latin typeface="Times" pitchFamily="18" charset="0"/>
              </a:endParaRPr>
            </a:p>
          </p:txBody>
        </p:sp>
        <p:sp>
          <p:nvSpPr>
            <p:cNvPr id="417979" name="Rectangle 187"/>
            <p:cNvSpPr>
              <a:spLocks noChangeArrowheads="1"/>
            </p:cNvSpPr>
            <p:nvPr/>
          </p:nvSpPr>
          <p:spPr bwMode="auto">
            <a:xfrm>
              <a:off x="5112" y="2315"/>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u</a:t>
              </a:r>
              <a:endParaRPr lang="en-US" sz="2400">
                <a:latin typeface="Times" pitchFamily="18" charset="0"/>
              </a:endParaRPr>
            </a:p>
          </p:txBody>
        </p:sp>
        <p:sp>
          <p:nvSpPr>
            <p:cNvPr id="417980" name="Rectangle 188"/>
            <p:cNvSpPr>
              <a:spLocks noChangeArrowheads="1"/>
            </p:cNvSpPr>
            <p:nvPr/>
          </p:nvSpPr>
          <p:spPr bwMode="auto">
            <a:xfrm>
              <a:off x="5200" y="2315"/>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m</a:t>
              </a:r>
              <a:endParaRPr lang="en-US" sz="2400">
                <a:latin typeface="Times" pitchFamily="18" charset="0"/>
              </a:endParaRPr>
            </a:p>
          </p:txBody>
        </p:sp>
        <p:sp>
          <p:nvSpPr>
            <p:cNvPr id="417981" name="Rectangle 189"/>
            <p:cNvSpPr>
              <a:spLocks noChangeArrowheads="1"/>
            </p:cNvSpPr>
            <p:nvPr/>
          </p:nvSpPr>
          <p:spPr bwMode="auto">
            <a:xfrm>
              <a:off x="5328" y="2315"/>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 </a:t>
              </a:r>
              <a:endParaRPr lang="en-US" sz="2400">
                <a:latin typeface="Times" pitchFamily="18" charset="0"/>
              </a:endParaRPr>
            </a:p>
          </p:txBody>
        </p:sp>
        <p:sp>
          <p:nvSpPr>
            <p:cNvPr id="417982" name="Rectangle 190"/>
            <p:cNvSpPr>
              <a:spLocks noChangeArrowheads="1"/>
            </p:cNvSpPr>
            <p:nvPr/>
          </p:nvSpPr>
          <p:spPr bwMode="auto">
            <a:xfrm>
              <a:off x="4672" y="2467"/>
              <a:ext cx="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E</a:t>
              </a:r>
              <a:endParaRPr lang="en-US" sz="2400">
                <a:latin typeface="Times" pitchFamily="18" charset="0"/>
              </a:endParaRPr>
            </a:p>
          </p:txBody>
        </p:sp>
        <p:sp>
          <p:nvSpPr>
            <p:cNvPr id="417983" name="Rectangle 191"/>
            <p:cNvSpPr>
              <a:spLocks noChangeArrowheads="1"/>
            </p:cNvSpPr>
            <p:nvPr/>
          </p:nvSpPr>
          <p:spPr bwMode="auto">
            <a:xfrm>
              <a:off x="4768" y="2467"/>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f</a:t>
              </a:r>
              <a:endParaRPr lang="en-US" sz="2400">
                <a:latin typeface="Times" pitchFamily="18" charset="0"/>
              </a:endParaRPr>
            </a:p>
          </p:txBody>
        </p:sp>
        <p:sp>
          <p:nvSpPr>
            <p:cNvPr id="417984" name="Rectangle 192"/>
            <p:cNvSpPr>
              <a:spLocks noChangeArrowheads="1"/>
            </p:cNvSpPr>
            <p:nvPr/>
          </p:nvSpPr>
          <p:spPr bwMode="auto">
            <a:xfrm>
              <a:off x="4816" y="2467"/>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f</a:t>
              </a:r>
              <a:endParaRPr lang="en-US" sz="2400">
                <a:latin typeface="Times" pitchFamily="18" charset="0"/>
              </a:endParaRPr>
            </a:p>
          </p:txBody>
        </p:sp>
        <p:sp>
          <p:nvSpPr>
            <p:cNvPr id="417985" name="Rectangle 193"/>
            <p:cNvSpPr>
              <a:spLocks noChangeArrowheads="1"/>
            </p:cNvSpPr>
            <p:nvPr/>
          </p:nvSpPr>
          <p:spPr bwMode="auto">
            <a:xfrm>
              <a:off x="4864" y="2467"/>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i</a:t>
              </a:r>
              <a:endParaRPr lang="en-US" sz="2400">
                <a:latin typeface="Times" pitchFamily="18" charset="0"/>
              </a:endParaRPr>
            </a:p>
          </p:txBody>
        </p:sp>
        <p:sp>
          <p:nvSpPr>
            <p:cNvPr id="417986" name="Rectangle 194"/>
            <p:cNvSpPr>
              <a:spLocks noChangeArrowheads="1"/>
            </p:cNvSpPr>
            <p:nvPr/>
          </p:nvSpPr>
          <p:spPr bwMode="auto">
            <a:xfrm>
              <a:off x="4904" y="2467"/>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c</a:t>
              </a:r>
              <a:endParaRPr lang="en-US" sz="2400">
                <a:latin typeface="Times" pitchFamily="18" charset="0"/>
              </a:endParaRPr>
            </a:p>
          </p:txBody>
        </p:sp>
        <p:sp>
          <p:nvSpPr>
            <p:cNvPr id="417987" name="Rectangle 195"/>
            <p:cNvSpPr>
              <a:spLocks noChangeArrowheads="1"/>
            </p:cNvSpPr>
            <p:nvPr/>
          </p:nvSpPr>
          <p:spPr bwMode="auto">
            <a:xfrm>
              <a:off x="4984" y="2467"/>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i</a:t>
              </a:r>
              <a:endParaRPr lang="en-US" sz="2400">
                <a:latin typeface="Times" pitchFamily="18" charset="0"/>
              </a:endParaRPr>
            </a:p>
          </p:txBody>
        </p:sp>
        <p:sp>
          <p:nvSpPr>
            <p:cNvPr id="417988" name="Rectangle 196"/>
            <p:cNvSpPr>
              <a:spLocks noChangeArrowheads="1"/>
            </p:cNvSpPr>
            <p:nvPr/>
          </p:nvSpPr>
          <p:spPr bwMode="auto">
            <a:xfrm>
              <a:off x="5024" y="2467"/>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e</a:t>
              </a:r>
              <a:endParaRPr lang="en-US" sz="2400">
                <a:latin typeface="Times" pitchFamily="18" charset="0"/>
              </a:endParaRPr>
            </a:p>
          </p:txBody>
        </p:sp>
        <p:sp>
          <p:nvSpPr>
            <p:cNvPr id="417989" name="Rectangle 197"/>
            <p:cNvSpPr>
              <a:spLocks noChangeArrowheads="1"/>
            </p:cNvSpPr>
            <p:nvPr/>
          </p:nvSpPr>
          <p:spPr bwMode="auto">
            <a:xfrm>
              <a:off x="5104" y="2467"/>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n</a:t>
              </a:r>
              <a:endParaRPr lang="en-US" sz="2400">
                <a:latin typeface="Times" pitchFamily="18" charset="0"/>
              </a:endParaRPr>
            </a:p>
          </p:txBody>
        </p:sp>
        <p:sp>
          <p:nvSpPr>
            <p:cNvPr id="417990" name="Rectangle 198"/>
            <p:cNvSpPr>
              <a:spLocks noChangeArrowheads="1"/>
            </p:cNvSpPr>
            <p:nvPr/>
          </p:nvSpPr>
          <p:spPr bwMode="auto">
            <a:xfrm>
              <a:off x="5192" y="2467"/>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c</a:t>
              </a:r>
              <a:endParaRPr lang="en-US" sz="2400">
                <a:latin typeface="Times" pitchFamily="18" charset="0"/>
              </a:endParaRPr>
            </a:p>
          </p:txBody>
        </p:sp>
        <p:sp>
          <p:nvSpPr>
            <p:cNvPr id="417991" name="Rectangle 199"/>
            <p:cNvSpPr>
              <a:spLocks noChangeArrowheads="1"/>
            </p:cNvSpPr>
            <p:nvPr/>
          </p:nvSpPr>
          <p:spPr bwMode="auto">
            <a:xfrm>
              <a:off x="5272" y="2467"/>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y</a:t>
              </a:r>
              <a:endParaRPr lang="en-US" sz="2400">
                <a:latin typeface="Times" pitchFamily="18" charset="0"/>
              </a:endParaRPr>
            </a:p>
          </p:txBody>
        </p:sp>
        <p:sp>
          <p:nvSpPr>
            <p:cNvPr id="417992" name="AutoShape 200"/>
            <p:cNvSpPr>
              <a:spLocks noChangeArrowheads="1"/>
            </p:cNvSpPr>
            <p:nvPr/>
          </p:nvSpPr>
          <p:spPr bwMode="auto">
            <a:xfrm>
              <a:off x="4464" y="2155"/>
              <a:ext cx="1088" cy="528"/>
            </a:xfrm>
            <a:prstGeom prst="roundRect">
              <a:avLst>
                <a:gd name="adj" fmla="val 22144"/>
              </a:avLst>
            </a:prstGeom>
            <a:noFill/>
            <a:ln w="50800">
              <a:solidFill>
                <a:srgbClr val="00801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7993" name="Rectangle 201"/>
          <p:cNvSpPr>
            <a:spLocks noChangeArrowheads="1"/>
          </p:cNvSpPr>
          <p:nvPr/>
        </p:nvSpPr>
        <p:spPr bwMode="auto">
          <a:xfrm>
            <a:off x="4318000" y="3548063"/>
            <a:ext cx="736600" cy="469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7994" name="Rectangle 202"/>
          <p:cNvSpPr>
            <a:spLocks noChangeArrowheads="1"/>
          </p:cNvSpPr>
          <p:nvPr/>
        </p:nvSpPr>
        <p:spPr bwMode="auto">
          <a:xfrm>
            <a:off x="4318000" y="3548063"/>
            <a:ext cx="736600" cy="46990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7995" name="Group 203"/>
          <p:cNvGrpSpPr>
            <a:grpSpLocks/>
          </p:cNvGrpSpPr>
          <p:nvPr/>
        </p:nvGrpSpPr>
        <p:grpSpPr bwMode="auto">
          <a:xfrm>
            <a:off x="3962400" y="3814763"/>
            <a:ext cx="1295400" cy="609600"/>
            <a:chOff x="2496" y="2403"/>
            <a:chExt cx="816" cy="384"/>
          </a:xfrm>
        </p:grpSpPr>
        <p:grpSp>
          <p:nvGrpSpPr>
            <p:cNvPr id="417996" name="Group 204"/>
            <p:cNvGrpSpPr>
              <a:grpSpLocks/>
            </p:cNvGrpSpPr>
            <p:nvPr/>
          </p:nvGrpSpPr>
          <p:grpSpPr bwMode="auto">
            <a:xfrm>
              <a:off x="2496" y="2403"/>
              <a:ext cx="520" cy="384"/>
              <a:chOff x="2496" y="2403"/>
              <a:chExt cx="520" cy="384"/>
            </a:xfrm>
          </p:grpSpPr>
          <p:grpSp>
            <p:nvGrpSpPr>
              <p:cNvPr id="417997" name="Group 205"/>
              <p:cNvGrpSpPr>
                <a:grpSpLocks/>
              </p:cNvGrpSpPr>
              <p:nvPr/>
            </p:nvGrpSpPr>
            <p:grpSpPr bwMode="auto">
              <a:xfrm>
                <a:off x="2496" y="2403"/>
                <a:ext cx="296" cy="384"/>
                <a:chOff x="2496" y="2403"/>
                <a:chExt cx="296" cy="384"/>
              </a:xfrm>
            </p:grpSpPr>
            <p:sp>
              <p:nvSpPr>
                <p:cNvPr id="417998" name="Freeform 206"/>
                <p:cNvSpPr>
                  <a:spLocks/>
                </p:cNvSpPr>
                <p:nvPr/>
              </p:nvSpPr>
              <p:spPr bwMode="auto">
                <a:xfrm>
                  <a:off x="2576" y="2507"/>
                  <a:ext cx="216" cy="280"/>
                </a:xfrm>
                <a:custGeom>
                  <a:avLst/>
                  <a:gdLst>
                    <a:gd name="T0" fmla="*/ 200 w 216"/>
                    <a:gd name="T1" fmla="*/ 0 h 280"/>
                    <a:gd name="T2" fmla="*/ 208 w 216"/>
                    <a:gd name="T3" fmla="*/ 24 h 280"/>
                    <a:gd name="T4" fmla="*/ 216 w 216"/>
                    <a:gd name="T5" fmla="*/ 64 h 280"/>
                    <a:gd name="T6" fmla="*/ 216 w 216"/>
                    <a:gd name="T7" fmla="*/ 104 h 280"/>
                    <a:gd name="T8" fmla="*/ 208 w 216"/>
                    <a:gd name="T9" fmla="*/ 144 h 280"/>
                    <a:gd name="T10" fmla="*/ 200 w 216"/>
                    <a:gd name="T11" fmla="*/ 160 h 280"/>
                    <a:gd name="T12" fmla="*/ 192 w 216"/>
                    <a:gd name="T13" fmla="*/ 184 h 280"/>
                    <a:gd name="T14" fmla="*/ 168 w 216"/>
                    <a:gd name="T15" fmla="*/ 216 h 280"/>
                    <a:gd name="T16" fmla="*/ 144 w 216"/>
                    <a:gd name="T17" fmla="*/ 240 h 280"/>
                    <a:gd name="T18" fmla="*/ 104 w 216"/>
                    <a:gd name="T19" fmla="*/ 272 h 280"/>
                    <a:gd name="T20" fmla="*/ 88 w 216"/>
                    <a:gd name="T21" fmla="*/ 280 h 280"/>
                    <a:gd name="T22" fmla="*/ 0 w 216"/>
                    <a:gd name="T23" fmla="*/ 88 h 280"/>
                    <a:gd name="T24" fmla="*/ 200 w 216"/>
                    <a:gd name="T2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80">
                      <a:moveTo>
                        <a:pt x="200" y="0"/>
                      </a:moveTo>
                      <a:lnTo>
                        <a:pt x="208" y="24"/>
                      </a:lnTo>
                      <a:lnTo>
                        <a:pt x="216" y="64"/>
                      </a:lnTo>
                      <a:lnTo>
                        <a:pt x="216" y="104"/>
                      </a:lnTo>
                      <a:lnTo>
                        <a:pt x="208" y="144"/>
                      </a:lnTo>
                      <a:lnTo>
                        <a:pt x="200" y="160"/>
                      </a:lnTo>
                      <a:lnTo>
                        <a:pt x="192" y="184"/>
                      </a:lnTo>
                      <a:lnTo>
                        <a:pt x="168" y="216"/>
                      </a:lnTo>
                      <a:lnTo>
                        <a:pt x="144" y="240"/>
                      </a:lnTo>
                      <a:lnTo>
                        <a:pt x="104" y="272"/>
                      </a:lnTo>
                      <a:lnTo>
                        <a:pt x="88" y="280"/>
                      </a:lnTo>
                      <a:lnTo>
                        <a:pt x="0" y="88"/>
                      </a:lnTo>
                      <a:lnTo>
                        <a:pt x="200" y="0"/>
                      </a:lnTo>
                      <a:close/>
                    </a:path>
                  </a:pathLst>
                </a:custGeom>
                <a:solidFill>
                  <a:srgbClr val="0080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7999" name="Freeform 207"/>
                <p:cNvSpPr>
                  <a:spLocks/>
                </p:cNvSpPr>
                <p:nvPr/>
              </p:nvSpPr>
              <p:spPr bwMode="auto">
                <a:xfrm>
                  <a:off x="2664" y="2507"/>
                  <a:ext cx="128" cy="280"/>
                </a:xfrm>
                <a:custGeom>
                  <a:avLst/>
                  <a:gdLst>
                    <a:gd name="T0" fmla="*/ 112 w 128"/>
                    <a:gd name="T1" fmla="*/ 0 h 280"/>
                    <a:gd name="T2" fmla="*/ 120 w 128"/>
                    <a:gd name="T3" fmla="*/ 24 h 280"/>
                    <a:gd name="T4" fmla="*/ 128 w 128"/>
                    <a:gd name="T5" fmla="*/ 64 h 280"/>
                    <a:gd name="T6" fmla="*/ 128 w 128"/>
                    <a:gd name="T7" fmla="*/ 104 h 280"/>
                    <a:gd name="T8" fmla="*/ 120 w 128"/>
                    <a:gd name="T9" fmla="*/ 144 h 280"/>
                    <a:gd name="T10" fmla="*/ 112 w 128"/>
                    <a:gd name="T11" fmla="*/ 160 h 280"/>
                    <a:gd name="T12" fmla="*/ 104 w 128"/>
                    <a:gd name="T13" fmla="*/ 184 h 280"/>
                    <a:gd name="T14" fmla="*/ 80 w 128"/>
                    <a:gd name="T15" fmla="*/ 216 h 280"/>
                    <a:gd name="T16" fmla="*/ 56 w 128"/>
                    <a:gd name="T17" fmla="*/ 240 h 280"/>
                    <a:gd name="T18" fmla="*/ 16 w 128"/>
                    <a:gd name="T19" fmla="*/ 272 h 280"/>
                    <a:gd name="T20" fmla="*/ 0 w 128"/>
                    <a:gd name="T21"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80">
                      <a:moveTo>
                        <a:pt x="112" y="0"/>
                      </a:moveTo>
                      <a:lnTo>
                        <a:pt x="120" y="24"/>
                      </a:lnTo>
                      <a:lnTo>
                        <a:pt x="128" y="64"/>
                      </a:lnTo>
                      <a:lnTo>
                        <a:pt x="128" y="104"/>
                      </a:lnTo>
                      <a:lnTo>
                        <a:pt x="120" y="144"/>
                      </a:lnTo>
                      <a:lnTo>
                        <a:pt x="112" y="160"/>
                      </a:lnTo>
                      <a:lnTo>
                        <a:pt x="104" y="184"/>
                      </a:lnTo>
                      <a:lnTo>
                        <a:pt x="80" y="216"/>
                      </a:lnTo>
                      <a:lnTo>
                        <a:pt x="56" y="240"/>
                      </a:lnTo>
                      <a:lnTo>
                        <a:pt x="16" y="272"/>
                      </a:lnTo>
                      <a:lnTo>
                        <a:pt x="0" y="280"/>
                      </a:lnTo>
                    </a:path>
                  </a:pathLst>
                </a:custGeom>
                <a:noFill/>
                <a:ln w="254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8000" name="Freeform 208"/>
                <p:cNvSpPr>
                  <a:spLocks/>
                </p:cNvSpPr>
                <p:nvPr/>
              </p:nvSpPr>
              <p:spPr bwMode="auto">
                <a:xfrm>
                  <a:off x="2496" y="2403"/>
                  <a:ext cx="280" cy="208"/>
                </a:xfrm>
                <a:custGeom>
                  <a:avLst/>
                  <a:gdLst>
                    <a:gd name="T0" fmla="*/ 0 w 280"/>
                    <a:gd name="T1" fmla="*/ 24 h 208"/>
                    <a:gd name="T2" fmla="*/ 16 w 280"/>
                    <a:gd name="T3" fmla="*/ 16 h 208"/>
                    <a:gd name="T4" fmla="*/ 32 w 280"/>
                    <a:gd name="T5" fmla="*/ 8 h 208"/>
                    <a:gd name="T6" fmla="*/ 48 w 280"/>
                    <a:gd name="T7" fmla="*/ 8 h 208"/>
                    <a:gd name="T8" fmla="*/ 72 w 280"/>
                    <a:gd name="T9" fmla="*/ 0 h 208"/>
                    <a:gd name="T10" fmla="*/ 96 w 280"/>
                    <a:gd name="T11" fmla="*/ 0 h 208"/>
                    <a:gd name="T12" fmla="*/ 104 w 280"/>
                    <a:gd name="T13" fmla="*/ 0 h 208"/>
                    <a:gd name="T14" fmla="*/ 136 w 280"/>
                    <a:gd name="T15" fmla="*/ 8 h 208"/>
                    <a:gd name="T16" fmla="*/ 152 w 280"/>
                    <a:gd name="T17" fmla="*/ 16 h 208"/>
                    <a:gd name="T18" fmla="*/ 160 w 280"/>
                    <a:gd name="T19" fmla="*/ 16 h 208"/>
                    <a:gd name="T20" fmla="*/ 184 w 280"/>
                    <a:gd name="T21" fmla="*/ 24 h 208"/>
                    <a:gd name="T22" fmla="*/ 208 w 280"/>
                    <a:gd name="T23" fmla="*/ 40 h 208"/>
                    <a:gd name="T24" fmla="*/ 240 w 280"/>
                    <a:gd name="T25" fmla="*/ 64 h 208"/>
                    <a:gd name="T26" fmla="*/ 272 w 280"/>
                    <a:gd name="T27" fmla="*/ 104 h 208"/>
                    <a:gd name="T28" fmla="*/ 280 w 280"/>
                    <a:gd name="T29" fmla="*/ 120 h 208"/>
                    <a:gd name="T30" fmla="*/ 88 w 280"/>
                    <a:gd name="T31" fmla="*/ 208 h 208"/>
                    <a:gd name="T32" fmla="*/ 0 w 280"/>
                    <a:gd name="T33" fmla="*/ 2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0" h="208">
                      <a:moveTo>
                        <a:pt x="0" y="24"/>
                      </a:moveTo>
                      <a:lnTo>
                        <a:pt x="16" y="16"/>
                      </a:lnTo>
                      <a:lnTo>
                        <a:pt x="32" y="8"/>
                      </a:lnTo>
                      <a:lnTo>
                        <a:pt x="48" y="8"/>
                      </a:lnTo>
                      <a:lnTo>
                        <a:pt x="72" y="0"/>
                      </a:lnTo>
                      <a:lnTo>
                        <a:pt x="96" y="0"/>
                      </a:lnTo>
                      <a:lnTo>
                        <a:pt x="104" y="0"/>
                      </a:lnTo>
                      <a:lnTo>
                        <a:pt x="136" y="8"/>
                      </a:lnTo>
                      <a:lnTo>
                        <a:pt x="152" y="16"/>
                      </a:lnTo>
                      <a:lnTo>
                        <a:pt x="160" y="16"/>
                      </a:lnTo>
                      <a:lnTo>
                        <a:pt x="184" y="24"/>
                      </a:lnTo>
                      <a:lnTo>
                        <a:pt x="208" y="40"/>
                      </a:lnTo>
                      <a:lnTo>
                        <a:pt x="240" y="64"/>
                      </a:lnTo>
                      <a:lnTo>
                        <a:pt x="272" y="104"/>
                      </a:lnTo>
                      <a:lnTo>
                        <a:pt x="280" y="120"/>
                      </a:lnTo>
                      <a:lnTo>
                        <a:pt x="88" y="208"/>
                      </a:lnTo>
                      <a:lnTo>
                        <a:pt x="0" y="24"/>
                      </a:lnTo>
                      <a:close/>
                    </a:path>
                  </a:pathLst>
                </a:custGeom>
                <a:solidFill>
                  <a:srgbClr val="0080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8001" name="Freeform 209"/>
                <p:cNvSpPr>
                  <a:spLocks/>
                </p:cNvSpPr>
                <p:nvPr/>
              </p:nvSpPr>
              <p:spPr bwMode="auto">
                <a:xfrm>
                  <a:off x="2496" y="2403"/>
                  <a:ext cx="280" cy="120"/>
                </a:xfrm>
                <a:custGeom>
                  <a:avLst/>
                  <a:gdLst>
                    <a:gd name="T0" fmla="*/ 0 w 280"/>
                    <a:gd name="T1" fmla="*/ 24 h 120"/>
                    <a:gd name="T2" fmla="*/ 16 w 280"/>
                    <a:gd name="T3" fmla="*/ 16 h 120"/>
                    <a:gd name="T4" fmla="*/ 32 w 280"/>
                    <a:gd name="T5" fmla="*/ 8 h 120"/>
                    <a:gd name="T6" fmla="*/ 48 w 280"/>
                    <a:gd name="T7" fmla="*/ 8 h 120"/>
                    <a:gd name="T8" fmla="*/ 72 w 280"/>
                    <a:gd name="T9" fmla="*/ 0 h 120"/>
                    <a:gd name="T10" fmla="*/ 96 w 280"/>
                    <a:gd name="T11" fmla="*/ 0 h 120"/>
                    <a:gd name="T12" fmla="*/ 104 w 280"/>
                    <a:gd name="T13" fmla="*/ 0 h 120"/>
                    <a:gd name="T14" fmla="*/ 136 w 280"/>
                    <a:gd name="T15" fmla="*/ 8 h 120"/>
                    <a:gd name="T16" fmla="*/ 152 w 280"/>
                    <a:gd name="T17" fmla="*/ 16 h 120"/>
                    <a:gd name="T18" fmla="*/ 160 w 280"/>
                    <a:gd name="T19" fmla="*/ 16 h 120"/>
                    <a:gd name="T20" fmla="*/ 184 w 280"/>
                    <a:gd name="T21" fmla="*/ 24 h 120"/>
                    <a:gd name="T22" fmla="*/ 208 w 280"/>
                    <a:gd name="T23" fmla="*/ 40 h 120"/>
                    <a:gd name="T24" fmla="*/ 240 w 280"/>
                    <a:gd name="T25" fmla="*/ 64 h 120"/>
                    <a:gd name="T26" fmla="*/ 272 w 280"/>
                    <a:gd name="T27" fmla="*/ 104 h 120"/>
                    <a:gd name="T28" fmla="*/ 280 w 280"/>
                    <a:gd name="T2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120">
                      <a:moveTo>
                        <a:pt x="0" y="24"/>
                      </a:moveTo>
                      <a:lnTo>
                        <a:pt x="16" y="16"/>
                      </a:lnTo>
                      <a:lnTo>
                        <a:pt x="32" y="8"/>
                      </a:lnTo>
                      <a:lnTo>
                        <a:pt x="48" y="8"/>
                      </a:lnTo>
                      <a:lnTo>
                        <a:pt x="72" y="0"/>
                      </a:lnTo>
                      <a:lnTo>
                        <a:pt x="96" y="0"/>
                      </a:lnTo>
                      <a:lnTo>
                        <a:pt x="104" y="0"/>
                      </a:lnTo>
                      <a:lnTo>
                        <a:pt x="136" y="8"/>
                      </a:lnTo>
                      <a:lnTo>
                        <a:pt x="152" y="16"/>
                      </a:lnTo>
                      <a:lnTo>
                        <a:pt x="160" y="16"/>
                      </a:lnTo>
                      <a:lnTo>
                        <a:pt x="184" y="24"/>
                      </a:lnTo>
                      <a:lnTo>
                        <a:pt x="208" y="40"/>
                      </a:lnTo>
                      <a:lnTo>
                        <a:pt x="240" y="64"/>
                      </a:lnTo>
                      <a:lnTo>
                        <a:pt x="272" y="104"/>
                      </a:lnTo>
                      <a:lnTo>
                        <a:pt x="280" y="120"/>
                      </a:lnTo>
                    </a:path>
                  </a:pathLst>
                </a:custGeom>
                <a:noFill/>
                <a:ln w="25400">
                  <a:solidFill>
                    <a:srgbClr val="00801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8002" name="Line 210"/>
                <p:cNvSpPr>
                  <a:spLocks noChangeShapeType="1"/>
                </p:cNvSpPr>
                <p:nvPr/>
              </p:nvSpPr>
              <p:spPr bwMode="auto">
                <a:xfrm flipH="1" flipV="1">
                  <a:off x="2496" y="2435"/>
                  <a:ext cx="168" cy="344"/>
                </a:xfrm>
                <a:prstGeom prst="line">
                  <a:avLst/>
                </a:prstGeom>
                <a:noFill/>
                <a:ln w="254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8003" name="Line 211"/>
              <p:cNvSpPr>
                <a:spLocks noChangeShapeType="1"/>
              </p:cNvSpPr>
              <p:nvPr/>
            </p:nvSpPr>
            <p:spPr bwMode="auto">
              <a:xfrm flipV="1">
                <a:off x="2776" y="2411"/>
                <a:ext cx="240" cy="104"/>
              </a:xfrm>
              <a:prstGeom prst="line">
                <a:avLst/>
              </a:prstGeom>
              <a:noFill/>
              <a:ln w="254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8004" name="Line 212"/>
            <p:cNvSpPr>
              <a:spLocks noChangeShapeType="1"/>
            </p:cNvSpPr>
            <p:nvPr/>
          </p:nvSpPr>
          <p:spPr bwMode="auto">
            <a:xfrm>
              <a:off x="3024" y="2411"/>
              <a:ext cx="288" cy="1"/>
            </a:xfrm>
            <a:prstGeom prst="line">
              <a:avLst/>
            </a:prstGeom>
            <a:noFill/>
            <a:ln w="254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8005" name="Group 213"/>
          <p:cNvGrpSpPr>
            <a:grpSpLocks/>
          </p:cNvGrpSpPr>
          <p:nvPr/>
        </p:nvGrpSpPr>
        <p:grpSpPr bwMode="auto">
          <a:xfrm>
            <a:off x="4737100" y="3548063"/>
            <a:ext cx="1066800" cy="444500"/>
            <a:chOff x="2984" y="2235"/>
            <a:chExt cx="672" cy="280"/>
          </a:xfrm>
        </p:grpSpPr>
        <p:sp>
          <p:nvSpPr>
            <p:cNvPr id="418006" name="AutoShape 214"/>
            <p:cNvSpPr>
              <a:spLocks noChangeArrowheads="1"/>
            </p:cNvSpPr>
            <p:nvPr/>
          </p:nvSpPr>
          <p:spPr bwMode="auto">
            <a:xfrm>
              <a:off x="2984" y="2235"/>
              <a:ext cx="672" cy="280"/>
            </a:xfrm>
            <a:prstGeom prst="roundRect">
              <a:avLst>
                <a:gd name="adj" fmla="val 3856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8007" name="AutoShape 215"/>
            <p:cNvSpPr>
              <a:spLocks noChangeArrowheads="1"/>
            </p:cNvSpPr>
            <p:nvPr/>
          </p:nvSpPr>
          <p:spPr bwMode="auto">
            <a:xfrm>
              <a:off x="2984" y="2235"/>
              <a:ext cx="672" cy="280"/>
            </a:xfrm>
            <a:prstGeom prst="roundRect">
              <a:avLst>
                <a:gd name="adj" fmla="val 39745"/>
              </a:avLst>
            </a:prstGeom>
            <a:noFill/>
            <a:ln w="50800">
              <a:solidFill>
                <a:srgbClr val="00801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8008" name="Rectangle 216"/>
            <p:cNvSpPr>
              <a:spLocks noChangeArrowheads="1"/>
            </p:cNvSpPr>
            <p:nvPr/>
          </p:nvSpPr>
          <p:spPr bwMode="auto">
            <a:xfrm>
              <a:off x="3080" y="2315"/>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8011"/>
                  </a:solidFill>
                  <a:latin typeface="Helvetica" pitchFamily="34" charset="0"/>
                </a:rPr>
                <a:t>C</a:t>
              </a:r>
              <a:endParaRPr lang="en-US" sz="2400">
                <a:latin typeface="Times" pitchFamily="18" charset="0"/>
              </a:endParaRPr>
            </a:p>
          </p:txBody>
        </p:sp>
        <p:sp>
          <p:nvSpPr>
            <p:cNvPr id="418009" name="Rectangle 217"/>
            <p:cNvSpPr>
              <a:spLocks noChangeArrowheads="1"/>
            </p:cNvSpPr>
            <p:nvPr/>
          </p:nvSpPr>
          <p:spPr bwMode="auto">
            <a:xfrm>
              <a:off x="3152" y="2315"/>
              <a:ext cx="7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8011"/>
                  </a:solidFill>
                  <a:latin typeface="Helvetica" pitchFamily="34" charset="0"/>
                </a:rPr>
                <a:t>O</a:t>
              </a:r>
              <a:endParaRPr lang="en-US" sz="2400">
                <a:latin typeface="Times" pitchFamily="18" charset="0"/>
              </a:endParaRPr>
            </a:p>
          </p:txBody>
        </p:sp>
        <p:sp>
          <p:nvSpPr>
            <p:cNvPr id="418010" name="Rectangle 218"/>
            <p:cNvSpPr>
              <a:spLocks noChangeArrowheads="1"/>
            </p:cNvSpPr>
            <p:nvPr/>
          </p:nvSpPr>
          <p:spPr bwMode="auto">
            <a:xfrm>
              <a:off x="3224" y="2315"/>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8011"/>
                  </a:solidFill>
                  <a:latin typeface="Helvetica" pitchFamily="34" charset="0"/>
                </a:rPr>
                <a:t>U</a:t>
              </a:r>
              <a:endParaRPr lang="en-US" sz="2400">
                <a:latin typeface="Times" pitchFamily="18" charset="0"/>
              </a:endParaRPr>
            </a:p>
          </p:txBody>
        </p:sp>
        <p:sp>
          <p:nvSpPr>
            <p:cNvPr id="418011" name="Rectangle 219"/>
            <p:cNvSpPr>
              <a:spLocks noChangeArrowheads="1"/>
            </p:cNvSpPr>
            <p:nvPr/>
          </p:nvSpPr>
          <p:spPr bwMode="auto">
            <a:xfrm>
              <a:off x="3296" y="2315"/>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8011"/>
                  </a:solidFill>
                  <a:latin typeface="Helvetica" pitchFamily="34" charset="0"/>
                </a:rPr>
                <a:t>N</a:t>
              </a:r>
              <a:endParaRPr lang="en-US" sz="2400">
                <a:latin typeface="Times" pitchFamily="18" charset="0"/>
              </a:endParaRPr>
            </a:p>
          </p:txBody>
        </p:sp>
        <p:sp>
          <p:nvSpPr>
            <p:cNvPr id="418012" name="Rectangle 220"/>
            <p:cNvSpPr>
              <a:spLocks noChangeArrowheads="1"/>
            </p:cNvSpPr>
            <p:nvPr/>
          </p:nvSpPr>
          <p:spPr bwMode="auto">
            <a:xfrm>
              <a:off x="3360" y="2315"/>
              <a:ext cx="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8011"/>
                  </a:solidFill>
                  <a:latin typeface="Helvetica" pitchFamily="34" charset="0"/>
                </a:rPr>
                <a:t>T</a:t>
              </a:r>
              <a:endParaRPr lang="en-US" sz="2400">
                <a:latin typeface="Times" pitchFamily="18" charset="0"/>
              </a:endParaRPr>
            </a:p>
          </p:txBody>
        </p:sp>
        <p:sp>
          <p:nvSpPr>
            <p:cNvPr id="418013" name="Rectangle 221"/>
            <p:cNvSpPr>
              <a:spLocks noChangeArrowheads="1"/>
            </p:cNvSpPr>
            <p:nvPr/>
          </p:nvSpPr>
          <p:spPr bwMode="auto">
            <a:xfrm>
              <a:off x="3424" y="2315"/>
              <a:ext cx="6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8011"/>
                  </a:solidFill>
                  <a:latin typeface="Helvetica" pitchFamily="34" charset="0"/>
                </a:rPr>
                <a:t>E</a:t>
              </a:r>
              <a:endParaRPr lang="en-US" sz="2400">
                <a:latin typeface="Times" pitchFamily="18" charset="0"/>
              </a:endParaRPr>
            </a:p>
          </p:txBody>
        </p:sp>
        <p:sp>
          <p:nvSpPr>
            <p:cNvPr id="418014" name="Rectangle 222"/>
            <p:cNvSpPr>
              <a:spLocks noChangeArrowheads="1"/>
            </p:cNvSpPr>
            <p:nvPr/>
          </p:nvSpPr>
          <p:spPr bwMode="auto">
            <a:xfrm>
              <a:off x="3488" y="2315"/>
              <a:ext cx="6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b="1">
                  <a:solidFill>
                    <a:srgbClr val="008011"/>
                  </a:solidFill>
                  <a:latin typeface="Helvetica" pitchFamily="34" charset="0"/>
                </a:rPr>
                <a:t>R</a:t>
              </a:r>
              <a:endParaRPr lang="en-US" sz="2400">
                <a:latin typeface="Times" pitchFamily="18" charset="0"/>
              </a:endParaRPr>
            </a:p>
          </p:txBody>
        </p:sp>
      </p:grpSp>
      <p:grpSp>
        <p:nvGrpSpPr>
          <p:cNvPr id="418015" name="Group 223"/>
          <p:cNvGrpSpPr>
            <a:grpSpLocks/>
          </p:cNvGrpSpPr>
          <p:nvPr/>
        </p:nvGrpSpPr>
        <p:grpSpPr bwMode="auto">
          <a:xfrm>
            <a:off x="5118100" y="4741863"/>
            <a:ext cx="1119188" cy="458787"/>
            <a:chOff x="3224" y="2987"/>
            <a:chExt cx="705" cy="289"/>
          </a:xfrm>
        </p:grpSpPr>
        <p:grpSp>
          <p:nvGrpSpPr>
            <p:cNvPr id="418016" name="Group 224"/>
            <p:cNvGrpSpPr>
              <a:grpSpLocks/>
            </p:cNvGrpSpPr>
            <p:nvPr/>
          </p:nvGrpSpPr>
          <p:grpSpPr bwMode="auto">
            <a:xfrm>
              <a:off x="3224" y="3131"/>
              <a:ext cx="705" cy="145"/>
              <a:chOff x="3224" y="3131"/>
              <a:chExt cx="705" cy="145"/>
            </a:xfrm>
          </p:grpSpPr>
          <p:sp>
            <p:nvSpPr>
              <p:cNvPr id="418017" name="Line 225"/>
              <p:cNvSpPr>
                <a:spLocks noChangeShapeType="1"/>
              </p:cNvSpPr>
              <p:nvPr/>
            </p:nvSpPr>
            <p:spPr bwMode="auto">
              <a:xfrm>
                <a:off x="3304" y="3275"/>
                <a:ext cx="544" cy="1"/>
              </a:xfrm>
              <a:prstGeom prst="line">
                <a:avLst/>
              </a:prstGeom>
              <a:noFill/>
              <a:ln w="508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8018" name="Group 226"/>
              <p:cNvGrpSpPr>
                <a:grpSpLocks/>
              </p:cNvGrpSpPr>
              <p:nvPr/>
            </p:nvGrpSpPr>
            <p:grpSpPr bwMode="auto">
              <a:xfrm>
                <a:off x="3224" y="3131"/>
                <a:ext cx="88" cy="136"/>
                <a:chOff x="3224" y="3131"/>
                <a:chExt cx="88" cy="136"/>
              </a:xfrm>
            </p:grpSpPr>
            <p:sp>
              <p:nvSpPr>
                <p:cNvPr id="418019" name="Arc 227"/>
                <p:cNvSpPr>
                  <a:spLocks/>
                </p:cNvSpPr>
                <p:nvPr/>
              </p:nvSpPr>
              <p:spPr bwMode="auto">
                <a:xfrm>
                  <a:off x="3224" y="3179"/>
                  <a:ext cx="88" cy="8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50800">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8020" name="Line 228"/>
                <p:cNvSpPr>
                  <a:spLocks noChangeShapeType="1"/>
                </p:cNvSpPr>
                <p:nvPr/>
              </p:nvSpPr>
              <p:spPr bwMode="auto">
                <a:xfrm>
                  <a:off x="3224" y="3131"/>
                  <a:ext cx="1" cy="56"/>
                </a:xfrm>
                <a:prstGeom prst="line">
                  <a:avLst/>
                </a:prstGeom>
                <a:noFill/>
                <a:ln w="508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8021" name="Group 229"/>
              <p:cNvGrpSpPr>
                <a:grpSpLocks/>
              </p:cNvGrpSpPr>
              <p:nvPr/>
            </p:nvGrpSpPr>
            <p:grpSpPr bwMode="auto">
              <a:xfrm>
                <a:off x="3840" y="3131"/>
                <a:ext cx="89" cy="144"/>
                <a:chOff x="3840" y="3131"/>
                <a:chExt cx="89" cy="144"/>
              </a:xfrm>
            </p:grpSpPr>
            <p:sp>
              <p:nvSpPr>
                <p:cNvPr id="418022" name="Arc 230"/>
                <p:cNvSpPr>
                  <a:spLocks/>
                </p:cNvSpPr>
                <p:nvPr/>
              </p:nvSpPr>
              <p:spPr bwMode="auto">
                <a:xfrm>
                  <a:off x="3840" y="3187"/>
                  <a:ext cx="88" cy="88"/>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50800">
                  <a:solidFill>
                    <a:srgbClr val="DD080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8023" name="Line 231"/>
                <p:cNvSpPr>
                  <a:spLocks noChangeShapeType="1"/>
                </p:cNvSpPr>
                <p:nvPr/>
              </p:nvSpPr>
              <p:spPr bwMode="auto">
                <a:xfrm>
                  <a:off x="3928" y="3131"/>
                  <a:ext cx="1" cy="56"/>
                </a:xfrm>
                <a:prstGeom prst="line">
                  <a:avLst/>
                </a:prstGeom>
                <a:noFill/>
                <a:ln w="508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18024" name="Group 232"/>
            <p:cNvGrpSpPr>
              <a:grpSpLocks/>
            </p:cNvGrpSpPr>
            <p:nvPr/>
          </p:nvGrpSpPr>
          <p:grpSpPr bwMode="auto">
            <a:xfrm>
              <a:off x="3224" y="2987"/>
              <a:ext cx="705" cy="144"/>
              <a:chOff x="3224" y="2987"/>
              <a:chExt cx="705" cy="144"/>
            </a:xfrm>
          </p:grpSpPr>
          <p:sp>
            <p:nvSpPr>
              <p:cNvPr id="418025" name="Line 233"/>
              <p:cNvSpPr>
                <a:spLocks noChangeShapeType="1"/>
              </p:cNvSpPr>
              <p:nvPr/>
            </p:nvSpPr>
            <p:spPr bwMode="auto">
              <a:xfrm>
                <a:off x="3304" y="2987"/>
                <a:ext cx="544" cy="1"/>
              </a:xfrm>
              <a:prstGeom prst="line">
                <a:avLst/>
              </a:prstGeom>
              <a:noFill/>
              <a:ln w="508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8026" name="Group 234"/>
              <p:cNvGrpSpPr>
                <a:grpSpLocks/>
              </p:cNvGrpSpPr>
              <p:nvPr/>
            </p:nvGrpSpPr>
            <p:grpSpPr bwMode="auto">
              <a:xfrm>
                <a:off x="3224" y="2987"/>
                <a:ext cx="88" cy="144"/>
                <a:chOff x="3224" y="2987"/>
                <a:chExt cx="88" cy="144"/>
              </a:xfrm>
            </p:grpSpPr>
            <p:sp>
              <p:nvSpPr>
                <p:cNvPr id="418027" name="Arc 235"/>
                <p:cNvSpPr>
                  <a:spLocks/>
                </p:cNvSpPr>
                <p:nvPr/>
              </p:nvSpPr>
              <p:spPr bwMode="auto">
                <a:xfrm>
                  <a:off x="3224" y="2987"/>
                  <a:ext cx="88" cy="88"/>
                </a:xfrm>
                <a:custGeom>
                  <a:avLst/>
                  <a:gdLst>
                    <a:gd name="G0" fmla="+- 21600 0 0"/>
                    <a:gd name="G1" fmla="+- 21600 0 0"/>
                    <a:gd name="G2" fmla="+- 21600 0 0"/>
                    <a:gd name="T0" fmla="*/ 0 w 21600"/>
                    <a:gd name="T1" fmla="*/ 21600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noFill/>
                <a:ln w="50800">
                  <a:solidFill>
                    <a:srgbClr val="00801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8028" name="Line 236"/>
                <p:cNvSpPr>
                  <a:spLocks noChangeShapeType="1"/>
                </p:cNvSpPr>
                <p:nvPr/>
              </p:nvSpPr>
              <p:spPr bwMode="auto">
                <a:xfrm flipV="1">
                  <a:off x="3224" y="3075"/>
                  <a:ext cx="1" cy="56"/>
                </a:xfrm>
                <a:prstGeom prst="line">
                  <a:avLst/>
                </a:prstGeom>
                <a:noFill/>
                <a:ln w="508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8029" name="Group 237"/>
              <p:cNvGrpSpPr>
                <a:grpSpLocks/>
              </p:cNvGrpSpPr>
              <p:nvPr/>
            </p:nvGrpSpPr>
            <p:grpSpPr bwMode="auto">
              <a:xfrm>
                <a:off x="3840" y="2987"/>
                <a:ext cx="89" cy="136"/>
                <a:chOff x="3840" y="2987"/>
                <a:chExt cx="89" cy="136"/>
              </a:xfrm>
            </p:grpSpPr>
            <p:sp>
              <p:nvSpPr>
                <p:cNvPr id="418030" name="Arc 238"/>
                <p:cNvSpPr>
                  <a:spLocks/>
                </p:cNvSpPr>
                <p:nvPr/>
              </p:nvSpPr>
              <p:spPr bwMode="auto">
                <a:xfrm>
                  <a:off x="3840" y="2987"/>
                  <a:ext cx="88" cy="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801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8031" name="Line 239"/>
                <p:cNvSpPr>
                  <a:spLocks noChangeShapeType="1"/>
                </p:cNvSpPr>
                <p:nvPr/>
              </p:nvSpPr>
              <p:spPr bwMode="auto">
                <a:xfrm flipV="1">
                  <a:off x="3928" y="3067"/>
                  <a:ext cx="1" cy="56"/>
                </a:xfrm>
                <a:prstGeom prst="line">
                  <a:avLst/>
                </a:prstGeom>
                <a:noFill/>
                <a:ln w="50800">
                  <a:solidFill>
                    <a:srgbClr val="00801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418032" name="Rectangle 240"/>
          <p:cNvSpPr>
            <a:spLocks noChangeArrowheads="1"/>
          </p:cNvSpPr>
          <p:nvPr/>
        </p:nvSpPr>
        <p:spPr bwMode="auto">
          <a:xfrm>
            <a:off x="2628900" y="484346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solidFill>
                  <a:srgbClr val="000000"/>
                </a:solidFill>
                <a:latin typeface="Geneva" pitchFamily="34" charset="0"/>
              </a:rPr>
              <a:t>N</a:t>
            </a:r>
            <a:endParaRPr lang="en-US" sz="2400">
              <a:latin typeface="Times" pitchFamily="18" charset="0"/>
            </a:endParaRPr>
          </a:p>
        </p:txBody>
      </p:sp>
      <p:grpSp>
        <p:nvGrpSpPr>
          <p:cNvPr id="418033" name="Group 241"/>
          <p:cNvGrpSpPr>
            <a:grpSpLocks/>
          </p:cNvGrpSpPr>
          <p:nvPr/>
        </p:nvGrpSpPr>
        <p:grpSpPr bwMode="auto">
          <a:xfrm>
            <a:off x="3252788" y="2871788"/>
            <a:ext cx="1295400" cy="609600"/>
            <a:chOff x="2496" y="2403"/>
            <a:chExt cx="816" cy="384"/>
          </a:xfrm>
        </p:grpSpPr>
        <p:grpSp>
          <p:nvGrpSpPr>
            <p:cNvPr id="418034" name="Group 242"/>
            <p:cNvGrpSpPr>
              <a:grpSpLocks/>
            </p:cNvGrpSpPr>
            <p:nvPr/>
          </p:nvGrpSpPr>
          <p:grpSpPr bwMode="auto">
            <a:xfrm>
              <a:off x="2496" y="2403"/>
              <a:ext cx="520" cy="384"/>
              <a:chOff x="2496" y="2403"/>
              <a:chExt cx="520" cy="384"/>
            </a:xfrm>
          </p:grpSpPr>
          <p:grpSp>
            <p:nvGrpSpPr>
              <p:cNvPr id="418035" name="Group 243"/>
              <p:cNvGrpSpPr>
                <a:grpSpLocks/>
              </p:cNvGrpSpPr>
              <p:nvPr/>
            </p:nvGrpSpPr>
            <p:grpSpPr bwMode="auto">
              <a:xfrm>
                <a:off x="2496" y="2403"/>
                <a:ext cx="296" cy="384"/>
                <a:chOff x="2496" y="2403"/>
                <a:chExt cx="296" cy="384"/>
              </a:xfrm>
            </p:grpSpPr>
            <p:sp>
              <p:nvSpPr>
                <p:cNvPr id="418036" name="Freeform 244"/>
                <p:cNvSpPr>
                  <a:spLocks/>
                </p:cNvSpPr>
                <p:nvPr/>
              </p:nvSpPr>
              <p:spPr bwMode="auto">
                <a:xfrm>
                  <a:off x="2576" y="2507"/>
                  <a:ext cx="216" cy="280"/>
                </a:xfrm>
                <a:custGeom>
                  <a:avLst/>
                  <a:gdLst>
                    <a:gd name="T0" fmla="*/ 200 w 216"/>
                    <a:gd name="T1" fmla="*/ 0 h 280"/>
                    <a:gd name="T2" fmla="*/ 208 w 216"/>
                    <a:gd name="T3" fmla="*/ 24 h 280"/>
                    <a:gd name="T4" fmla="*/ 216 w 216"/>
                    <a:gd name="T5" fmla="*/ 64 h 280"/>
                    <a:gd name="T6" fmla="*/ 216 w 216"/>
                    <a:gd name="T7" fmla="*/ 104 h 280"/>
                    <a:gd name="T8" fmla="*/ 208 w 216"/>
                    <a:gd name="T9" fmla="*/ 144 h 280"/>
                    <a:gd name="T10" fmla="*/ 200 w 216"/>
                    <a:gd name="T11" fmla="*/ 160 h 280"/>
                    <a:gd name="T12" fmla="*/ 192 w 216"/>
                    <a:gd name="T13" fmla="*/ 184 h 280"/>
                    <a:gd name="T14" fmla="*/ 168 w 216"/>
                    <a:gd name="T15" fmla="*/ 216 h 280"/>
                    <a:gd name="T16" fmla="*/ 144 w 216"/>
                    <a:gd name="T17" fmla="*/ 240 h 280"/>
                    <a:gd name="T18" fmla="*/ 104 w 216"/>
                    <a:gd name="T19" fmla="*/ 272 h 280"/>
                    <a:gd name="T20" fmla="*/ 88 w 216"/>
                    <a:gd name="T21" fmla="*/ 280 h 280"/>
                    <a:gd name="T22" fmla="*/ 0 w 216"/>
                    <a:gd name="T23" fmla="*/ 88 h 280"/>
                    <a:gd name="T24" fmla="*/ 200 w 216"/>
                    <a:gd name="T2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80">
                      <a:moveTo>
                        <a:pt x="200" y="0"/>
                      </a:moveTo>
                      <a:lnTo>
                        <a:pt x="208" y="24"/>
                      </a:lnTo>
                      <a:lnTo>
                        <a:pt x="216" y="64"/>
                      </a:lnTo>
                      <a:lnTo>
                        <a:pt x="216" y="104"/>
                      </a:lnTo>
                      <a:lnTo>
                        <a:pt x="208" y="144"/>
                      </a:lnTo>
                      <a:lnTo>
                        <a:pt x="200" y="160"/>
                      </a:lnTo>
                      <a:lnTo>
                        <a:pt x="192" y="184"/>
                      </a:lnTo>
                      <a:lnTo>
                        <a:pt x="168" y="216"/>
                      </a:lnTo>
                      <a:lnTo>
                        <a:pt x="144" y="240"/>
                      </a:lnTo>
                      <a:lnTo>
                        <a:pt x="104" y="272"/>
                      </a:lnTo>
                      <a:lnTo>
                        <a:pt x="88" y="280"/>
                      </a:lnTo>
                      <a:lnTo>
                        <a:pt x="0" y="88"/>
                      </a:lnTo>
                      <a:lnTo>
                        <a:pt x="200" y="0"/>
                      </a:lnTo>
                      <a:close/>
                    </a:path>
                  </a:pathLst>
                </a:custGeom>
                <a:solidFill>
                  <a:schemeClr val="tx1"/>
                </a:solidFill>
                <a:ln w="9525">
                  <a:solidFill>
                    <a:schemeClr val="tx1"/>
                  </a:solidFill>
                  <a:round/>
                  <a:headEnd/>
                  <a:tailEnd/>
                </a:ln>
              </p:spPr>
              <p:txBody>
                <a:bodyPr/>
                <a:lstStyle/>
                <a:p>
                  <a:endParaRPr lang="en-US"/>
                </a:p>
              </p:txBody>
            </p:sp>
            <p:sp>
              <p:nvSpPr>
                <p:cNvPr id="418037" name="Freeform 245"/>
                <p:cNvSpPr>
                  <a:spLocks/>
                </p:cNvSpPr>
                <p:nvPr/>
              </p:nvSpPr>
              <p:spPr bwMode="auto">
                <a:xfrm>
                  <a:off x="2664" y="2507"/>
                  <a:ext cx="128" cy="280"/>
                </a:xfrm>
                <a:custGeom>
                  <a:avLst/>
                  <a:gdLst>
                    <a:gd name="T0" fmla="*/ 112 w 128"/>
                    <a:gd name="T1" fmla="*/ 0 h 280"/>
                    <a:gd name="T2" fmla="*/ 120 w 128"/>
                    <a:gd name="T3" fmla="*/ 24 h 280"/>
                    <a:gd name="T4" fmla="*/ 128 w 128"/>
                    <a:gd name="T5" fmla="*/ 64 h 280"/>
                    <a:gd name="T6" fmla="*/ 128 w 128"/>
                    <a:gd name="T7" fmla="*/ 104 h 280"/>
                    <a:gd name="T8" fmla="*/ 120 w 128"/>
                    <a:gd name="T9" fmla="*/ 144 h 280"/>
                    <a:gd name="T10" fmla="*/ 112 w 128"/>
                    <a:gd name="T11" fmla="*/ 160 h 280"/>
                    <a:gd name="T12" fmla="*/ 104 w 128"/>
                    <a:gd name="T13" fmla="*/ 184 h 280"/>
                    <a:gd name="T14" fmla="*/ 80 w 128"/>
                    <a:gd name="T15" fmla="*/ 216 h 280"/>
                    <a:gd name="T16" fmla="*/ 56 w 128"/>
                    <a:gd name="T17" fmla="*/ 240 h 280"/>
                    <a:gd name="T18" fmla="*/ 16 w 128"/>
                    <a:gd name="T19" fmla="*/ 272 h 280"/>
                    <a:gd name="T20" fmla="*/ 0 w 128"/>
                    <a:gd name="T21"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80">
                      <a:moveTo>
                        <a:pt x="112" y="0"/>
                      </a:moveTo>
                      <a:lnTo>
                        <a:pt x="120" y="24"/>
                      </a:lnTo>
                      <a:lnTo>
                        <a:pt x="128" y="64"/>
                      </a:lnTo>
                      <a:lnTo>
                        <a:pt x="128" y="104"/>
                      </a:lnTo>
                      <a:lnTo>
                        <a:pt x="120" y="144"/>
                      </a:lnTo>
                      <a:lnTo>
                        <a:pt x="112" y="160"/>
                      </a:lnTo>
                      <a:lnTo>
                        <a:pt x="104" y="184"/>
                      </a:lnTo>
                      <a:lnTo>
                        <a:pt x="80" y="216"/>
                      </a:lnTo>
                      <a:lnTo>
                        <a:pt x="56" y="240"/>
                      </a:lnTo>
                      <a:lnTo>
                        <a:pt x="16" y="272"/>
                      </a:lnTo>
                      <a:lnTo>
                        <a:pt x="0" y="280"/>
                      </a:lnTo>
                    </a:path>
                  </a:pathLst>
                </a:custGeom>
                <a:solidFill>
                  <a:schemeClr val="tx1"/>
                </a:solidFill>
                <a:ln w="25400">
                  <a:solidFill>
                    <a:schemeClr val="tx1"/>
                  </a:solidFill>
                  <a:prstDash val="solid"/>
                  <a:round/>
                  <a:headEnd/>
                  <a:tailEnd/>
                </a:ln>
              </p:spPr>
              <p:txBody>
                <a:bodyPr/>
                <a:lstStyle/>
                <a:p>
                  <a:endParaRPr lang="en-US"/>
                </a:p>
              </p:txBody>
            </p:sp>
            <p:sp>
              <p:nvSpPr>
                <p:cNvPr id="418038" name="Freeform 246"/>
                <p:cNvSpPr>
                  <a:spLocks/>
                </p:cNvSpPr>
                <p:nvPr/>
              </p:nvSpPr>
              <p:spPr bwMode="auto">
                <a:xfrm>
                  <a:off x="2496" y="2403"/>
                  <a:ext cx="280" cy="208"/>
                </a:xfrm>
                <a:custGeom>
                  <a:avLst/>
                  <a:gdLst>
                    <a:gd name="T0" fmla="*/ 0 w 280"/>
                    <a:gd name="T1" fmla="*/ 24 h 208"/>
                    <a:gd name="T2" fmla="*/ 16 w 280"/>
                    <a:gd name="T3" fmla="*/ 16 h 208"/>
                    <a:gd name="T4" fmla="*/ 32 w 280"/>
                    <a:gd name="T5" fmla="*/ 8 h 208"/>
                    <a:gd name="T6" fmla="*/ 48 w 280"/>
                    <a:gd name="T7" fmla="*/ 8 h 208"/>
                    <a:gd name="T8" fmla="*/ 72 w 280"/>
                    <a:gd name="T9" fmla="*/ 0 h 208"/>
                    <a:gd name="T10" fmla="*/ 96 w 280"/>
                    <a:gd name="T11" fmla="*/ 0 h 208"/>
                    <a:gd name="T12" fmla="*/ 104 w 280"/>
                    <a:gd name="T13" fmla="*/ 0 h 208"/>
                    <a:gd name="T14" fmla="*/ 136 w 280"/>
                    <a:gd name="T15" fmla="*/ 8 h 208"/>
                    <a:gd name="T16" fmla="*/ 152 w 280"/>
                    <a:gd name="T17" fmla="*/ 16 h 208"/>
                    <a:gd name="T18" fmla="*/ 160 w 280"/>
                    <a:gd name="T19" fmla="*/ 16 h 208"/>
                    <a:gd name="T20" fmla="*/ 184 w 280"/>
                    <a:gd name="T21" fmla="*/ 24 h 208"/>
                    <a:gd name="T22" fmla="*/ 208 w 280"/>
                    <a:gd name="T23" fmla="*/ 40 h 208"/>
                    <a:gd name="T24" fmla="*/ 240 w 280"/>
                    <a:gd name="T25" fmla="*/ 64 h 208"/>
                    <a:gd name="T26" fmla="*/ 272 w 280"/>
                    <a:gd name="T27" fmla="*/ 104 h 208"/>
                    <a:gd name="T28" fmla="*/ 280 w 280"/>
                    <a:gd name="T29" fmla="*/ 120 h 208"/>
                    <a:gd name="T30" fmla="*/ 88 w 280"/>
                    <a:gd name="T31" fmla="*/ 208 h 208"/>
                    <a:gd name="T32" fmla="*/ 0 w 280"/>
                    <a:gd name="T33" fmla="*/ 2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0" h="208">
                      <a:moveTo>
                        <a:pt x="0" y="24"/>
                      </a:moveTo>
                      <a:lnTo>
                        <a:pt x="16" y="16"/>
                      </a:lnTo>
                      <a:lnTo>
                        <a:pt x="32" y="8"/>
                      </a:lnTo>
                      <a:lnTo>
                        <a:pt x="48" y="8"/>
                      </a:lnTo>
                      <a:lnTo>
                        <a:pt x="72" y="0"/>
                      </a:lnTo>
                      <a:lnTo>
                        <a:pt x="96" y="0"/>
                      </a:lnTo>
                      <a:lnTo>
                        <a:pt x="104" y="0"/>
                      </a:lnTo>
                      <a:lnTo>
                        <a:pt x="136" y="8"/>
                      </a:lnTo>
                      <a:lnTo>
                        <a:pt x="152" y="16"/>
                      </a:lnTo>
                      <a:lnTo>
                        <a:pt x="160" y="16"/>
                      </a:lnTo>
                      <a:lnTo>
                        <a:pt x="184" y="24"/>
                      </a:lnTo>
                      <a:lnTo>
                        <a:pt x="208" y="40"/>
                      </a:lnTo>
                      <a:lnTo>
                        <a:pt x="240" y="64"/>
                      </a:lnTo>
                      <a:lnTo>
                        <a:pt x="272" y="104"/>
                      </a:lnTo>
                      <a:lnTo>
                        <a:pt x="280" y="120"/>
                      </a:lnTo>
                      <a:lnTo>
                        <a:pt x="88" y="208"/>
                      </a:lnTo>
                      <a:lnTo>
                        <a:pt x="0" y="24"/>
                      </a:lnTo>
                      <a:close/>
                    </a:path>
                  </a:pathLst>
                </a:custGeom>
                <a:solidFill>
                  <a:schemeClr val="tx1"/>
                </a:solidFill>
                <a:ln w="9525">
                  <a:solidFill>
                    <a:schemeClr val="tx1"/>
                  </a:solidFill>
                  <a:round/>
                  <a:headEnd/>
                  <a:tailEnd/>
                </a:ln>
              </p:spPr>
              <p:txBody>
                <a:bodyPr/>
                <a:lstStyle/>
                <a:p>
                  <a:endParaRPr lang="en-US"/>
                </a:p>
              </p:txBody>
            </p:sp>
            <p:sp>
              <p:nvSpPr>
                <p:cNvPr id="418039" name="Freeform 247"/>
                <p:cNvSpPr>
                  <a:spLocks/>
                </p:cNvSpPr>
                <p:nvPr/>
              </p:nvSpPr>
              <p:spPr bwMode="auto">
                <a:xfrm>
                  <a:off x="2496" y="2403"/>
                  <a:ext cx="280" cy="120"/>
                </a:xfrm>
                <a:custGeom>
                  <a:avLst/>
                  <a:gdLst>
                    <a:gd name="T0" fmla="*/ 0 w 280"/>
                    <a:gd name="T1" fmla="*/ 24 h 120"/>
                    <a:gd name="T2" fmla="*/ 16 w 280"/>
                    <a:gd name="T3" fmla="*/ 16 h 120"/>
                    <a:gd name="T4" fmla="*/ 32 w 280"/>
                    <a:gd name="T5" fmla="*/ 8 h 120"/>
                    <a:gd name="T6" fmla="*/ 48 w 280"/>
                    <a:gd name="T7" fmla="*/ 8 h 120"/>
                    <a:gd name="T8" fmla="*/ 72 w 280"/>
                    <a:gd name="T9" fmla="*/ 0 h 120"/>
                    <a:gd name="T10" fmla="*/ 96 w 280"/>
                    <a:gd name="T11" fmla="*/ 0 h 120"/>
                    <a:gd name="T12" fmla="*/ 104 w 280"/>
                    <a:gd name="T13" fmla="*/ 0 h 120"/>
                    <a:gd name="T14" fmla="*/ 136 w 280"/>
                    <a:gd name="T15" fmla="*/ 8 h 120"/>
                    <a:gd name="T16" fmla="*/ 152 w 280"/>
                    <a:gd name="T17" fmla="*/ 16 h 120"/>
                    <a:gd name="T18" fmla="*/ 160 w 280"/>
                    <a:gd name="T19" fmla="*/ 16 h 120"/>
                    <a:gd name="T20" fmla="*/ 184 w 280"/>
                    <a:gd name="T21" fmla="*/ 24 h 120"/>
                    <a:gd name="T22" fmla="*/ 208 w 280"/>
                    <a:gd name="T23" fmla="*/ 40 h 120"/>
                    <a:gd name="T24" fmla="*/ 240 w 280"/>
                    <a:gd name="T25" fmla="*/ 64 h 120"/>
                    <a:gd name="T26" fmla="*/ 272 w 280"/>
                    <a:gd name="T27" fmla="*/ 104 h 120"/>
                    <a:gd name="T28" fmla="*/ 280 w 280"/>
                    <a:gd name="T2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120">
                      <a:moveTo>
                        <a:pt x="0" y="24"/>
                      </a:moveTo>
                      <a:lnTo>
                        <a:pt x="16" y="16"/>
                      </a:lnTo>
                      <a:lnTo>
                        <a:pt x="32" y="8"/>
                      </a:lnTo>
                      <a:lnTo>
                        <a:pt x="48" y="8"/>
                      </a:lnTo>
                      <a:lnTo>
                        <a:pt x="72" y="0"/>
                      </a:lnTo>
                      <a:lnTo>
                        <a:pt x="96" y="0"/>
                      </a:lnTo>
                      <a:lnTo>
                        <a:pt x="104" y="0"/>
                      </a:lnTo>
                      <a:lnTo>
                        <a:pt x="136" y="8"/>
                      </a:lnTo>
                      <a:lnTo>
                        <a:pt x="152" y="16"/>
                      </a:lnTo>
                      <a:lnTo>
                        <a:pt x="160" y="16"/>
                      </a:lnTo>
                      <a:lnTo>
                        <a:pt x="184" y="24"/>
                      </a:lnTo>
                      <a:lnTo>
                        <a:pt x="208" y="40"/>
                      </a:lnTo>
                      <a:lnTo>
                        <a:pt x="240" y="64"/>
                      </a:lnTo>
                      <a:lnTo>
                        <a:pt x="272" y="104"/>
                      </a:lnTo>
                      <a:lnTo>
                        <a:pt x="280" y="120"/>
                      </a:lnTo>
                    </a:path>
                  </a:pathLst>
                </a:custGeom>
                <a:solidFill>
                  <a:schemeClr val="tx1"/>
                </a:solidFill>
                <a:ln w="25400">
                  <a:solidFill>
                    <a:schemeClr val="tx1"/>
                  </a:solidFill>
                  <a:prstDash val="solid"/>
                  <a:round/>
                  <a:headEnd/>
                  <a:tailEnd/>
                </a:ln>
              </p:spPr>
              <p:txBody>
                <a:bodyPr/>
                <a:lstStyle/>
                <a:p>
                  <a:endParaRPr lang="en-US"/>
                </a:p>
              </p:txBody>
            </p:sp>
            <p:sp>
              <p:nvSpPr>
                <p:cNvPr id="418040" name="Line 248"/>
                <p:cNvSpPr>
                  <a:spLocks noChangeShapeType="1"/>
                </p:cNvSpPr>
                <p:nvPr/>
              </p:nvSpPr>
              <p:spPr bwMode="auto">
                <a:xfrm flipH="1" flipV="1">
                  <a:off x="2496" y="2435"/>
                  <a:ext cx="168" cy="3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8041" name="Line 249"/>
              <p:cNvSpPr>
                <a:spLocks noChangeShapeType="1"/>
              </p:cNvSpPr>
              <p:nvPr/>
            </p:nvSpPr>
            <p:spPr bwMode="auto">
              <a:xfrm flipV="1">
                <a:off x="2776" y="2411"/>
                <a:ext cx="240" cy="10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8042" name="Line 250"/>
            <p:cNvSpPr>
              <a:spLocks noChangeShapeType="1"/>
            </p:cNvSpPr>
            <p:nvPr/>
          </p:nvSpPr>
          <p:spPr bwMode="auto">
            <a:xfrm>
              <a:off x="3024" y="2411"/>
              <a:ext cx="288"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8043" name="Text Box 251"/>
          <p:cNvSpPr txBox="1">
            <a:spLocks noChangeArrowheads="1"/>
          </p:cNvSpPr>
          <p:nvPr/>
        </p:nvSpPr>
        <p:spPr bwMode="auto">
          <a:xfrm>
            <a:off x="2060575" y="2000250"/>
            <a:ext cx="1562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latin typeface="Times" pitchFamily="18" charset="0"/>
              </a:rPr>
              <a:t>Calibrated </a:t>
            </a:r>
          </a:p>
          <a:p>
            <a:pPr eaLnBrk="0" hangingPunct="0"/>
            <a:r>
              <a:rPr lang="en-US" altLang="en-US" sz="2400">
                <a:latin typeface="Times" pitchFamily="18" charset="0"/>
              </a:rPr>
              <a:t>Si Detector</a:t>
            </a:r>
          </a:p>
        </p:txBody>
      </p:sp>
      <p:grpSp>
        <p:nvGrpSpPr>
          <p:cNvPr id="418044" name="Group 252"/>
          <p:cNvGrpSpPr>
            <a:grpSpLocks/>
          </p:cNvGrpSpPr>
          <p:nvPr/>
        </p:nvGrpSpPr>
        <p:grpSpPr bwMode="auto">
          <a:xfrm>
            <a:off x="5956300" y="1744663"/>
            <a:ext cx="1727200" cy="838200"/>
            <a:chOff x="4464" y="2155"/>
            <a:chExt cx="1088" cy="528"/>
          </a:xfrm>
        </p:grpSpPr>
        <p:sp>
          <p:nvSpPr>
            <p:cNvPr id="418045" name="Rectangle 253"/>
            <p:cNvSpPr>
              <a:spLocks noChangeArrowheads="1"/>
            </p:cNvSpPr>
            <p:nvPr/>
          </p:nvSpPr>
          <p:spPr bwMode="auto">
            <a:xfrm>
              <a:off x="4704" y="2163"/>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A</a:t>
              </a:r>
              <a:endParaRPr lang="en-US" sz="2400">
                <a:latin typeface="Times" pitchFamily="18" charset="0"/>
              </a:endParaRPr>
            </a:p>
          </p:txBody>
        </p:sp>
        <p:sp>
          <p:nvSpPr>
            <p:cNvPr id="418046" name="Rectangle 254"/>
            <p:cNvSpPr>
              <a:spLocks noChangeArrowheads="1"/>
            </p:cNvSpPr>
            <p:nvPr/>
          </p:nvSpPr>
          <p:spPr bwMode="auto">
            <a:xfrm>
              <a:off x="4808" y="2163"/>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b</a:t>
              </a:r>
              <a:endParaRPr lang="en-US" sz="2400">
                <a:latin typeface="Times" pitchFamily="18" charset="0"/>
              </a:endParaRPr>
            </a:p>
          </p:txBody>
        </p:sp>
        <p:sp>
          <p:nvSpPr>
            <p:cNvPr id="418047" name="Rectangle 255"/>
            <p:cNvSpPr>
              <a:spLocks noChangeArrowheads="1"/>
            </p:cNvSpPr>
            <p:nvPr/>
          </p:nvSpPr>
          <p:spPr bwMode="auto">
            <a:xfrm>
              <a:off x="4896" y="216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s</a:t>
              </a:r>
              <a:endParaRPr lang="en-US" sz="2400">
                <a:latin typeface="Times" pitchFamily="18" charset="0"/>
              </a:endParaRPr>
            </a:p>
          </p:txBody>
        </p:sp>
        <p:sp>
          <p:nvSpPr>
            <p:cNvPr id="418048" name="Rectangle 256"/>
            <p:cNvSpPr>
              <a:spLocks noChangeArrowheads="1"/>
            </p:cNvSpPr>
            <p:nvPr/>
          </p:nvSpPr>
          <p:spPr bwMode="auto">
            <a:xfrm>
              <a:off x="4976" y="2163"/>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o</a:t>
              </a:r>
              <a:endParaRPr lang="en-US" sz="2400">
                <a:latin typeface="Times" pitchFamily="18" charset="0"/>
              </a:endParaRPr>
            </a:p>
          </p:txBody>
        </p:sp>
        <p:sp>
          <p:nvSpPr>
            <p:cNvPr id="418049" name="Rectangle 257"/>
            <p:cNvSpPr>
              <a:spLocks noChangeArrowheads="1"/>
            </p:cNvSpPr>
            <p:nvPr/>
          </p:nvSpPr>
          <p:spPr bwMode="auto">
            <a:xfrm>
              <a:off x="5064" y="2163"/>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l</a:t>
              </a:r>
              <a:endParaRPr lang="en-US" sz="2400">
                <a:latin typeface="Times" pitchFamily="18" charset="0"/>
              </a:endParaRPr>
            </a:p>
          </p:txBody>
        </p:sp>
        <p:sp>
          <p:nvSpPr>
            <p:cNvPr id="418050" name="Rectangle 258"/>
            <p:cNvSpPr>
              <a:spLocks noChangeArrowheads="1"/>
            </p:cNvSpPr>
            <p:nvPr/>
          </p:nvSpPr>
          <p:spPr bwMode="auto">
            <a:xfrm>
              <a:off x="5104" y="2163"/>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u</a:t>
              </a:r>
              <a:endParaRPr lang="en-US" sz="2400">
                <a:latin typeface="Times" pitchFamily="18" charset="0"/>
              </a:endParaRPr>
            </a:p>
          </p:txBody>
        </p:sp>
        <p:sp>
          <p:nvSpPr>
            <p:cNvPr id="418051" name="Rectangle 259"/>
            <p:cNvSpPr>
              <a:spLocks noChangeArrowheads="1"/>
            </p:cNvSpPr>
            <p:nvPr/>
          </p:nvSpPr>
          <p:spPr bwMode="auto">
            <a:xfrm>
              <a:off x="5192" y="2163"/>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t</a:t>
              </a:r>
              <a:endParaRPr lang="en-US" sz="2400">
                <a:latin typeface="Times" pitchFamily="18" charset="0"/>
              </a:endParaRPr>
            </a:p>
          </p:txBody>
        </p:sp>
        <p:sp>
          <p:nvSpPr>
            <p:cNvPr id="418052" name="Rectangle 260"/>
            <p:cNvSpPr>
              <a:spLocks noChangeArrowheads="1"/>
            </p:cNvSpPr>
            <p:nvPr/>
          </p:nvSpPr>
          <p:spPr bwMode="auto">
            <a:xfrm>
              <a:off x="5240" y="2163"/>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e</a:t>
              </a:r>
              <a:endParaRPr lang="en-US" sz="2400">
                <a:latin typeface="Times" pitchFamily="18" charset="0"/>
              </a:endParaRPr>
            </a:p>
          </p:txBody>
        </p:sp>
        <p:sp>
          <p:nvSpPr>
            <p:cNvPr id="418053" name="Rectangle 261"/>
            <p:cNvSpPr>
              <a:spLocks noChangeArrowheads="1"/>
            </p:cNvSpPr>
            <p:nvPr/>
          </p:nvSpPr>
          <p:spPr bwMode="auto">
            <a:xfrm>
              <a:off x="5320" y="2163"/>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 </a:t>
              </a:r>
              <a:endParaRPr lang="en-US" sz="2400">
                <a:latin typeface="Times" pitchFamily="18" charset="0"/>
              </a:endParaRPr>
            </a:p>
          </p:txBody>
        </p:sp>
        <p:sp>
          <p:nvSpPr>
            <p:cNvPr id="418054" name="Rectangle 262"/>
            <p:cNvSpPr>
              <a:spLocks noChangeArrowheads="1"/>
            </p:cNvSpPr>
            <p:nvPr/>
          </p:nvSpPr>
          <p:spPr bwMode="auto">
            <a:xfrm>
              <a:off x="4696" y="2315"/>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Q</a:t>
              </a:r>
              <a:endParaRPr lang="en-US" sz="2400">
                <a:latin typeface="Times" pitchFamily="18" charset="0"/>
              </a:endParaRPr>
            </a:p>
          </p:txBody>
        </p:sp>
        <p:sp>
          <p:nvSpPr>
            <p:cNvPr id="418055" name="Rectangle 263"/>
            <p:cNvSpPr>
              <a:spLocks noChangeArrowheads="1"/>
            </p:cNvSpPr>
            <p:nvPr/>
          </p:nvSpPr>
          <p:spPr bwMode="auto">
            <a:xfrm>
              <a:off x="4808" y="2315"/>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u</a:t>
              </a:r>
              <a:endParaRPr lang="en-US" sz="2400">
                <a:latin typeface="Times" pitchFamily="18" charset="0"/>
              </a:endParaRPr>
            </a:p>
          </p:txBody>
        </p:sp>
        <p:sp>
          <p:nvSpPr>
            <p:cNvPr id="418056" name="Rectangle 264"/>
            <p:cNvSpPr>
              <a:spLocks noChangeArrowheads="1"/>
            </p:cNvSpPr>
            <p:nvPr/>
          </p:nvSpPr>
          <p:spPr bwMode="auto">
            <a:xfrm>
              <a:off x="4896" y="2315"/>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a</a:t>
              </a:r>
              <a:endParaRPr lang="en-US" sz="2400">
                <a:latin typeface="Times" pitchFamily="18" charset="0"/>
              </a:endParaRPr>
            </a:p>
          </p:txBody>
        </p:sp>
        <p:sp>
          <p:nvSpPr>
            <p:cNvPr id="418057" name="Rectangle 265"/>
            <p:cNvSpPr>
              <a:spLocks noChangeArrowheads="1"/>
            </p:cNvSpPr>
            <p:nvPr/>
          </p:nvSpPr>
          <p:spPr bwMode="auto">
            <a:xfrm>
              <a:off x="4976" y="2315"/>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n</a:t>
              </a:r>
              <a:endParaRPr lang="en-US" sz="2400">
                <a:latin typeface="Times" pitchFamily="18" charset="0"/>
              </a:endParaRPr>
            </a:p>
          </p:txBody>
        </p:sp>
        <p:sp>
          <p:nvSpPr>
            <p:cNvPr id="418058" name="Rectangle 266"/>
            <p:cNvSpPr>
              <a:spLocks noChangeArrowheads="1"/>
            </p:cNvSpPr>
            <p:nvPr/>
          </p:nvSpPr>
          <p:spPr bwMode="auto">
            <a:xfrm>
              <a:off x="5064" y="2315"/>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t</a:t>
              </a:r>
              <a:endParaRPr lang="en-US" sz="2400">
                <a:latin typeface="Times" pitchFamily="18" charset="0"/>
              </a:endParaRPr>
            </a:p>
          </p:txBody>
        </p:sp>
        <p:sp>
          <p:nvSpPr>
            <p:cNvPr id="418059" name="Rectangle 267"/>
            <p:cNvSpPr>
              <a:spLocks noChangeArrowheads="1"/>
            </p:cNvSpPr>
            <p:nvPr/>
          </p:nvSpPr>
          <p:spPr bwMode="auto">
            <a:xfrm>
              <a:off x="5112" y="2315"/>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u</a:t>
              </a:r>
              <a:endParaRPr lang="en-US" sz="2400">
                <a:latin typeface="Times" pitchFamily="18" charset="0"/>
              </a:endParaRPr>
            </a:p>
          </p:txBody>
        </p:sp>
        <p:sp>
          <p:nvSpPr>
            <p:cNvPr id="418060" name="Rectangle 268"/>
            <p:cNvSpPr>
              <a:spLocks noChangeArrowheads="1"/>
            </p:cNvSpPr>
            <p:nvPr/>
          </p:nvSpPr>
          <p:spPr bwMode="auto">
            <a:xfrm>
              <a:off x="5200" y="2315"/>
              <a:ext cx="1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m</a:t>
              </a:r>
              <a:endParaRPr lang="en-US" sz="2400">
                <a:latin typeface="Times" pitchFamily="18" charset="0"/>
              </a:endParaRPr>
            </a:p>
          </p:txBody>
        </p:sp>
        <p:sp>
          <p:nvSpPr>
            <p:cNvPr id="418061" name="Rectangle 269"/>
            <p:cNvSpPr>
              <a:spLocks noChangeArrowheads="1"/>
            </p:cNvSpPr>
            <p:nvPr/>
          </p:nvSpPr>
          <p:spPr bwMode="auto">
            <a:xfrm>
              <a:off x="5328" y="2315"/>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 </a:t>
              </a:r>
              <a:endParaRPr lang="en-US" sz="2400">
                <a:latin typeface="Times" pitchFamily="18" charset="0"/>
              </a:endParaRPr>
            </a:p>
          </p:txBody>
        </p:sp>
        <p:sp>
          <p:nvSpPr>
            <p:cNvPr id="418062" name="Rectangle 270"/>
            <p:cNvSpPr>
              <a:spLocks noChangeArrowheads="1"/>
            </p:cNvSpPr>
            <p:nvPr/>
          </p:nvSpPr>
          <p:spPr bwMode="auto">
            <a:xfrm>
              <a:off x="4672" y="2467"/>
              <a:ext cx="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E</a:t>
              </a:r>
              <a:endParaRPr lang="en-US" sz="2400">
                <a:latin typeface="Times" pitchFamily="18" charset="0"/>
              </a:endParaRPr>
            </a:p>
          </p:txBody>
        </p:sp>
        <p:sp>
          <p:nvSpPr>
            <p:cNvPr id="418063" name="Rectangle 271"/>
            <p:cNvSpPr>
              <a:spLocks noChangeArrowheads="1"/>
            </p:cNvSpPr>
            <p:nvPr/>
          </p:nvSpPr>
          <p:spPr bwMode="auto">
            <a:xfrm>
              <a:off x="4768" y="2467"/>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f</a:t>
              </a:r>
              <a:endParaRPr lang="en-US" sz="2400">
                <a:latin typeface="Times" pitchFamily="18" charset="0"/>
              </a:endParaRPr>
            </a:p>
          </p:txBody>
        </p:sp>
        <p:sp>
          <p:nvSpPr>
            <p:cNvPr id="418064" name="Rectangle 272"/>
            <p:cNvSpPr>
              <a:spLocks noChangeArrowheads="1"/>
            </p:cNvSpPr>
            <p:nvPr/>
          </p:nvSpPr>
          <p:spPr bwMode="auto">
            <a:xfrm>
              <a:off x="4816" y="2467"/>
              <a:ext cx="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f</a:t>
              </a:r>
              <a:endParaRPr lang="en-US" sz="2400">
                <a:latin typeface="Times" pitchFamily="18" charset="0"/>
              </a:endParaRPr>
            </a:p>
          </p:txBody>
        </p:sp>
        <p:sp>
          <p:nvSpPr>
            <p:cNvPr id="418065" name="Rectangle 273"/>
            <p:cNvSpPr>
              <a:spLocks noChangeArrowheads="1"/>
            </p:cNvSpPr>
            <p:nvPr/>
          </p:nvSpPr>
          <p:spPr bwMode="auto">
            <a:xfrm>
              <a:off x="4864" y="2467"/>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i</a:t>
              </a:r>
              <a:endParaRPr lang="en-US" sz="2400">
                <a:latin typeface="Times" pitchFamily="18" charset="0"/>
              </a:endParaRPr>
            </a:p>
          </p:txBody>
        </p:sp>
        <p:sp>
          <p:nvSpPr>
            <p:cNvPr id="418066" name="Rectangle 274"/>
            <p:cNvSpPr>
              <a:spLocks noChangeArrowheads="1"/>
            </p:cNvSpPr>
            <p:nvPr/>
          </p:nvSpPr>
          <p:spPr bwMode="auto">
            <a:xfrm>
              <a:off x="4904" y="2467"/>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c</a:t>
              </a:r>
              <a:endParaRPr lang="en-US" sz="2400">
                <a:latin typeface="Times" pitchFamily="18" charset="0"/>
              </a:endParaRPr>
            </a:p>
          </p:txBody>
        </p:sp>
        <p:sp>
          <p:nvSpPr>
            <p:cNvPr id="418067" name="Rectangle 275"/>
            <p:cNvSpPr>
              <a:spLocks noChangeArrowheads="1"/>
            </p:cNvSpPr>
            <p:nvPr/>
          </p:nvSpPr>
          <p:spPr bwMode="auto">
            <a:xfrm>
              <a:off x="4984" y="2467"/>
              <a:ext cx="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i</a:t>
              </a:r>
              <a:endParaRPr lang="en-US" sz="2400">
                <a:latin typeface="Times" pitchFamily="18" charset="0"/>
              </a:endParaRPr>
            </a:p>
          </p:txBody>
        </p:sp>
        <p:sp>
          <p:nvSpPr>
            <p:cNvPr id="418068" name="Rectangle 276"/>
            <p:cNvSpPr>
              <a:spLocks noChangeArrowheads="1"/>
            </p:cNvSpPr>
            <p:nvPr/>
          </p:nvSpPr>
          <p:spPr bwMode="auto">
            <a:xfrm>
              <a:off x="5024" y="2467"/>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e</a:t>
              </a:r>
              <a:endParaRPr lang="en-US" sz="2400">
                <a:latin typeface="Times" pitchFamily="18" charset="0"/>
              </a:endParaRPr>
            </a:p>
          </p:txBody>
        </p:sp>
        <p:sp>
          <p:nvSpPr>
            <p:cNvPr id="418069" name="Rectangle 277"/>
            <p:cNvSpPr>
              <a:spLocks noChangeArrowheads="1"/>
            </p:cNvSpPr>
            <p:nvPr/>
          </p:nvSpPr>
          <p:spPr bwMode="auto">
            <a:xfrm>
              <a:off x="5104" y="2467"/>
              <a:ext cx="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n</a:t>
              </a:r>
              <a:endParaRPr lang="en-US" sz="2400">
                <a:latin typeface="Times" pitchFamily="18" charset="0"/>
              </a:endParaRPr>
            </a:p>
          </p:txBody>
        </p:sp>
        <p:sp>
          <p:nvSpPr>
            <p:cNvPr id="418070" name="Rectangle 278"/>
            <p:cNvSpPr>
              <a:spLocks noChangeArrowheads="1"/>
            </p:cNvSpPr>
            <p:nvPr/>
          </p:nvSpPr>
          <p:spPr bwMode="auto">
            <a:xfrm>
              <a:off x="5192" y="2467"/>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c</a:t>
              </a:r>
              <a:endParaRPr lang="en-US" sz="2400">
                <a:latin typeface="Times" pitchFamily="18" charset="0"/>
              </a:endParaRPr>
            </a:p>
          </p:txBody>
        </p:sp>
        <p:sp>
          <p:nvSpPr>
            <p:cNvPr id="418071" name="Rectangle 279"/>
            <p:cNvSpPr>
              <a:spLocks noChangeArrowheads="1"/>
            </p:cNvSpPr>
            <p:nvPr/>
          </p:nvSpPr>
          <p:spPr bwMode="auto">
            <a:xfrm>
              <a:off x="5272" y="2467"/>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b="1">
                  <a:solidFill>
                    <a:srgbClr val="008011"/>
                  </a:solidFill>
                  <a:latin typeface="Helvetica" pitchFamily="34" charset="0"/>
                </a:rPr>
                <a:t>y</a:t>
              </a:r>
              <a:endParaRPr lang="en-US" sz="2400">
                <a:latin typeface="Times" pitchFamily="18" charset="0"/>
              </a:endParaRPr>
            </a:p>
          </p:txBody>
        </p:sp>
        <p:sp>
          <p:nvSpPr>
            <p:cNvPr id="418072" name="AutoShape 280"/>
            <p:cNvSpPr>
              <a:spLocks noChangeArrowheads="1"/>
            </p:cNvSpPr>
            <p:nvPr/>
          </p:nvSpPr>
          <p:spPr bwMode="auto">
            <a:xfrm>
              <a:off x="4464" y="2155"/>
              <a:ext cx="1088" cy="528"/>
            </a:xfrm>
            <a:prstGeom prst="roundRect">
              <a:avLst>
                <a:gd name="adj" fmla="val 22144"/>
              </a:avLst>
            </a:prstGeom>
            <a:noFill/>
            <a:ln w="50800">
              <a:solidFill>
                <a:srgbClr val="00801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8073" name="Line 281"/>
          <p:cNvSpPr>
            <a:spLocks noChangeShapeType="1"/>
          </p:cNvSpPr>
          <p:nvPr/>
        </p:nvSpPr>
        <p:spPr bwMode="auto">
          <a:xfrm flipV="1">
            <a:off x="5537200" y="2679700"/>
            <a:ext cx="457200" cy="762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074" name="Line 282"/>
          <p:cNvSpPr>
            <a:spLocks noChangeShapeType="1"/>
          </p:cNvSpPr>
          <p:nvPr/>
        </p:nvSpPr>
        <p:spPr bwMode="auto">
          <a:xfrm flipV="1">
            <a:off x="4533900" y="2336800"/>
            <a:ext cx="1308100" cy="43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075" name="Text Box 283"/>
          <p:cNvSpPr txBox="1">
            <a:spLocks noChangeArrowheads="1"/>
          </p:cNvSpPr>
          <p:nvPr/>
        </p:nvSpPr>
        <p:spPr bwMode="auto">
          <a:xfrm>
            <a:off x="7058025" y="2708275"/>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400">
                <a:latin typeface="Times" pitchFamily="18" charset="0"/>
              </a:rPr>
              <a:t>Comparison</a:t>
            </a:r>
          </a:p>
        </p:txBody>
      </p:sp>
    </p:spTree>
    <p:extLst>
      <p:ext uri="{BB962C8B-B14F-4D97-AF65-F5344CB8AC3E}">
        <p14:creationId xmlns:p14="http://schemas.microsoft.com/office/powerpoint/2010/main" val="1881869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0" y="1189038"/>
            <a:ext cx="8877300" cy="3502025"/>
          </a:xfrm>
          <a:prstGeom prst="rect">
            <a:avLst/>
          </a:prstGeom>
          <a:noFill/>
          <a:ln w="9525">
            <a:noFill/>
            <a:miter lim="800000"/>
            <a:headEnd/>
            <a:tailEnd/>
          </a:ln>
        </p:spPr>
        <p:txBody>
          <a:bodyPr>
            <a:spAutoFit/>
          </a:bodyPr>
          <a:lstStyle/>
          <a:p>
            <a:pPr eaLnBrk="0" hangingPunct="0"/>
            <a:endParaRPr lang="en-US" altLang="en-US" sz="2800">
              <a:latin typeface="Times New Roman" pitchFamily="18" charset="0"/>
            </a:endParaRPr>
          </a:p>
          <a:p>
            <a:pPr eaLnBrk="0" hangingPunct="0"/>
            <a:r>
              <a:rPr lang="en-US" altLang="en-US" sz="2800">
                <a:latin typeface="Times New Roman" pitchFamily="18" charset="0"/>
              </a:rPr>
              <a:t>Sources of uncertainty:</a:t>
            </a:r>
          </a:p>
          <a:p>
            <a:pPr eaLnBrk="0" hangingPunct="0"/>
            <a:endParaRPr lang="en-US" altLang="en-US" sz="1200" b="1">
              <a:solidFill>
                <a:srgbClr val="FF0000"/>
              </a:solidFill>
              <a:latin typeface="Times New Roman" pitchFamily="18" charset="0"/>
            </a:endParaRPr>
          </a:p>
          <a:p>
            <a:pPr eaLnBrk="0" hangingPunct="0"/>
            <a:r>
              <a:rPr lang="en-US" altLang="en-US" sz="1200" b="1">
                <a:solidFill>
                  <a:srgbClr val="FF0000"/>
                </a:solidFill>
                <a:latin typeface="Times New Roman" pitchFamily="18" charset="0"/>
              </a:rPr>
              <a:t>	</a:t>
            </a:r>
            <a:endParaRPr lang="en-US" altLang="en-US" sz="1600" b="1">
              <a:solidFill>
                <a:srgbClr val="FF0000"/>
              </a:solidFill>
              <a:latin typeface="Times New Roman" pitchFamily="18" charset="0"/>
            </a:endParaRPr>
          </a:p>
          <a:p>
            <a:pPr eaLnBrk="0" hangingPunct="0"/>
            <a:r>
              <a:rPr lang="en-US" altLang="en-US" sz="1600" b="1">
                <a:solidFill>
                  <a:srgbClr val="FF0000"/>
                </a:solidFill>
                <a:latin typeface="Times New Roman" pitchFamily="18" charset="0"/>
              </a:rPr>
              <a:t>	</a:t>
            </a:r>
            <a:r>
              <a:rPr lang="en-US" altLang="en-US" sz="2400" b="1">
                <a:solidFill>
                  <a:srgbClr val="0000FF"/>
                </a:solidFill>
                <a:latin typeface="Times New Roman" pitchFamily="18" charset="0"/>
              </a:rPr>
              <a:t>DUT Collection Efficiencies </a:t>
            </a:r>
          </a:p>
          <a:p>
            <a:pPr eaLnBrk="0" hangingPunct="0"/>
            <a:r>
              <a:rPr lang="en-US" altLang="en-US" sz="2400" b="1">
                <a:solidFill>
                  <a:srgbClr val="0000FF"/>
                </a:solidFill>
                <a:latin typeface="Times New Roman" pitchFamily="18" charset="0"/>
              </a:rPr>
              <a:t>		Spatial </a:t>
            </a:r>
          </a:p>
          <a:p>
            <a:pPr eaLnBrk="0" hangingPunct="0"/>
            <a:r>
              <a:rPr lang="en-US" altLang="en-US" sz="2400" b="1">
                <a:solidFill>
                  <a:srgbClr val="0000FF"/>
                </a:solidFill>
                <a:latin typeface="Times New Roman" pitchFamily="18" charset="0"/>
              </a:rPr>
              <a:t>		Angular </a:t>
            </a:r>
          </a:p>
          <a:p>
            <a:pPr eaLnBrk="0" hangingPunct="0"/>
            <a:r>
              <a:rPr lang="en-US" altLang="en-US" sz="2400" b="1">
                <a:solidFill>
                  <a:srgbClr val="0000FF"/>
                </a:solidFill>
                <a:latin typeface="Times New Roman" pitchFamily="18" charset="0"/>
              </a:rPr>
              <a:t>		Spectral </a:t>
            </a:r>
          </a:p>
          <a:p>
            <a:pPr eaLnBrk="0" hangingPunct="0"/>
            <a:r>
              <a:rPr lang="en-US" altLang="en-US" sz="2400" b="1">
                <a:solidFill>
                  <a:srgbClr val="0000FF"/>
                </a:solidFill>
                <a:latin typeface="Times New Roman" pitchFamily="18" charset="0"/>
              </a:rPr>
              <a:t>		…</a:t>
            </a:r>
          </a:p>
          <a:p>
            <a:pPr eaLnBrk="0" hangingPunct="0"/>
            <a:endParaRPr lang="en-US" altLang="en-US" sz="2400" b="1">
              <a:solidFill>
                <a:srgbClr val="0000FF"/>
              </a:solidFill>
              <a:latin typeface="Times New Roman" pitchFamily="18" charset="0"/>
            </a:endParaRPr>
          </a:p>
        </p:txBody>
      </p:sp>
      <p:pic>
        <p:nvPicPr>
          <p:cNvPr id="354307" name="Picture 3"/>
          <p:cNvPicPr>
            <a:picLocks noChangeAspect="1" noChangeArrowheads="1"/>
          </p:cNvPicPr>
          <p:nvPr/>
        </p:nvPicPr>
        <p:blipFill>
          <a:blip r:embed="rId3" cstate="print"/>
          <a:srcRect/>
          <a:stretch>
            <a:fillRect/>
          </a:stretch>
        </p:blipFill>
        <p:spPr bwMode="auto">
          <a:xfrm>
            <a:off x="5549900" y="2535238"/>
            <a:ext cx="3119438" cy="3446462"/>
          </a:xfrm>
          <a:prstGeom prst="rect">
            <a:avLst/>
          </a:prstGeom>
          <a:noFill/>
          <a:ln w="9525">
            <a:noFill/>
            <a:miter lim="800000"/>
            <a:headEnd/>
            <a:tailEnd/>
          </a:ln>
        </p:spPr>
      </p:pic>
      <p:sp>
        <p:nvSpPr>
          <p:cNvPr id="354308" name="Oval 4"/>
          <p:cNvSpPr>
            <a:spLocks noChangeArrowheads="1"/>
          </p:cNvSpPr>
          <p:nvPr/>
        </p:nvSpPr>
        <p:spPr bwMode="auto">
          <a:xfrm>
            <a:off x="6745288" y="6059488"/>
            <a:ext cx="74612" cy="74612"/>
          </a:xfrm>
          <a:prstGeom prst="ellipse">
            <a:avLst/>
          </a:prstGeom>
          <a:solidFill>
            <a:schemeClr val="tx1"/>
          </a:solidFill>
          <a:ln w="9525">
            <a:solidFill>
              <a:schemeClr val="tx1"/>
            </a:solidFill>
            <a:round/>
            <a:headEnd/>
            <a:tailEnd/>
          </a:ln>
        </p:spPr>
        <p:txBody>
          <a:bodyPr wrap="none" anchor="ctr"/>
          <a:lstStyle/>
          <a:p>
            <a:endParaRPr lang="en-US"/>
          </a:p>
        </p:txBody>
      </p:sp>
      <p:sp>
        <p:nvSpPr>
          <p:cNvPr id="354309" name="Oval 5"/>
          <p:cNvSpPr>
            <a:spLocks noChangeArrowheads="1"/>
          </p:cNvSpPr>
          <p:nvPr/>
        </p:nvSpPr>
        <p:spPr bwMode="auto">
          <a:xfrm>
            <a:off x="6745288" y="6275388"/>
            <a:ext cx="74612" cy="74612"/>
          </a:xfrm>
          <a:prstGeom prst="ellipse">
            <a:avLst/>
          </a:prstGeom>
          <a:solidFill>
            <a:schemeClr val="tx1"/>
          </a:solidFill>
          <a:ln w="9525">
            <a:solidFill>
              <a:schemeClr val="tx1"/>
            </a:solidFill>
            <a:round/>
            <a:headEnd/>
            <a:tailEnd/>
          </a:ln>
        </p:spPr>
        <p:txBody>
          <a:bodyPr wrap="none" anchor="ctr"/>
          <a:lstStyle/>
          <a:p>
            <a:endParaRPr lang="en-US"/>
          </a:p>
        </p:txBody>
      </p:sp>
      <p:sp>
        <p:nvSpPr>
          <p:cNvPr id="354310" name="Oval 6"/>
          <p:cNvSpPr>
            <a:spLocks noChangeArrowheads="1"/>
          </p:cNvSpPr>
          <p:nvPr/>
        </p:nvSpPr>
        <p:spPr bwMode="auto">
          <a:xfrm>
            <a:off x="6745288" y="6491288"/>
            <a:ext cx="74612" cy="74612"/>
          </a:xfrm>
          <a:prstGeom prst="ellipse">
            <a:avLst/>
          </a:prstGeom>
          <a:solidFill>
            <a:schemeClr val="tx1"/>
          </a:solidFill>
          <a:ln w="9525">
            <a:solidFill>
              <a:schemeClr val="tx1"/>
            </a:solidFill>
            <a:round/>
            <a:headEnd/>
            <a:tailEnd/>
          </a:ln>
        </p:spPr>
        <p:txBody>
          <a:bodyPr wrap="none" anchor="ctr"/>
          <a:lstStyle/>
          <a:p>
            <a:endParaRPr lang="en-US"/>
          </a:p>
        </p:txBody>
      </p:sp>
      <p:sp>
        <p:nvSpPr>
          <p:cNvPr id="354311" name="Rectangle 7"/>
          <p:cNvSpPr>
            <a:spLocks noChangeArrowheads="1"/>
          </p:cNvSpPr>
          <p:nvPr/>
        </p:nvSpPr>
        <p:spPr bwMode="auto">
          <a:xfrm>
            <a:off x="1851025" y="220663"/>
            <a:ext cx="5430838" cy="1066800"/>
          </a:xfrm>
          <a:prstGeom prst="rect">
            <a:avLst/>
          </a:prstGeom>
          <a:noFill/>
          <a:ln w="9525">
            <a:noFill/>
            <a:miter lim="800000"/>
            <a:headEnd/>
            <a:tailEnd/>
          </a:ln>
          <a:effectLst/>
        </p:spPr>
        <p:txBody>
          <a:bodyPr wrap="none">
            <a:spAutoFit/>
          </a:bodyPr>
          <a:lstStyle/>
          <a:p>
            <a:pPr algn="ctr">
              <a:defRPr/>
            </a:pPr>
            <a:r>
              <a:rPr lang="en-US" altLang="en-US" sz="3200" b="1">
                <a:latin typeface="Times New Roman" pitchFamily="18" charset="0"/>
              </a:rPr>
              <a:t>Turning Two-Photon Method </a:t>
            </a:r>
          </a:p>
          <a:p>
            <a:pPr algn="ctr">
              <a:defRPr/>
            </a:pPr>
            <a:r>
              <a:rPr lang="en-US" altLang="en-US" sz="3200" b="1">
                <a:latin typeface="Times New Roman" pitchFamily="18" charset="0"/>
              </a:rPr>
              <a:t>into Metrology</a:t>
            </a:r>
            <a:r>
              <a:rPr lang="en-US" altLang="en-US" sz="3200" b="1">
                <a:effectLst>
                  <a:outerShdw blurRad="38100" dist="38100" dir="2700000" algn="tl">
                    <a:srgbClr val="C0C0C0"/>
                  </a:outerShdw>
                </a:effectLst>
                <a:latin typeface="Times New Roman" pitchFamily="18" charset="0"/>
              </a:rPr>
              <a:t> </a:t>
            </a:r>
            <a:endParaRPr lang="en-US" sz="3200" b="1">
              <a:effectLst>
                <a:outerShdw blurRad="38100" dist="38100" dir="2700000" algn="tl">
                  <a:srgbClr val="C0C0C0"/>
                </a:outerShdw>
              </a:effectLst>
              <a:latin typeface="Times New Roman" pitchFamily="18" charset="0"/>
            </a:endParaRPr>
          </a:p>
        </p:txBody>
      </p:sp>
      <p:sp>
        <p:nvSpPr>
          <p:cNvPr id="354312" name="Text Box 8"/>
          <p:cNvSpPr txBox="1">
            <a:spLocks noChangeArrowheads="1"/>
          </p:cNvSpPr>
          <p:nvPr/>
        </p:nvSpPr>
        <p:spPr bwMode="auto">
          <a:xfrm>
            <a:off x="0" y="5794375"/>
            <a:ext cx="8877300" cy="822325"/>
          </a:xfrm>
          <a:prstGeom prst="rect">
            <a:avLst/>
          </a:prstGeom>
          <a:noFill/>
          <a:ln w="9525">
            <a:noFill/>
            <a:miter lim="800000"/>
            <a:headEnd/>
            <a:tailEnd/>
          </a:ln>
        </p:spPr>
        <p:txBody>
          <a:bodyPr>
            <a:spAutoFit/>
          </a:bodyPr>
          <a:lstStyle/>
          <a:p>
            <a:pPr eaLnBrk="0" hangingPunct="0"/>
            <a:r>
              <a:rPr lang="en-US" altLang="en-US" sz="1600" b="1">
                <a:solidFill>
                  <a:srgbClr val="FF0000"/>
                </a:solidFill>
                <a:latin typeface="Times New Roman" pitchFamily="18" charset="0"/>
              </a:rPr>
              <a:t>	</a:t>
            </a:r>
            <a:r>
              <a:rPr lang="en-US" altLang="en-US" sz="2400" b="1">
                <a:solidFill>
                  <a:srgbClr val="0000FF"/>
                </a:solidFill>
                <a:latin typeface="Times New Roman" pitchFamily="18" charset="0"/>
              </a:rPr>
              <a:t>Trigger counting </a:t>
            </a:r>
          </a:p>
          <a:p>
            <a:pPr eaLnBrk="0" hangingPunct="0"/>
            <a:r>
              <a:rPr lang="en-US" altLang="en-US" sz="2400" b="1">
                <a:solidFill>
                  <a:srgbClr val="0000FF"/>
                </a:solidFill>
                <a:latin typeface="Times New Roman" pitchFamily="18" charset="0"/>
              </a:rPr>
              <a:t>	Coincidence determination </a:t>
            </a:r>
          </a:p>
        </p:txBody>
      </p:sp>
    </p:spTree>
    <p:extLst>
      <p:ext uri="{BB962C8B-B14F-4D97-AF65-F5344CB8AC3E}">
        <p14:creationId xmlns:p14="http://schemas.microsoft.com/office/powerpoint/2010/main" val="274620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4307"/>
                                        </p:tgtEl>
                                        <p:attrNameLst>
                                          <p:attrName>style.visibility</p:attrName>
                                        </p:attrNameLst>
                                      </p:cBhvr>
                                      <p:to>
                                        <p:strVal val="visible"/>
                                      </p:to>
                                    </p:set>
                                    <p:animEffect transition="in" filter="fade">
                                      <p:cBhvr>
                                        <p:cTn id="11" dur="2000"/>
                                        <p:tgtEl>
                                          <p:spTgt spid="35430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4309"/>
                                        </p:tgtEl>
                                        <p:attrNameLst>
                                          <p:attrName>style.visibility</p:attrName>
                                        </p:attrNameLst>
                                      </p:cBhvr>
                                      <p:to>
                                        <p:strVal val="visible"/>
                                      </p:to>
                                    </p:set>
                                    <p:animEffect transition="in" filter="fade">
                                      <p:cBhvr>
                                        <p:cTn id="14" dur="2000"/>
                                        <p:tgtEl>
                                          <p:spTgt spid="35430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54310"/>
                                        </p:tgtEl>
                                        <p:attrNameLst>
                                          <p:attrName>style.visibility</p:attrName>
                                        </p:attrNameLst>
                                      </p:cBhvr>
                                      <p:to>
                                        <p:strVal val="visible"/>
                                      </p:to>
                                    </p:set>
                                    <p:animEffect transition="in" filter="fade">
                                      <p:cBhvr>
                                        <p:cTn id="17" dur="2000"/>
                                        <p:tgtEl>
                                          <p:spTgt spid="3543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4308"/>
                                        </p:tgtEl>
                                        <p:attrNameLst>
                                          <p:attrName>style.visibility</p:attrName>
                                        </p:attrNameLst>
                                      </p:cBhvr>
                                      <p:to>
                                        <p:strVal val="visible"/>
                                      </p:to>
                                    </p:set>
                                    <p:animEffect transition="in" filter="fade">
                                      <p:cBhvr>
                                        <p:cTn id="20" dur="2000"/>
                                        <p:tgtEl>
                                          <p:spTgt spid="35430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4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6" grpId="0"/>
      <p:bldP spid="354308" grpId="0" animBg="1"/>
      <p:bldP spid="354309" grpId="0" animBg="1"/>
      <p:bldP spid="354310" grpId="0" animBg="1"/>
      <p:bldP spid="3543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58800" y="152400"/>
            <a:ext cx="8305800" cy="1143000"/>
          </a:xfrm>
        </p:spPr>
        <p:txBody>
          <a:bodyPr/>
          <a:lstStyle/>
          <a:p>
            <a:r>
              <a:rPr lang="en-US" sz="3200" b="1">
                <a:solidFill>
                  <a:schemeClr val="tx1"/>
                </a:solidFill>
              </a:rPr>
              <a:t>Method agreement and confidence bands</a:t>
            </a:r>
          </a:p>
        </p:txBody>
      </p:sp>
      <p:sp>
        <p:nvSpPr>
          <p:cNvPr id="90115" name="Rectangle 3"/>
          <p:cNvSpPr>
            <a:spLocks noChangeArrowheads="1"/>
          </p:cNvSpPr>
          <p:nvPr/>
        </p:nvSpPr>
        <p:spPr bwMode="auto">
          <a:xfrm>
            <a:off x="0" y="1552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901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75" y="1527175"/>
            <a:ext cx="7778750" cy="5330825"/>
          </a:xfrm>
          <a:prstGeom prst="rect">
            <a:avLst/>
          </a:prstGeom>
          <a:noFill/>
          <a:ln w="952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7" name="Text Box 5"/>
          <p:cNvSpPr txBox="1">
            <a:spLocks noChangeArrowheads="1"/>
          </p:cNvSpPr>
          <p:nvPr/>
        </p:nvSpPr>
        <p:spPr bwMode="auto">
          <a:xfrm>
            <a:off x="879475" y="3810000"/>
            <a:ext cx="33178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atin typeface="Times New Roman" pitchFamily="18" charset="0"/>
                <a:cs typeface="Times New Roman" pitchFamily="18" charset="0"/>
              </a:rPr>
              <a:t>Δ</a:t>
            </a:r>
          </a:p>
        </p:txBody>
      </p:sp>
      <p:sp>
        <p:nvSpPr>
          <p:cNvPr id="90118" name="Rectangle 6"/>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90119" name="Object 7"/>
          <p:cNvGraphicFramePr>
            <a:graphicFrameLocks noChangeAspect="1"/>
          </p:cNvGraphicFramePr>
          <p:nvPr/>
        </p:nvGraphicFramePr>
        <p:xfrm>
          <a:off x="2082800" y="1790700"/>
          <a:ext cx="4246563" cy="1009650"/>
        </p:xfrm>
        <a:graphic>
          <a:graphicData uri="http://schemas.openxmlformats.org/presentationml/2006/ole">
            <mc:AlternateContent xmlns:mc="http://schemas.openxmlformats.org/markup-compatibility/2006">
              <mc:Choice xmlns:v="urn:schemas-microsoft-com:vml" Requires="v">
                <p:oleObj spid="_x0000_s453655" name="Equation" r:id="rId4" imgW="2082600" imgH="495000" progId="Equation.DSMT4">
                  <p:embed/>
                </p:oleObj>
              </mc:Choice>
              <mc:Fallback>
                <p:oleObj name="Equation" r:id="rId4" imgW="2082600" imgH="495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0" y="1790700"/>
                        <a:ext cx="4246563" cy="1009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0" name="Rectangle 8"/>
          <p:cNvSpPr>
            <a:spLocks noChangeArrowheads="1"/>
          </p:cNvSpPr>
          <p:nvPr/>
        </p:nvSpPr>
        <p:spPr bwMode="auto">
          <a:xfrm>
            <a:off x="7696200" y="4248150"/>
            <a:ext cx="571500" cy="6000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1" name="Rectangle 9"/>
          <p:cNvSpPr>
            <a:spLocks noChangeArrowheads="1"/>
          </p:cNvSpPr>
          <p:nvPr/>
        </p:nvSpPr>
        <p:spPr bwMode="auto">
          <a:xfrm>
            <a:off x="1728788" y="4524375"/>
            <a:ext cx="228600" cy="2857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2" name="Rectangle 10"/>
          <p:cNvSpPr>
            <a:spLocks noChangeArrowheads="1"/>
          </p:cNvSpPr>
          <p:nvPr/>
        </p:nvSpPr>
        <p:spPr bwMode="auto">
          <a:xfrm>
            <a:off x="1476375" y="4529138"/>
            <a:ext cx="228600" cy="2857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3" name="Rectangle 11"/>
          <p:cNvSpPr>
            <a:spLocks noChangeArrowheads="1"/>
          </p:cNvSpPr>
          <p:nvPr/>
        </p:nvSpPr>
        <p:spPr bwMode="auto">
          <a:xfrm>
            <a:off x="1114425" y="5905500"/>
            <a:ext cx="762000" cy="6191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4" name="Rectangle 12"/>
          <p:cNvSpPr>
            <a:spLocks noChangeArrowheads="1"/>
          </p:cNvSpPr>
          <p:nvPr/>
        </p:nvSpPr>
        <p:spPr bwMode="auto">
          <a:xfrm>
            <a:off x="1200150" y="1628775"/>
            <a:ext cx="609600" cy="4381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5" name="Line 13"/>
          <p:cNvSpPr>
            <a:spLocks noChangeShapeType="1"/>
          </p:cNvSpPr>
          <p:nvPr/>
        </p:nvSpPr>
        <p:spPr bwMode="auto">
          <a:xfrm>
            <a:off x="2362200" y="5613400"/>
            <a:ext cx="5095875" cy="0"/>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6" name="Line 14"/>
          <p:cNvSpPr>
            <a:spLocks noChangeShapeType="1"/>
          </p:cNvSpPr>
          <p:nvPr/>
        </p:nvSpPr>
        <p:spPr bwMode="auto">
          <a:xfrm>
            <a:off x="2371725" y="3327400"/>
            <a:ext cx="5095875" cy="0"/>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7" name="Line 15"/>
          <p:cNvSpPr>
            <a:spLocks noChangeShapeType="1"/>
          </p:cNvSpPr>
          <p:nvPr/>
        </p:nvSpPr>
        <p:spPr bwMode="auto">
          <a:xfrm>
            <a:off x="2362200" y="5032375"/>
            <a:ext cx="5095875" cy="0"/>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8" name="Line 16"/>
          <p:cNvSpPr>
            <a:spLocks noChangeShapeType="1"/>
          </p:cNvSpPr>
          <p:nvPr/>
        </p:nvSpPr>
        <p:spPr bwMode="auto">
          <a:xfrm>
            <a:off x="2371725" y="3889375"/>
            <a:ext cx="5095875" cy="0"/>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920494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47700" y="177800"/>
            <a:ext cx="7772400" cy="1143000"/>
          </a:xfrm>
        </p:spPr>
        <p:txBody>
          <a:bodyPr/>
          <a:lstStyle/>
          <a:p>
            <a:r>
              <a:rPr lang="en-US" b="1"/>
              <a:t>Comparison/Results</a:t>
            </a:r>
          </a:p>
        </p:txBody>
      </p:sp>
      <p:sp>
        <p:nvSpPr>
          <p:cNvPr id="91139" name="Rectangle 3"/>
          <p:cNvSpPr>
            <a:spLocks noGrp="1" noChangeArrowheads="1"/>
          </p:cNvSpPr>
          <p:nvPr>
            <p:ph type="body" sz="half" idx="1"/>
          </p:nvPr>
        </p:nvSpPr>
        <p:spPr>
          <a:xfrm>
            <a:off x="-38100" y="1577975"/>
            <a:ext cx="9534525" cy="5021263"/>
          </a:xfrm>
        </p:spPr>
        <p:txBody>
          <a:bodyPr/>
          <a:lstStyle/>
          <a:p>
            <a:pPr>
              <a:lnSpc>
                <a:spcPct val="90000"/>
              </a:lnSpc>
              <a:tabLst>
                <a:tab pos="3543300" algn="l"/>
              </a:tabLst>
            </a:pPr>
            <a:r>
              <a:rPr lang="en-US" sz="2400"/>
              <a:t>NIST implementation of High Accuracy SPD Calibration methods</a:t>
            </a:r>
          </a:p>
          <a:p>
            <a:pPr>
              <a:lnSpc>
                <a:spcPct val="90000"/>
              </a:lnSpc>
              <a:tabLst>
                <a:tab pos="3543300" algn="l"/>
              </a:tabLst>
            </a:pPr>
            <a:endParaRPr lang="en-US" sz="2400"/>
          </a:p>
          <a:p>
            <a:pPr>
              <a:lnSpc>
                <a:spcPct val="90000"/>
              </a:lnSpc>
              <a:tabLst>
                <a:tab pos="3543300" algn="l"/>
              </a:tabLst>
            </a:pPr>
            <a:endParaRPr lang="en-US" sz="2400"/>
          </a:p>
          <a:p>
            <a:pPr>
              <a:lnSpc>
                <a:spcPct val="90000"/>
              </a:lnSpc>
              <a:tabLst>
                <a:tab pos="3543300" algn="l"/>
              </a:tabLst>
            </a:pPr>
            <a:endParaRPr lang="en-US" sz="2400"/>
          </a:p>
          <a:p>
            <a:pPr>
              <a:lnSpc>
                <a:spcPct val="90000"/>
              </a:lnSpc>
              <a:tabLst>
                <a:tab pos="3543300" algn="l"/>
              </a:tabLst>
            </a:pPr>
            <a:endParaRPr lang="en-US" sz="2400"/>
          </a:p>
          <a:p>
            <a:pPr>
              <a:lnSpc>
                <a:spcPct val="90000"/>
              </a:lnSpc>
              <a:tabLst>
                <a:tab pos="3543300" algn="l"/>
              </a:tabLst>
            </a:pPr>
            <a:endParaRPr lang="en-US" sz="2400"/>
          </a:p>
          <a:p>
            <a:pPr>
              <a:lnSpc>
                <a:spcPct val="90000"/>
              </a:lnSpc>
              <a:tabLst>
                <a:tab pos="3543300" algn="l"/>
              </a:tabLst>
            </a:pPr>
            <a:r>
              <a:rPr lang="en-US" sz="2400"/>
              <a:t>Uncertainty of each individual comparison:</a:t>
            </a:r>
          </a:p>
          <a:p>
            <a:pPr algn="ctr">
              <a:lnSpc>
                <a:spcPct val="90000"/>
              </a:lnSpc>
              <a:buFontTx/>
              <a:buNone/>
              <a:tabLst>
                <a:tab pos="3543300" algn="l"/>
              </a:tabLst>
            </a:pPr>
            <a:r>
              <a:rPr lang="en-US" sz="2400" b="1"/>
              <a:t>0.25%</a:t>
            </a:r>
          </a:p>
          <a:p>
            <a:pPr>
              <a:lnSpc>
                <a:spcPct val="90000"/>
              </a:lnSpc>
              <a:tabLst>
                <a:tab pos="3543300" algn="l"/>
              </a:tabLst>
            </a:pPr>
            <a:r>
              <a:rPr lang="en-US" sz="2400">
                <a:solidFill>
                  <a:srgbClr val="FF0066"/>
                </a:solidFill>
              </a:rPr>
              <a:t>Overall mean difference between the two methods:</a:t>
            </a:r>
          </a:p>
          <a:p>
            <a:pPr>
              <a:lnSpc>
                <a:spcPct val="90000"/>
              </a:lnSpc>
              <a:buFontTx/>
              <a:buNone/>
              <a:tabLst>
                <a:tab pos="3543300" algn="l"/>
              </a:tabLst>
            </a:pPr>
            <a:r>
              <a:rPr lang="en-US" sz="2400" b="1">
                <a:solidFill>
                  <a:srgbClr val="FF0066"/>
                </a:solidFill>
              </a:rPr>
              <a:t>		0.15%</a:t>
            </a:r>
            <a:r>
              <a:rPr lang="en-US" sz="2400" b="1">
                <a:solidFill>
                  <a:srgbClr val="FF0066"/>
                </a:solidFill>
                <a:sym typeface="Symbol" pitchFamily="18" charset="2"/>
              </a:rPr>
              <a:t></a:t>
            </a:r>
            <a:r>
              <a:rPr lang="en-US" sz="2400" b="1">
                <a:solidFill>
                  <a:srgbClr val="FF0066"/>
                </a:solidFill>
              </a:rPr>
              <a:t>0.14%</a:t>
            </a:r>
            <a:r>
              <a:rPr lang="en-US" sz="2400">
                <a:solidFill>
                  <a:srgbClr val="FF0066"/>
                </a:solidFill>
              </a:rPr>
              <a:t>     (</a:t>
            </a:r>
            <a:r>
              <a:rPr lang="en-US" sz="2400" b="1" i="1">
                <a:solidFill>
                  <a:srgbClr val="FF0066"/>
                </a:solidFill>
                <a:latin typeface="Symbol" pitchFamily="18" charset="2"/>
              </a:rPr>
              <a:t>h</a:t>
            </a:r>
            <a:r>
              <a:rPr lang="en-US" sz="2400">
                <a:solidFill>
                  <a:srgbClr val="FF0066"/>
                </a:solidFill>
              </a:rPr>
              <a:t> </a:t>
            </a:r>
            <a:r>
              <a:rPr lang="en-US" sz="2400" baseline="-25000">
                <a:solidFill>
                  <a:srgbClr val="FF0066"/>
                </a:solidFill>
              </a:rPr>
              <a:t>sub.</a:t>
            </a:r>
            <a:r>
              <a:rPr lang="en-US" sz="2400">
                <a:solidFill>
                  <a:srgbClr val="FF0066"/>
                </a:solidFill>
              </a:rPr>
              <a:t> &gt; </a:t>
            </a:r>
            <a:r>
              <a:rPr lang="en-US" sz="2400" b="1" i="1">
                <a:solidFill>
                  <a:srgbClr val="FF0066"/>
                </a:solidFill>
                <a:latin typeface="Symbol" pitchFamily="18" charset="2"/>
              </a:rPr>
              <a:t>h</a:t>
            </a:r>
            <a:r>
              <a:rPr lang="en-US" sz="2400" i="1">
                <a:solidFill>
                  <a:srgbClr val="FF0066"/>
                </a:solidFill>
                <a:latin typeface="Symbol" pitchFamily="18" charset="2"/>
              </a:rPr>
              <a:t> </a:t>
            </a:r>
            <a:r>
              <a:rPr lang="en-US" sz="2400" baseline="-25000">
                <a:solidFill>
                  <a:srgbClr val="FF0066"/>
                </a:solidFill>
              </a:rPr>
              <a:t>2-photon</a:t>
            </a:r>
            <a:r>
              <a:rPr lang="en-US" sz="2400">
                <a:solidFill>
                  <a:srgbClr val="FF0066"/>
                </a:solidFill>
              </a:rPr>
              <a:t>) </a:t>
            </a:r>
          </a:p>
          <a:p>
            <a:pPr>
              <a:lnSpc>
                <a:spcPct val="90000"/>
              </a:lnSpc>
              <a:buFontTx/>
              <a:buNone/>
              <a:tabLst>
                <a:tab pos="3543300" algn="l"/>
              </a:tabLst>
            </a:pPr>
            <a:endParaRPr lang="en-US" sz="2400">
              <a:solidFill>
                <a:srgbClr val="FF0066"/>
              </a:solidFill>
            </a:endParaRPr>
          </a:p>
          <a:p>
            <a:pPr>
              <a:lnSpc>
                <a:spcPct val="90000"/>
              </a:lnSpc>
              <a:buFontTx/>
              <a:buNone/>
              <a:tabLst>
                <a:tab pos="3543300" algn="l"/>
              </a:tabLst>
            </a:pPr>
            <a:r>
              <a:rPr lang="en-US" sz="2400"/>
              <a:t>Highest accuracy verification of the 2-photon method yet achieved </a:t>
            </a:r>
          </a:p>
        </p:txBody>
      </p:sp>
      <p:graphicFrame>
        <p:nvGraphicFramePr>
          <p:cNvPr id="91140" name="Group 4"/>
          <p:cNvGraphicFramePr>
            <a:graphicFrameLocks noGrp="1"/>
          </p:cNvGraphicFramePr>
          <p:nvPr>
            <p:ph sz="half" idx="2"/>
          </p:nvPr>
        </p:nvGraphicFramePr>
        <p:xfrm>
          <a:off x="2022475" y="1928813"/>
          <a:ext cx="4789488" cy="1097280"/>
        </p:xfrm>
        <a:graphic>
          <a:graphicData uri="http://schemas.openxmlformats.org/drawingml/2006/table">
            <a:tbl>
              <a:tblPr/>
              <a:tblGrid>
                <a:gridCol w="2324100"/>
                <a:gridCol w="2465388"/>
              </a:tblGrid>
              <a:tr h="331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Method</a:t>
                      </a: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Absolute uncertainty</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233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Two-photon</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0.18%</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233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Substitution</a:t>
                      </a: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0.17%</a:t>
                      </a:r>
                    </a:p>
                  </a:txBody>
                  <a:tcPr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202885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66750" y="190500"/>
            <a:ext cx="7772400" cy="1143000"/>
          </a:xfrm>
        </p:spPr>
        <p:txBody>
          <a:bodyPr/>
          <a:lstStyle/>
          <a:p>
            <a:r>
              <a:rPr lang="en-US"/>
              <a:t>2-Photon Metrology Progress</a:t>
            </a:r>
          </a:p>
        </p:txBody>
      </p:sp>
      <p:graphicFrame>
        <p:nvGraphicFramePr>
          <p:cNvPr id="92163" name="Group 3"/>
          <p:cNvGraphicFramePr>
            <a:graphicFrameLocks noGrp="1"/>
          </p:cNvGraphicFramePr>
          <p:nvPr>
            <p:ph idx="1"/>
          </p:nvPr>
        </p:nvGraphicFramePr>
        <p:xfrm>
          <a:off x="647700" y="1352550"/>
          <a:ext cx="8248650" cy="5343529"/>
        </p:xfrm>
        <a:graphic>
          <a:graphicData uri="http://schemas.openxmlformats.org/drawingml/2006/table">
            <a:tbl>
              <a:tblPr/>
              <a:tblGrid>
                <a:gridCol w="962025"/>
                <a:gridCol w="1581150"/>
                <a:gridCol w="1466850"/>
                <a:gridCol w="1590675"/>
                <a:gridCol w="2647950"/>
              </a:tblGrid>
              <a:tr h="5175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Year</a:t>
                      </a:r>
                    </a:p>
                  </a:txBody>
                  <a:tcPr anchor="b" horzOverflow="overflow">
                    <a:lnL cap="flat">
                      <a:noFill/>
                    </a:lnL>
                    <a:lnR>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1</a:t>
                      </a:r>
                      <a:r>
                        <a:rPr kumimoji="0" lang="en-US" sz="2000" b="0" i="0" u="none" strike="noStrike" cap="none" normalizeH="0" baseline="30000" smtClean="0">
                          <a:ln>
                            <a:noFill/>
                          </a:ln>
                          <a:solidFill>
                            <a:schemeClr val="tx1"/>
                          </a:solidFill>
                          <a:effectLst/>
                          <a:latin typeface="Times New Roman" pitchFamily="18" charset="0"/>
                        </a:rPr>
                        <a:t>st</a:t>
                      </a:r>
                      <a:r>
                        <a:rPr kumimoji="0" lang="en-US" sz="2000" b="0" i="0" u="none" strike="noStrike" cap="none" normalizeH="0" baseline="0" smtClean="0">
                          <a:ln>
                            <a:noFill/>
                          </a:ln>
                          <a:solidFill>
                            <a:schemeClr val="tx1"/>
                          </a:solidFill>
                          <a:effectLst/>
                          <a:latin typeface="Times New Roman" pitchFamily="18" charset="0"/>
                        </a:rPr>
                        <a:t> author</a:t>
                      </a:r>
                    </a:p>
                  </a:txBody>
                  <a:tcPr anchor="b" horzOverflow="overflow">
                    <a:lnL>
                      <a:noFill/>
                    </a:lnL>
                    <a:lnR>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Uncertainty of</a:t>
                      </a:r>
                    </a:p>
                  </a:txBody>
                  <a:tcPr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External Comparison</a:t>
                      </a:r>
                    </a:p>
                  </a:txBody>
                  <a:tcPr anchor="b" horzOverflow="overflow">
                    <a:lnL>
                      <a:noFill/>
                    </a:lnL>
                    <a:lnR cap="flat">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tr>
              <a:tr h="36988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Method</a:t>
                      </a:r>
                    </a:p>
                  </a:txBody>
                  <a:tcPr anchor="b" horzOverflow="overflow">
                    <a:lnL>
                      <a:noFill/>
                    </a:lnL>
                    <a:lnR>
                      <a:noFill/>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Verification</a:t>
                      </a:r>
                    </a:p>
                  </a:txBody>
                  <a:tcPr anchor="b" horzOverflow="overflow">
                    <a:lnL>
                      <a:noFill/>
                    </a:lnL>
                    <a:lnR>
                      <a:noFill/>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368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1970</a:t>
                      </a:r>
                    </a:p>
                  </a:txBody>
                  <a:tcPr horzOverflow="overflow">
                    <a:lnL cap="flat">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Burnham</a:t>
                      </a: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~35%</a:t>
                      </a: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Calibrated lamp</a:t>
                      </a:r>
                    </a:p>
                  </a:txBody>
                  <a:tcPr horzOverflow="overflow">
                    <a:lnL>
                      <a:noFill/>
                    </a:lnL>
                    <a:lnR cap="flat">
                      <a:noFill/>
                    </a:lnR>
                    <a:lnT w="38100" cap="flat" cmpd="sng" algn="ctr">
                      <a:solidFill>
                        <a:schemeClr val="tx1"/>
                      </a:solidFill>
                      <a:prstDash val="solid"/>
                      <a:round/>
                      <a:headEnd type="none" w="med" len="med"/>
                      <a:tailEnd type="none" w="med" len="med"/>
                    </a:lnT>
                    <a:lnB>
                      <a:noFill/>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1981</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Malygin</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1986</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Bowman</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1987</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Rarity</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~10%  </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HeNe + attenuation</a:t>
                      </a:r>
                    </a:p>
                  </a:txBody>
                  <a:tcPr horzOverflow="overflow">
                    <a:lnL>
                      <a:noFill/>
                    </a:lnL>
                    <a:lnR cap="flat">
                      <a:noFill/>
                    </a:lnR>
                    <a:lnT>
                      <a:noFill/>
                    </a:lnT>
                    <a:lnB>
                      <a:noFill/>
                    </a:lnB>
                    <a:lnTlToBr>
                      <a:noFill/>
                    </a:lnTlToBr>
                    <a:lnBlToTr>
                      <a:noFill/>
                    </a:lnBlToTr>
                    <a:noFill/>
                  </a:tcPr>
                </a:tc>
              </a:tr>
              <a:tr h="368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1991</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Penin</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&gt; 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1993</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Ginzburg</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~10%  </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Published values</a:t>
                      </a:r>
                    </a:p>
                  </a:txBody>
                  <a:tcPr horzOverflow="overflow">
                    <a:lnL>
                      <a:noFill/>
                    </a:lnL>
                    <a:lnR cap="flat">
                      <a:noFill/>
                    </a:lnR>
                    <a:lnT>
                      <a:noFill/>
                    </a:lnT>
                    <a:lnB>
                      <a:noFill/>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1994</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Kwiat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 ~3%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1995</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Migdall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&lt; 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Calibrated Si Detector</a:t>
                      </a:r>
                    </a:p>
                  </a:txBody>
                  <a:tcPr horzOverflow="overflow">
                    <a:lnL>
                      <a:noFill/>
                    </a:lnL>
                    <a:lnR cap="flat">
                      <a:noFill/>
                    </a:lnR>
                    <a:lnT>
                      <a:noFill/>
                    </a:lnT>
                    <a:lnB>
                      <a:noFill/>
                    </a:lnB>
                    <a:lnTlToBr>
                      <a:noFill/>
                    </a:lnTlToBr>
                    <a:lnBlToTr>
                      <a:noFill/>
                    </a:lnBlToTr>
                    <a:noFill/>
                  </a:tcPr>
                </a:tc>
              </a:tr>
              <a:tr h="368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2000</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Brida</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    ~0.5%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2%</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Calibrated Si Detector</a:t>
                      </a:r>
                    </a:p>
                  </a:txBody>
                  <a:tcPr horzOverflow="overflow">
                    <a:lnL>
                      <a:noFill/>
                    </a:lnL>
                    <a:lnR cap="flat">
                      <a:noFill/>
                    </a:lnR>
                    <a:lnT>
                      <a:noFill/>
                    </a:lnT>
                    <a:lnB>
                      <a:noFill/>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2005</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rPr>
                        <a:t>Ghazi-Bellouati</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1.1, 0.62%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6.8%</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French cryoradiometer</a:t>
                      </a:r>
                    </a:p>
                  </a:txBody>
                  <a:tcPr horzOverflow="overflow">
                    <a:lnL>
                      <a:noFill/>
                    </a:lnL>
                    <a:lnR cap="flat">
                      <a:noFill/>
                    </a:lnR>
                    <a:lnT>
                      <a:noFill/>
                    </a:lnT>
                    <a:lnB>
                      <a:noFill/>
                    </a:lnB>
                    <a:lnTlToBr>
                      <a:noFill/>
                    </a:lnTlToBr>
                    <a:lnBlToTr>
                      <a:noFill/>
                    </a:lnBlToTr>
                    <a:noFill/>
                  </a:tcPr>
                </a:tc>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2006</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Wu</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     2.1%</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a:noFill/>
                    </a:lnT>
                    <a:lnB>
                      <a:noFill/>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Times New Roman" pitchFamily="18" charset="0"/>
                        </a:rPr>
                        <a:t>2006</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Times New Roman" pitchFamily="18" charset="0"/>
                        </a:rPr>
                        <a:t>Polyakov</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Times New Roman" pitchFamily="18" charset="0"/>
                        </a:rPr>
                        <a:t>       0.18%</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Times New Roman" pitchFamily="18" charset="0"/>
                        </a:rPr>
                        <a:t>  0.15%</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Times New Roman" pitchFamily="18" charset="0"/>
                        </a:rPr>
                        <a:t>Calibrated Si Detector</a:t>
                      </a:r>
                    </a:p>
                  </a:txBody>
                  <a:tcPr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8060485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711200" y="292100"/>
            <a:ext cx="7772400" cy="1143000"/>
          </a:xfrm>
        </p:spPr>
        <p:txBody>
          <a:bodyPr/>
          <a:lstStyle/>
          <a:p>
            <a:r>
              <a:rPr lang="en-US"/>
              <a:t>Metrology Progress</a:t>
            </a:r>
          </a:p>
        </p:txBody>
      </p:sp>
      <p:graphicFrame>
        <p:nvGraphicFramePr>
          <p:cNvPr id="93187" name="Object 3"/>
          <p:cNvGraphicFramePr>
            <a:graphicFrameLocks noGrp="1" noChangeAspect="1"/>
          </p:cNvGraphicFramePr>
          <p:nvPr>
            <p:ph idx="1"/>
          </p:nvPr>
        </p:nvGraphicFramePr>
        <p:xfrm>
          <a:off x="1519238" y="1866900"/>
          <a:ext cx="5648325" cy="4806950"/>
        </p:xfrm>
        <a:graphic>
          <a:graphicData uri="http://schemas.openxmlformats.org/presentationml/2006/ole">
            <mc:AlternateContent xmlns:mc="http://schemas.openxmlformats.org/markup-compatibility/2006">
              <mc:Choice xmlns:v="urn:schemas-microsoft-com:vml" Requires="v">
                <p:oleObj spid="_x0000_s454679" name="KGPlot" r:id="rId3" imgW="5537160" imgH="4711680" progId="KGraph_Plot">
                  <p:embed/>
                </p:oleObj>
              </mc:Choice>
              <mc:Fallback>
                <p:oleObj name="KGPlot" r:id="rId3" imgW="5537160" imgH="4711680" progId="KGraph_Plo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238" y="1866900"/>
                        <a:ext cx="5648325"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3188" name="Group 4"/>
          <p:cNvGrpSpPr>
            <a:grpSpLocks/>
          </p:cNvGrpSpPr>
          <p:nvPr/>
        </p:nvGrpSpPr>
        <p:grpSpPr bwMode="auto">
          <a:xfrm>
            <a:off x="5918202" y="4764088"/>
            <a:ext cx="2740026" cy="1052512"/>
            <a:chOff x="3728" y="3001"/>
            <a:chExt cx="1726" cy="663"/>
          </a:xfrm>
        </p:grpSpPr>
        <p:sp>
          <p:nvSpPr>
            <p:cNvPr id="93189" name="AutoShape 5"/>
            <p:cNvSpPr>
              <a:spLocks noChangeArrowheads="1"/>
            </p:cNvSpPr>
            <p:nvPr/>
          </p:nvSpPr>
          <p:spPr bwMode="auto">
            <a:xfrm>
              <a:off x="3728" y="3232"/>
              <a:ext cx="528" cy="432"/>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0" name="Line 6"/>
            <p:cNvSpPr>
              <a:spLocks noChangeShapeType="1"/>
            </p:cNvSpPr>
            <p:nvPr/>
          </p:nvSpPr>
          <p:spPr bwMode="auto">
            <a:xfrm flipH="1">
              <a:off x="4296" y="3176"/>
              <a:ext cx="376" cy="13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1" name="Text Box 7"/>
            <p:cNvSpPr txBox="1">
              <a:spLocks noChangeArrowheads="1"/>
            </p:cNvSpPr>
            <p:nvPr/>
          </p:nvSpPr>
          <p:spPr bwMode="auto">
            <a:xfrm>
              <a:off x="4654" y="3001"/>
              <a:ext cx="8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2000" b="1" dirty="0" smtClean="0">
                  <a:solidFill>
                    <a:srgbClr val="FF0000"/>
                  </a:solidFill>
                  <a:latin typeface="Times" pitchFamily="18" charset="0"/>
                </a:rPr>
                <a:t>Our </a:t>
              </a:r>
              <a:r>
                <a:rPr lang="en-US" sz="2000" b="1" dirty="0">
                  <a:solidFill>
                    <a:srgbClr val="FF0000"/>
                  </a:solidFill>
                  <a:latin typeface="Times" pitchFamily="18" charset="0"/>
                </a:rPr>
                <a:t>work</a:t>
              </a:r>
            </a:p>
          </p:txBody>
        </p:sp>
      </p:grpSp>
    </p:spTree>
    <p:extLst>
      <p:ext uri="{BB962C8B-B14F-4D97-AF65-F5344CB8AC3E}">
        <p14:creationId xmlns:p14="http://schemas.microsoft.com/office/powerpoint/2010/main" val="1355906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idx="4294967295"/>
          </p:nvPr>
        </p:nvSpPr>
        <p:spPr>
          <a:xfrm>
            <a:off x="0" y="274638"/>
            <a:ext cx="8229600" cy="1143000"/>
          </a:xfrm>
        </p:spPr>
        <p:txBody>
          <a:bodyPr/>
          <a:lstStyle/>
          <a:p>
            <a:r>
              <a:rPr lang="en-US"/>
              <a:t>Metrology plans</a:t>
            </a:r>
          </a:p>
        </p:txBody>
      </p:sp>
      <p:sp>
        <p:nvSpPr>
          <p:cNvPr id="439299" name="Rectangle 3"/>
          <p:cNvSpPr>
            <a:spLocks noGrp="1" noChangeArrowheads="1"/>
          </p:cNvSpPr>
          <p:nvPr>
            <p:ph type="body" idx="4294967295"/>
          </p:nvPr>
        </p:nvSpPr>
        <p:spPr>
          <a:xfrm>
            <a:off x="257175" y="1428750"/>
            <a:ext cx="8229600" cy="4525963"/>
          </a:xfrm>
        </p:spPr>
        <p:txBody>
          <a:bodyPr/>
          <a:lstStyle/>
          <a:p>
            <a:pPr>
              <a:lnSpc>
                <a:spcPct val="150000"/>
              </a:lnSpc>
            </a:pPr>
            <a:r>
              <a:rPr lang="en-US" sz="3600"/>
              <a:t>Moving high accuracy from lab to users</a:t>
            </a:r>
          </a:p>
          <a:p>
            <a:pPr>
              <a:lnSpc>
                <a:spcPct val="150000"/>
              </a:lnSpc>
            </a:pPr>
            <a:r>
              <a:rPr lang="en-US" sz="3600"/>
              <a:t>Connecting: </a:t>
            </a:r>
          </a:p>
          <a:p>
            <a:pPr lvl="1">
              <a:lnSpc>
                <a:spcPct val="150000"/>
              </a:lnSpc>
              <a:buFontTx/>
              <a:buNone/>
            </a:pPr>
            <a:r>
              <a:rPr lang="en-US" sz="3200" i="1"/>
              <a:t>	many-photon radiometry</a:t>
            </a:r>
            <a:r>
              <a:rPr lang="en-US" sz="3200"/>
              <a:t> </a:t>
            </a:r>
          </a:p>
          <a:p>
            <a:pPr lvl="1">
              <a:lnSpc>
                <a:spcPct val="150000"/>
              </a:lnSpc>
              <a:buFontTx/>
              <a:buNone/>
            </a:pPr>
            <a:r>
              <a:rPr lang="en-US" sz="3200"/>
              <a:t>					to </a:t>
            </a:r>
          </a:p>
          <a:p>
            <a:pPr lvl="1">
              <a:lnSpc>
                <a:spcPct val="150000"/>
              </a:lnSpc>
              <a:buFontTx/>
              <a:buNone/>
            </a:pPr>
            <a:r>
              <a:rPr lang="en-US" sz="3200" i="1"/>
              <a:t>					  single-photon radiometry</a:t>
            </a:r>
          </a:p>
        </p:txBody>
      </p:sp>
      <p:pic>
        <p:nvPicPr>
          <p:cNvPr id="439302" name="Picture 6" descr="ESR_fig01"/>
          <p:cNvPicPr>
            <a:picLocks noChangeAspect="1" noChangeArrowheads="1"/>
          </p:cNvPicPr>
          <p:nvPr/>
        </p:nvPicPr>
        <p:blipFill>
          <a:blip r:embed="rId2">
            <a:clrChange>
              <a:clrFrom>
                <a:srgbClr val="FFFFCC"/>
              </a:clrFrom>
              <a:clrTo>
                <a:srgbClr val="FFFFCC">
                  <a:alpha val="0"/>
                </a:srgbClr>
              </a:clrTo>
            </a:clrChange>
            <a:extLst>
              <a:ext uri="{28A0092B-C50C-407E-A947-70E740481C1C}">
                <a14:useLocalDpi xmlns:a14="http://schemas.microsoft.com/office/drawing/2010/main" val="0"/>
              </a:ext>
            </a:extLst>
          </a:blip>
          <a:srcRect l="3188" t="10591" r="4416" b="20512"/>
          <a:stretch>
            <a:fillRect/>
          </a:stretch>
        </p:blipFill>
        <p:spPr bwMode="auto">
          <a:xfrm>
            <a:off x="5400675" y="2838450"/>
            <a:ext cx="2632075" cy="2135188"/>
          </a:xfrm>
          <a:prstGeom prst="rect">
            <a:avLst/>
          </a:prstGeom>
          <a:noFill/>
          <a:extLst>
            <a:ext uri="{909E8E84-426E-40DD-AFC4-6F175D3DCCD1}">
              <a14:hiddenFill xmlns:a14="http://schemas.microsoft.com/office/drawing/2010/main">
                <a:solidFill>
                  <a:srgbClr val="FFFFFF"/>
                </a:solidFill>
              </a14:hiddenFill>
            </a:ext>
          </a:extLst>
        </p:spPr>
      </p:pic>
      <p:pic>
        <p:nvPicPr>
          <p:cNvPr id="439303" name="Picture 7" descr="streamm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19613"/>
            <a:ext cx="3105150" cy="2338387"/>
          </a:xfrm>
          <a:prstGeom prst="rect">
            <a:avLst/>
          </a:prstGeom>
          <a:noFill/>
          <a:extLst>
            <a:ext uri="{909E8E84-426E-40DD-AFC4-6F175D3DCCD1}">
              <a14:hiddenFill xmlns:a14="http://schemas.microsoft.com/office/drawing/2010/main">
                <a:solidFill>
                  <a:srgbClr val="FFFFFF"/>
                </a:solidFill>
              </a14:hiddenFill>
            </a:ext>
          </a:extLst>
        </p:spPr>
      </p:pic>
      <p:sp>
        <p:nvSpPr>
          <p:cNvPr id="439304" name="Text Box 8"/>
          <p:cNvSpPr txBox="1">
            <a:spLocks noChangeArrowheads="1"/>
          </p:cNvSpPr>
          <p:nvPr/>
        </p:nvSpPr>
        <p:spPr bwMode="auto">
          <a:xfrm>
            <a:off x="4660900" y="6127750"/>
            <a:ext cx="3675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3333CC"/>
                </a:solidFill>
                <a:latin typeface="Times New Roman" pitchFamily="18" charset="0"/>
              </a:rPr>
              <a:t>Issue: 1 watt ~ 10</a:t>
            </a:r>
            <a:r>
              <a:rPr lang="en-US" sz="2400" baseline="30000">
                <a:solidFill>
                  <a:srgbClr val="3333CC"/>
                </a:solidFill>
                <a:latin typeface="Times New Roman" pitchFamily="18" charset="0"/>
              </a:rPr>
              <a:t>19</a:t>
            </a:r>
            <a:r>
              <a:rPr lang="en-US" sz="2400">
                <a:solidFill>
                  <a:srgbClr val="3333CC"/>
                </a:solidFill>
                <a:latin typeface="Times New Roman" pitchFamily="18" charset="0"/>
              </a:rPr>
              <a:t> photon/s</a:t>
            </a:r>
          </a:p>
        </p:txBody>
      </p:sp>
    </p:spTree>
    <p:extLst>
      <p:ext uri="{BB962C8B-B14F-4D97-AF65-F5344CB8AC3E}">
        <p14:creationId xmlns:p14="http://schemas.microsoft.com/office/powerpoint/2010/main" val="6856852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4445000" y="2717800"/>
            <a:ext cx="844550" cy="406400"/>
            <a:chOff x="720" y="3680"/>
            <a:chExt cx="532" cy="256"/>
          </a:xfrm>
        </p:grpSpPr>
        <p:sp>
          <p:nvSpPr>
            <p:cNvPr id="96259" name="Oval 3"/>
            <p:cNvSpPr>
              <a:spLocks noChangeArrowheads="1"/>
            </p:cNvSpPr>
            <p:nvPr/>
          </p:nvSpPr>
          <p:spPr bwMode="auto">
            <a:xfrm>
              <a:off x="784" y="3680"/>
              <a:ext cx="424" cy="256"/>
            </a:xfrm>
            <a:prstGeom prst="ellipse">
              <a:avLst/>
            </a:prstGeom>
            <a:solidFill>
              <a:schemeClr val="accent1"/>
            </a:solidFill>
            <a:ln w="9525">
              <a:solidFill>
                <a:schemeClr val="bg1"/>
              </a:solidFill>
              <a:round/>
              <a:headEnd/>
              <a:tailEnd/>
            </a:ln>
            <a:effectLst/>
          </p:spPr>
          <p:txBody>
            <a:bodyPr wrap="none" anchor="ctr"/>
            <a:lstStyle/>
            <a:p>
              <a:endParaRPr lang="en-US"/>
            </a:p>
          </p:txBody>
        </p:sp>
        <p:sp>
          <p:nvSpPr>
            <p:cNvPr id="96260" name="Rectangle 4"/>
            <p:cNvSpPr>
              <a:spLocks noChangeArrowheads="1"/>
            </p:cNvSpPr>
            <p:nvPr/>
          </p:nvSpPr>
          <p:spPr bwMode="auto">
            <a:xfrm>
              <a:off x="720" y="3688"/>
              <a:ext cx="256" cy="24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96261" name="Text Box 5"/>
            <p:cNvSpPr txBox="1">
              <a:spLocks noChangeArrowheads="1"/>
            </p:cNvSpPr>
            <p:nvPr/>
          </p:nvSpPr>
          <p:spPr bwMode="auto">
            <a:xfrm>
              <a:off x="934" y="3717"/>
              <a:ext cx="318" cy="173"/>
            </a:xfrm>
            <a:prstGeom prst="rect">
              <a:avLst/>
            </a:prstGeom>
            <a:noFill/>
            <a:ln w="9525">
              <a:noFill/>
              <a:miter lim="800000"/>
              <a:headEnd/>
              <a:tailEnd/>
            </a:ln>
            <a:effectLst/>
          </p:spPr>
          <p:txBody>
            <a:bodyPr wrap="none">
              <a:spAutoFit/>
            </a:bodyPr>
            <a:lstStyle/>
            <a:p>
              <a:r>
                <a:rPr lang="en-US" sz="1200" b="1"/>
                <a:t>PNR</a:t>
              </a:r>
            </a:p>
          </p:txBody>
        </p:sp>
      </p:grpSp>
      <p:pic>
        <p:nvPicPr>
          <p:cNvPr id="96262" name="Content Placeholder 3" descr="expt2.tif"/>
          <p:cNvPicPr>
            <a:picLocks noGrp="1" noChangeAspect="1"/>
          </p:cNvPicPr>
          <p:nvPr>
            <p:ph idx="4294967295"/>
          </p:nvPr>
        </p:nvPicPr>
        <p:blipFill>
          <a:blip r:embed="rId3" cstate="print"/>
          <a:srcRect r="18773"/>
          <a:stretch>
            <a:fillRect/>
          </a:stretch>
        </p:blipFill>
        <p:spPr>
          <a:xfrm>
            <a:off x="2243138" y="2717800"/>
            <a:ext cx="2582862" cy="1589088"/>
          </a:xfrm>
        </p:spPr>
      </p:pic>
      <p:sp>
        <p:nvSpPr>
          <p:cNvPr id="96263" name="Title 1"/>
          <p:cNvSpPr>
            <a:spLocks noGrp="1"/>
          </p:cNvSpPr>
          <p:nvPr>
            <p:ph type="title" idx="4294967295"/>
          </p:nvPr>
        </p:nvSpPr>
        <p:spPr>
          <a:xfrm>
            <a:off x="444500" y="63500"/>
            <a:ext cx="8229600" cy="1143000"/>
          </a:xfrm>
        </p:spPr>
        <p:txBody>
          <a:bodyPr/>
          <a:lstStyle/>
          <a:p>
            <a:r>
              <a:rPr lang="en-US" sz="2800" dirty="0" smtClean="0">
                <a:latin typeface="Times New Roman" pitchFamily="18" charset="0"/>
                <a:cs typeface="Times New Roman" pitchFamily="18" charset="0"/>
              </a:rPr>
              <a:t>Number-Resolving Detectors &amp; </a:t>
            </a:r>
            <a:r>
              <a:rPr lang="en-US" sz="2800" dirty="0" err="1" smtClean="0">
                <a:latin typeface="Times New Roman" pitchFamily="18" charset="0"/>
                <a:cs typeface="Times New Roman" pitchFamily="18" charset="0"/>
              </a:rPr>
              <a:t>Nonclassical</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Sources: Tools for Enhanced Measurement</a:t>
            </a:r>
          </a:p>
        </p:txBody>
      </p:sp>
      <p:pic>
        <p:nvPicPr>
          <p:cNvPr id="96264" name="Picture 2" descr="\\Elwood\84_pl\844\internal\OTD Public\844.03\Aaron\Data\paper figs\two beams\classical.tif"/>
          <p:cNvPicPr>
            <a:picLocks noChangeAspect="1" noChangeArrowheads="1"/>
          </p:cNvPicPr>
          <p:nvPr/>
        </p:nvPicPr>
        <p:blipFill>
          <a:blip r:embed="rId4" cstate="print"/>
          <a:srcRect t="6180"/>
          <a:stretch>
            <a:fillRect/>
          </a:stretch>
        </p:blipFill>
        <p:spPr bwMode="auto">
          <a:xfrm>
            <a:off x="6332538" y="2730500"/>
            <a:ext cx="2811462" cy="1446213"/>
          </a:xfrm>
          <a:prstGeom prst="rect">
            <a:avLst/>
          </a:prstGeom>
          <a:noFill/>
          <a:ln w="9525">
            <a:noFill/>
            <a:miter lim="800000"/>
            <a:headEnd/>
            <a:tailEnd/>
          </a:ln>
        </p:spPr>
      </p:pic>
      <p:sp>
        <p:nvSpPr>
          <p:cNvPr id="9626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96266" name="Rectangle 3"/>
          <p:cNvSpPr>
            <a:spLocks noChangeArrowheads="1"/>
          </p:cNvSpPr>
          <p:nvPr/>
        </p:nvSpPr>
        <p:spPr bwMode="auto">
          <a:xfrm>
            <a:off x="0" y="1676400"/>
            <a:ext cx="9144000" cy="0"/>
          </a:xfrm>
          <a:prstGeom prst="rect">
            <a:avLst/>
          </a:prstGeom>
          <a:noFill/>
          <a:ln w="9525">
            <a:noFill/>
            <a:miter lim="800000"/>
            <a:headEnd/>
            <a:tailEnd/>
          </a:ln>
        </p:spPr>
        <p:txBody>
          <a:bodyPr wrap="none" anchor="ctr">
            <a:spAutoFit/>
          </a:bodyPr>
          <a:lstStyle/>
          <a:p>
            <a:endParaRPr lang="en-US"/>
          </a:p>
        </p:txBody>
      </p:sp>
      <p:sp>
        <p:nvSpPr>
          <p:cNvPr id="96267" name="Slide Number Placeholder 18"/>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F54CE7D-3DCA-42B5-915D-05BE3096F307}" type="slidenum">
              <a:rPr lang="en-US" sz="1400"/>
              <a:pPr algn="r"/>
              <a:t>49</a:t>
            </a:fld>
            <a:endParaRPr lang="en-US" sz="1400"/>
          </a:p>
        </p:txBody>
      </p:sp>
      <p:sp>
        <p:nvSpPr>
          <p:cNvPr id="96268" name="Text Box 12"/>
          <p:cNvSpPr txBox="1">
            <a:spLocks noChangeArrowheads="1"/>
          </p:cNvSpPr>
          <p:nvPr/>
        </p:nvSpPr>
        <p:spPr bwMode="auto">
          <a:xfrm>
            <a:off x="288925" y="1511300"/>
            <a:ext cx="8143875" cy="641350"/>
          </a:xfrm>
          <a:prstGeom prst="rect">
            <a:avLst/>
          </a:prstGeom>
          <a:noFill/>
          <a:ln w="9525">
            <a:noFill/>
            <a:miter lim="800000"/>
            <a:headEnd/>
            <a:tailEnd/>
          </a:ln>
          <a:effectLst/>
        </p:spPr>
        <p:txBody>
          <a:bodyPr wrap="none">
            <a:spAutoFit/>
          </a:bodyPr>
          <a:lstStyle/>
          <a:p>
            <a:pPr>
              <a:buFontTx/>
              <a:buChar char="•"/>
            </a:pPr>
            <a:r>
              <a:rPr lang="en-US">
                <a:solidFill>
                  <a:srgbClr val="3333CC"/>
                </a:solidFill>
                <a:latin typeface="Times New Roman" pitchFamily="18" charset="0"/>
              </a:rPr>
              <a:t> Is enhanced measurement capability possible with just Number-Resolving Detectors?</a:t>
            </a:r>
          </a:p>
          <a:p>
            <a:r>
              <a:rPr lang="en-US">
                <a:solidFill>
                  <a:srgbClr val="3333CC"/>
                </a:solidFill>
                <a:latin typeface="Times New Roman" pitchFamily="18" charset="0"/>
              </a:rPr>
              <a:t>	(motivation: simpler to implement than using both)</a:t>
            </a:r>
          </a:p>
        </p:txBody>
      </p:sp>
      <p:sp>
        <p:nvSpPr>
          <p:cNvPr id="96269" name="Text Box 13"/>
          <p:cNvSpPr txBox="1">
            <a:spLocks noChangeArrowheads="1"/>
          </p:cNvSpPr>
          <p:nvPr/>
        </p:nvSpPr>
        <p:spPr bwMode="auto">
          <a:xfrm>
            <a:off x="520700" y="4279900"/>
            <a:ext cx="7480300" cy="366713"/>
          </a:xfrm>
          <a:prstGeom prst="rect">
            <a:avLst/>
          </a:prstGeom>
          <a:noFill/>
          <a:ln w="9525">
            <a:noFill/>
            <a:miter lim="800000"/>
            <a:headEnd/>
            <a:tailEnd/>
          </a:ln>
          <a:effectLst/>
        </p:spPr>
        <p:txBody>
          <a:bodyPr wrap="none">
            <a:spAutoFit/>
          </a:bodyPr>
          <a:lstStyle/>
          <a:p>
            <a:r>
              <a:rPr lang="en-US">
                <a:latin typeface="Times New Roman" pitchFamily="18" charset="0"/>
              </a:rPr>
              <a:t>Length &amp; Spectral Resolution tested with Fabry-Perot Transmittance Spectrum </a:t>
            </a:r>
          </a:p>
        </p:txBody>
      </p:sp>
      <p:sp>
        <p:nvSpPr>
          <p:cNvPr id="96270" name="Rectangle 14"/>
          <p:cNvSpPr>
            <a:spLocks noChangeArrowheads="1"/>
          </p:cNvSpPr>
          <p:nvPr/>
        </p:nvSpPr>
        <p:spPr bwMode="auto">
          <a:xfrm>
            <a:off x="6324600" y="3238500"/>
            <a:ext cx="800100" cy="165100"/>
          </a:xfrm>
          <a:prstGeom prst="rect">
            <a:avLst/>
          </a:prstGeom>
          <a:solidFill>
            <a:schemeClr val="bg1"/>
          </a:solidFill>
          <a:ln w="9525">
            <a:noFill/>
            <a:miter lim="800000"/>
            <a:headEnd/>
            <a:tailEnd/>
          </a:ln>
          <a:effectLst/>
        </p:spPr>
        <p:txBody>
          <a:bodyPr wrap="none" anchor="ctr"/>
          <a:lstStyle/>
          <a:p>
            <a:endParaRPr lang="en-US"/>
          </a:p>
        </p:txBody>
      </p:sp>
      <p:sp>
        <p:nvSpPr>
          <p:cNvPr id="96271" name="Text Box 15"/>
          <p:cNvSpPr txBox="1">
            <a:spLocks noChangeArrowheads="1"/>
          </p:cNvSpPr>
          <p:nvPr/>
        </p:nvSpPr>
        <p:spPr bwMode="auto">
          <a:xfrm>
            <a:off x="479425" y="2336800"/>
            <a:ext cx="5511800" cy="366713"/>
          </a:xfrm>
          <a:prstGeom prst="rect">
            <a:avLst/>
          </a:prstGeom>
          <a:noFill/>
          <a:ln w="9525">
            <a:noFill/>
            <a:miter lim="800000"/>
            <a:headEnd/>
            <a:tailEnd/>
          </a:ln>
          <a:effectLst/>
        </p:spPr>
        <p:txBody>
          <a:bodyPr wrap="none">
            <a:spAutoFit/>
          </a:bodyPr>
          <a:lstStyle/>
          <a:p>
            <a:r>
              <a:rPr lang="en-US">
                <a:latin typeface="Times New Roman" pitchFamily="18" charset="0"/>
              </a:rPr>
              <a:t>Spatial Resolution tested by resolving two adjacent beams</a:t>
            </a:r>
          </a:p>
        </p:txBody>
      </p:sp>
      <p:grpSp>
        <p:nvGrpSpPr>
          <p:cNvPr id="96272" name="Group 8"/>
          <p:cNvGrpSpPr>
            <a:grpSpLocks/>
          </p:cNvGrpSpPr>
          <p:nvPr/>
        </p:nvGrpSpPr>
        <p:grpSpPr bwMode="auto">
          <a:xfrm>
            <a:off x="5411788" y="4622800"/>
            <a:ext cx="3579812" cy="2235200"/>
            <a:chOff x="914400" y="2133600"/>
            <a:chExt cx="6553200" cy="4495800"/>
          </a:xfrm>
        </p:grpSpPr>
        <p:pic>
          <p:nvPicPr>
            <p:cNvPr id="96273" name="Picture 2"/>
            <p:cNvPicPr>
              <a:picLocks noChangeAspect="1" noChangeArrowheads="1"/>
            </p:cNvPicPr>
            <p:nvPr/>
          </p:nvPicPr>
          <p:blipFill>
            <a:blip r:embed="rId5" cstate="print"/>
            <a:srcRect l="50352"/>
            <a:stretch>
              <a:fillRect/>
            </a:stretch>
          </p:blipFill>
          <p:spPr bwMode="auto">
            <a:xfrm>
              <a:off x="914400" y="2133600"/>
              <a:ext cx="6553200" cy="4488155"/>
            </a:xfrm>
            <a:prstGeom prst="rect">
              <a:avLst/>
            </a:prstGeom>
            <a:noFill/>
            <a:ln w="9525">
              <a:noFill/>
              <a:miter lim="800000"/>
              <a:headEnd/>
              <a:tailEnd/>
            </a:ln>
          </p:spPr>
        </p:pic>
        <p:sp>
          <p:nvSpPr>
            <p:cNvPr id="6" name="Rectangle 5"/>
            <p:cNvSpPr/>
            <p:nvPr/>
          </p:nvSpPr>
          <p:spPr>
            <a:xfrm>
              <a:off x="914400" y="6249429"/>
              <a:ext cx="380695" cy="379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6275" name="Group 19"/>
          <p:cNvGrpSpPr>
            <a:grpSpLocks/>
          </p:cNvGrpSpPr>
          <p:nvPr/>
        </p:nvGrpSpPr>
        <p:grpSpPr bwMode="auto">
          <a:xfrm>
            <a:off x="3173413" y="4852988"/>
            <a:ext cx="414337" cy="622300"/>
            <a:chOff x="783" y="3337"/>
            <a:chExt cx="261" cy="392"/>
          </a:xfrm>
        </p:grpSpPr>
        <p:sp>
          <p:nvSpPr>
            <p:cNvPr id="2" name="Rectangle 13"/>
            <p:cNvSpPr/>
            <p:nvPr/>
          </p:nvSpPr>
          <p:spPr bwMode="auto">
            <a:xfrm>
              <a:off x="746" y="3402"/>
              <a:ext cx="173" cy="246"/>
            </a:xfrm>
            <a:prstGeom prst="rect">
              <a:avLst/>
            </a:prstGeom>
            <a:ln>
              <a:headEnd type="none" w="med" len="med"/>
              <a:tailEnd type="none" w="med" len="med"/>
            </a:ln>
            <a:scene3d>
              <a:camera prst="orthographicFront">
                <a:rot lat="2040000" lon="6540000" rev="0"/>
              </a:camera>
              <a:lightRig rig="threePt" dir="t"/>
            </a:scene3d>
          </p:spPr>
          <p:style>
            <a:lnRef idx="1">
              <a:schemeClr val="accent2"/>
            </a:lnRef>
            <a:fillRef idx="2">
              <a:schemeClr val="accent2"/>
            </a:fillRef>
            <a:effectRef idx="1">
              <a:schemeClr val="accent2"/>
            </a:effectRef>
            <a:fontRef idx="minor">
              <a:schemeClr val="dk1"/>
            </a:fontRef>
          </p:style>
          <p:txBody>
            <a:bodyPr/>
            <a:lstStyle/>
            <a:p>
              <a:pPr algn="ctr">
                <a:defRPr/>
              </a:pPr>
              <a:endParaRPr lang="en-US" sz="1600">
                <a:solidFill>
                  <a:schemeClr val="tx1"/>
                </a:solidFill>
              </a:endParaRPr>
            </a:p>
          </p:txBody>
        </p:sp>
        <p:sp>
          <p:nvSpPr>
            <p:cNvPr id="15" name="Rectangle 14"/>
            <p:cNvSpPr/>
            <p:nvPr/>
          </p:nvSpPr>
          <p:spPr bwMode="auto">
            <a:xfrm>
              <a:off x="912" y="3401"/>
              <a:ext cx="170" cy="247"/>
            </a:xfrm>
            <a:prstGeom prst="rect">
              <a:avLst/>
            </a:prstGeom>
            <a:ln>
              <a:headEnd type="none" w="med" len="med"/>
              <a:tailEnd type="none" w="med" len="med"/>
            </a:ln>
            <a:scene3d>
              <a:camera prst="orthographicFront">
                <a:rot lat="2040000" lon="6540000" rev="0"/>
              </a:camera>
              <a:lightRig rig="threePt" dir="t"/>
            </a:scene3d>
          </p:spPr>
          <p:style>
            <a:lnRef idx="1">
              <a:schemeClr val="accent2"/>
            </a:lnRef>
            <a:fillRef idx="2">
              <a:schemeClr val="accent2"/>
            </a:fillRef>
            <a:effectRef idx="1">
              <a:schemeClr val="accent2"/>
            </a:effectRef>
            <a:fontRef idx="minor">
              <a:schemeClr val="dk1"/>
            </a:fontRef>
          </p:style>
          <p:txBody>
            <a:bodyPr/>
            <a:lstStyle/>
            <a:p>
              <a:pPr algn="ctr">
                <a:defRPr/>
              </a:pPr>
              <a:endParaRPr lang="en-US" sz="1600">
                <a:solidFill>
                  <a:schemeClr val="tx1"/>
                </a:solidFill>
              </a:endParaRPr>
            </a:p>
          </p:txBody>
        </p:sp>
      </p:grpSp>
      <p:grpSp>
        <p:nvGrpSpPr>
          <p:cNvPr id="96278" name="Group 33"/>
          <p:cNvGrpSpPr>
            <a:grpSpLocks/>
          </p:cNvGrpSpPr>
          <p:nvPr/>
        </p:nvGrpSpPr>
        <p:grpSpPr bwMode="auto">
          <a:xfrm>
            <a:off x="2201863" y="4910138"/>
            <a:ext cx="692150" cy="481012"/>
            <a:chOff x="1371600" y="1295400"/>
            <a:chExt cx="1752600" cy="1219994"/>
          </a:xfrm>
        </p:grpSpPr>
        <p:cxnSp>
          <p:nvCxnSpPr>
            <p:cNvPr id="96279" name="Straight Connector 26"/>
            <p:cNvCxnSpPr>
              <a:cxnSpLocks noChangeShapeType="1"/>
            </p:cNvCxnSpPr>
            <p:nvPr/>
          </p:nvCxnSpPr>
          <p:spPr bwMode="auto">
            <a:xfrm rot="5400000">
              <a:off x="2209800" y="1905000"/>
              <a:ext cx="1219200" cy="1588"/>
            </a:xfrm>
            <a:prstGeom prst="line">
              <a:avLst/>
            </a:prstGeom>
            <a:noFill/>
            <a:ln w="9525">
              <a:solidFill>
                <a:schemeClr val="accent2"/>
              </a:solidFill>
              <a:round/>
              <a:headEnd/>
              <a:tailEnd/>
            </a:ln>
          </p:spPr>
        </p:cxnSp>
        <p:cxnSp>
          <p:nvCxnSpPr>
            <p:cNvPr id="96280" name="Straight Connector 27"/>
            <p:cNvCxnSpPr>
              <a:cxnSpLocks noChangeShapeType="1"/>
            </p:cNvCxnSpPr>
            <p:nvPr/>
          </p:nvCxnSpPr>
          <p:spPr bwMode="auto">
            <a:xfrm rot="5400000">
              <a:off x="1981994" y="1904206"/>
              <a:ext cx="1219200" cy="1588"/>
            </a:xfrm>
            <a:prstGeom prst="line">
              <a:avLst/>
            </a:prstGeom>
            <a:noFill/>
            <a:ln w="9525">
              <a:solidFill>
                <a:schemeClr val="accent2"/>
              </a:solidFill>
              <a:round/>
              <a:headEnd/>
              <a:tailEnd/>
            </a:ln>
          </p:spPr>
        </p:cxnSp>
        <p:cxnSp>
          <p:nvCxnSpPr>
            <p:cNvPr id="96281" name="Straight Connector 28"/>
            <p:cNvCxnSpPr>
              <a:cxnSpLocks noChangeShapeType="1"/>
            </p:cNvCxnSpPr>
            <p:nvPr/>
          </p:nvCxnSpPr>
          <p:spPr bwMode="auto">
            <a:xfrm rot="5400000">
              <a:off x="1488698" y="1904206"/>
              <a:ext cx="1219200" cy="1588"/>
            </a:xfrm>
            <a:prstGeom prst="line">
              <a:avLst/>
            </a:prstGeom>
            <a:noFill/>
            <a:ln w="9525">
              <a:solidFill>
                <a:schemeClr val="accent2"/>
              </a:solidFill>
              <a:round/>
              <a:headEnd/>
              <a:tailEnd/>
            </a:ln>
          </p:spPr>
        </p:cxnSp>
        <p:cxnSp>
          <p:nvCxnSpPr>
            <p:cNvPr id="96282" name="Straight Connector 29"/>
            <p:cNvCxnSpPr>
              <a:cxnSpLocks noChangeShapeType="1"/>
            </p:cNvCxnSpPr>
            <p:nvPr/>
          </p:nvCxnSpPr>
          <p:spPr bwMode="auto">
            <a:xfrm rot="5400000">
              <a:off x="1740026" y="1904206"/>
              <a:ext cx="1219200" cy="1588"/>
            </a:xfrm>
            <a:prstGeom prst="line">
              <a:avLst/>
            </a:prstGeom>
            <a:noFill/>
            <a:ln w="9525">
              <a:solidFill>
                <a:schemeClr val="accent2"/>
              </a:solidFill>
              <a:round/>
              <a:headEnd/>
              <a:tailEnd/>
            </a:ln>
          </p:spPr>
        </p:cxnSp>
        <p:cxnSp>
          <p:nvCxnSpPr>
            <p:cNvPr id="96283" name="Straight Connector 30"/>
            <p:cNvCxnSpPr>
              <a:cxnSpLocks noChangeShapeType="1"/>
            </p:cNvCxnSpPr>
            <p:nvPr/>
          </p:nvCxnSpPr>
          <p:spPr bwMode="auto">
            <a:xfrm rot="5400000">
              <a:off x="1219994" y="1904206"/>
              <a:ext cx="1219200" cy="1588"/>
            </a:xfrm>
            <a:prstGeom prst="line">
              <a:avLst/>
            </a:prstGeom>
            <a:noFill/>
            <a:ln w="9525">
              <a:solidFill>
                <a:schemeClr val="accent2"/>
              </a:solidFill>
              <a:round/>
              <a:headEnd/>
              <a:tailEnd/>
            </a:ln>
          </p:spPr>
        </p:cxnSp>
        <p:cxnSp>
          <p:nvCxnSpPr>
            <p:cNvPr id="96284" name="Straight Connector 32"/>
            <p:cNvCxnSpPr>
              <a:cxnSpLocks noChangeShapeType="1"/>
            </p:cNvCxnSpPr>
            <p:nvPr/>
          </p:nvCxnSpPr>
          <p:spPr bwMode="auto">
            <a:xfrm>
              <a:off x="1371600" y="1905000"/>
              <a:ext cx="1752600" cy="1588"/>
            </a:xfrm>
            <a:prstGeom prst="line">
              <a:avLst/>
            </a:prstGeom>
            <a:noFill/>
            <a:ln w="9525">
              <a:solidFill>
                <a:schemeClr val="tx1"/>
              </a:solidFill>
              <a:round/>
              <a:headEnd/>
              <a:tailEnd type="triangle" w="med" len="med"/>
            </a:ln>
          </p:spPr>
        </p:cxnSp>
      </p:grpSp>
      <p:sp>
        <p:nvSpPr>
          <p:cNvPr id="96285" name="Rectangle 29"/>
          <p:cNvSpPr>
            <a:spLocks noChangeArrowheads="1"/>
          </p:cNvSpPr>
          <p:nvPr/>
        </p:nvSpPr>
        <p:spPr bwMode="auto">
          <a:xfrm>
            <a:off x="4279900" y="3695700"/>
            <a:ext cx="584200" cy="241300"/>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nvGrpSpPr>
          <p:cNvPr id="96286" name="Group 30"/>
          <p:cNvGrpSpPr>
            <a:grpSpLocks/>
          </p:cNvGrpSpPr>
          <p:nvPr/>
        </p:nvGrpSpPr>
        <p:grpSpPr bwMode="auto">
          <a:xfrm>
            <a:off x="3784600" y="4940300"/>
            <a:ext cx="844550" cy="406400"/>
            <a:chOff x="720" y="3680"/>
            <a:chExt cx="532" cy="256"/>
          </a:xfrm>
        </p:grpSpPr>
        <p:sp>
          <p:nvSpPr>
            <p:cNvPr id="96287" name="Oval 31"/>
            <p:cNvSpPr>
              <a:spLocks noChangeArrowheads="1"/>
            </p:cNvSpPr>
            <p:nvPr/>
          </p:nvSpPr>
          <p:spPr bwMode="auto">
            <a:xfrm>
              <a:off x="784" y="3680"/>
              <a:ext cx="424" cy="256"/>
            </a:xfrm>
            <a:prstGeom prst="ellipse">
              <a:avLst/>
            </a:prstGeom>
            <a:solidFill>
              <a:schemeClr val="accent1"/>
            </a:solidFill>
            <a:ln w="9525">
              <a:solidFill>
                <a:schemeClr val="bg1"/>
              </a:solidFill>
              <a:round/>
              <a:headEnd/>
              <a:tailEnd/>
            </a:ln>
            <a:effectLst/>
          </p:spPr>
          <p:txBody>
            <a:bodyPr wrap="none" anchor="ctr"/>
            <a:lstStyle/>
            <a:p>
              <a:endParaRPr lang="en-US"/>
            </a:p>
          </p:txBody>
        </p:sp>
        <p:sp>
          <p:nvSpPr>
            <p:cNvPr id="96288" name="Rectangle 32"/>
            <p:cNvSpPr>
              <a:spLocks noChangeArrowheads="1"/>
            </p:cNvSpPr>
            <p:nvPr/>
          </p:nvSpPr>
          <p:spPr bwMode="auto">
            <a:xfrm>
              <a:off x="720" y="3688"/>
              <a:ext cx="256" cy="24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96289" name="Text Box 33"/>
            <p:cNvSpPr txBox="1">
              <a:spLocks noChangeArrowheads="1"/>
            </p:cNvSpPr>
            <p:nvPr/>
          </p:nvSpPr>
          <p:spPr bwMode="auto">
            <a:xfrm>
              <a:off x="934" y="3717"/>
              <a:ext cx="318" cy="173"/>
            </a:xfrm>
            <a:prstGeom prst="rect">
              <a:avLst/>
            </a:prstGeom>
            <a:noFill/>
            <a:ln w="9525">
              <a:noFill/>
              <a:miter lim="800000"/>
              <a:headEnd/>
              <a:tailEnd/>
            </a:ln>
            <a:effectLst/>
          </p:spPr>
          <p:txBody>
            <a:bodyPr wrap="none">
              <a:spAutoFit/>
            </a:bodyPr>
            <a:lstStyle/>
            <a:p>
              <a:r>
                <a:rPr lang="en-US" sz="1200" b="1"/>
                <a:t>PNR</a:t>
              </a:r>
            </a:p>
          </p:txBody>
        </p:sp>
      </p:grpSp>
      <p:sp>
        <p:nvSpPr>
          <p:cNvPr id="96290" name="Text Box 34"/>
          <p:cNvSpPr txBox="1">
            <a:spLocks noChangeArrowheads="1"/>
          </p:cNvSpPr>
          <p:nvPr/>
        </p:nvSpPr>
        <p:spPr bwMode="auto">
          <a:xfrm>
            <a:off x="6692900" y="2032000"/>
            <a:ext cx="2203450" cy="581025"/>
          </a:xfrm>
          <a:prstGeom prst="rect">
            <a:avLst/>
          </a:prstGeom>
          <a:noFill/>
          <a:ln w="9525">
            <a:noFill/>
            <a:miter lim="800000"/>
            <a:headEnd/>
            <a:tailEnd/>
          </a:ln>
          <a:effectLst/>
        </p:spPr>
        <p:txBody>
          <a:bodyPr wrap="none">
            <a:spAutoFit/>
          </a:bodyPr>
          <a:lstStyle/>
          <a:p>
            <a:r>
              <a:rPr lang="en-US" sz="1600">
                <a:latin typeface="Times New Roman" pitchFamily="18" charset="0"/>
              </a:rPr>
              <a:t>Two spots with</a:t>
            </a:r>
          </a:p>
          <a:p>
            <a:r>
              <a:rPr lang="en-US" sz="1600">
                <a:latin typeface="Times New Roman" pitchFamily="18" charset="0"/>
              </a:rPr>
              <a:t>better contrast with PNR</a:t>
            </a:r>
          </a:p>
        </p:txBody>
      </p:sp>
      <p:sp>
        <p:nvSpPr>
          <p:cNvPr id="96291" name="Line 35"/>
          <p:cNvSpPr>
            <a:spLocks noChangeShapeType="1"/>
          </p:cNvSpPr>
          <p:nvPr/>
        </p:nvSpPr>
        <p:spPr bwMode="auto">
          <a:xfrm>
            <a:off x="7670800" y="2514600"/>
            <a:ext cx="0" cy="469900"/>
          </a:xfrm>
          <a:prstGeom prst="line">
            <a:avLst/>
          </a:prstGeom>
          <a:noFill/>
          <a:ln w="28575">
            <a:solidFill>
              <a:srgbClr val="0000FF"/>
            </a:solidFill>
            <a:round/>
            <a:headEnd/>
            <a:tailEnd type="triangle" w="med" len="med"/>
          </a:ln>
          <a:effectLst/>
        </p:spPr>
        <p:txBody>
          <a:bodyPr/>
          <a:lstStyle/>
          <a:p>
            <a:endParaRPr lang="en-US"/>
          </a:p>
        </p:txBody>
      </p:sp>
      <p:sp>
        <p:nvSpPr>
          <p:cNvPr id="96292" name="Line 36"/>
          <p:cNvSpPr>
            <a:spLocks noChangeShapeType="1"/>
          </p:cNvSpPr>
          <p:nvPr/>
        </p:nvSpPr>
        <p:spPr bwMode="auto">
          <a:xfrm>
            <a:off x="5375275" y="2962275"/>
            <a:ext cx="1181100" cy="60325"/>
          </a:xfrm>
          <a:prstGeom prst="line">
            <a:avLst/>
          </a:prstGeom>
          <a:noFill/>
          <a:ln w="28575">
            <a:solidFill>
              <a:srgbClr val="0000FF"/>
            </a:solidFill>
            <a:round/>
            <a:headEnd/>
            <a:tailEnd type="triangle" w="med" len="med"/>
          </a:ln>
          <a:effectLst/>
        </p:spPr>
        <p:txBody>
          <a:bodyPr/>
          <a:lstStyle/>
          <a:p>
            <a:endParaRPr lang="en-US"/>
          </a:p>
        </p:txBody>
      </p:sp>
      <p:sp>
        <p:nvSpPr>
          <p:cNvPr id="96293" name="Text Box 37"/>
          <p:cNvSpPr txBox="1">
            <a:spLocks noChangeArrowheads="1"/>
          </p:cNvSpPr>
          <p:nvPr/>
        </p:nvSpPr>
        <p:spPr bwMode="auto">
          <a:xfrm>
            <a:off x="2716213" y="5626100"/>
            <a:ext cx="2784475" cy="825500"/>
          </a:xfrm>
          <a:prstGeom prst="rect">
            <a:avLst/>
          </a:prstGeom>
          <a:noFill/>
          <a:ln w="9525">
            <a:noFill/>
            <a:miter lim="800000"/>
            <a:headEnd/>
            <a:tailEnd/>
          </a:ln>
          <a:effectLst/>
        </p:spPr>
        <p:txBody>
          <a:bodyPr wrap="none">
            <a:spAutoFit/>
          </a:bodyPr>
          <a:lstStyle/>
          <a:p>
            <a:r>
              <a:rPr lang="en-US" sz="1600">
                <a:latin typeface="Times New Roman" pitchFamily="18" charset="0"/>
              </a:rPr>
              <a:t>Better Resolution with PNR:</a:t>
            </a:r>
          </a:p>
          <a:p>
            <a:r>
              <a:rPr lang="en-US" sz="1600">
                <a:latin typeface="Times New Roman" pitchFamily="18" charset="0"/>
              </a:rPr>
              <a:t>  transmittance structure allows </a:t>
            </a:r>
          </a:p>
          <a:p>
            <a:r>
              <a:rPr lang="en-US" sz="1600">
                <a:latin typeface="Times New Roman" pitchFamily="18" charset="0"/>
              </a:rPr>
              <a:t>  better position determination</a:t>
            </a:r>
          </a:p>
        </p:txBody>
      </p:sp>
      <p:sp>
        <p:nvSpPr>
          <p:cNvPr id="96294" name="TextBox 10"/>
          <p:cNvSpPr txBox="1">
            <a:spLocks noChangeArrowheads="1"/>
          </p:cNvSpPr>
          <p:nvPr/>
        </p:nvSpPr>
        <p:spPr bwMode="auto">
          <a:xfrm>
            <a:off x="8585200" y="5732463"/>
            <a:ext cx="598488" cy="336550"/>
          </a:xfrm>
          <a:prstGeom prst="rect">
            <a:avLst/>
          </a:prstGeom>
          <a:noFill/>
          <a:ln w="9525">
            <a:noFill/>
            <a:miter lim="800000"/>
            <a:headEnd/>
            <a:tailEnd/>
          </a:ln>
        </p:spPr>
        <p:txBody>
          <a:bodyPr wrap="none">
            <a:spAutoFit/>
          </a:bodyPr>
          <a:lstStyle/>
          <a:p>
            <a:r>
              <a:rPr lang="en-US" sz="800">
                <a:solidFill>
                  <a:srgbClr val="FF0000"/>
                </a:solidFill>
                <a:latin typeface="Times New Roman" pitchFamily="18" charset="0"/>
              </a:rPr>
              <a:t>n=4 </a:t>
            </a:r>
          </a:p>
          <a:p>
            <a:r>
              <a:rPr lang="en-US" sz="800">
                <a:solidFill>
                  <a:srgbClr val="FF0000"/>
                </a:solidFill>
                <a:latin typeface="Times New Roman" pitchFamily="18" charset="0"/>
              </a:rPr>
              <a:t>Fock state</a:t>
            </a:r>
          </a:p>
        </p:txBody>
      </p:sp>
      <p:sp>
        <p:nvSpPr>
          <p:cNvPr id="96295" name="TextBox 16"/>
          <p:cNvSpPr txBox="1">
            <a:spLocks noChangeArrowheads="1"/>
          </p:cNvSpPr>
          <p:nvPr/>
        </p:nvSpPr>
        <p:spPr bwMode="auto">
          <a:xfrm>
            <a:off x="8604250" y="6156325"/>
            <a:ext cx="581025" cy="336550"/>
          </a:xfrm>
          <a:prstGeom prst="rect">
            <a:avLst/>
          </a:prstGeom>
          <a:noFill/>
          <a:ln w="9525">
            <a:noFill/>
            <a:miter lim="800000"/>
            <a:headEnd/>
            <a:tailEnd/>
          </a:ln>
        </p:spPr>
        <p:txBody>
          <a:bodyPr wrap="none">
            <a:spAutoFit/>
          </a:bodyPr>
          <a:lstStyle/>
          <a:p>
            <a:r>
              <a:rPr lang="en-US" sz="800">
                <a:solidFill>
                  <a:srgbClr val="0000FF"/>
                </a:solidFill>
                <a:latin typeface="Times New Roman" pitchFamily="18" charset="0"/>
              </a:rPr>
              <a:t>Coherent </a:t>
            </a:r>
          </a:p>
          <a:p>
            <a:r>
              <a:rPr lang="en-US" sz="800">
                <a:solidFill>
                  <a:srgbClr val="0000FF"/>
                </a:solidFill>
                <a:latin typeface="Times New Roman" pitchFamily="18" charset="0"/>
              </a:rPr>
              <a:t>state</a:t>
            </a:r>
          </a:p>
        </p:txBody>
      </p:sp>
      <p:sp>
        <p:nvSpPr>
          <p:cNvPr id="96296" name="Line 40"/>
          <p:cNvSpPr>
            <a:spLocks noChangeShapeType="1"/>
          </p:cNvSpPr>
          <p:nvPr/>
        </p:nvSpPr>
        <p:spPr bwMode="auto">
          <a:xfrm flipH="1">
            <a:off x="8604250" y="6429375"/>
            <a:ext cx="104775" cy="79375"/>
          </a:xfrm>
          <a:prstGeom prst="line">
            <a:avLst/>
          </a:prstGeom>
          <a:noFill/>
          <a:ln w="28575">
            <a:solidFill>
              <a:srgbClr val="0000FF"/>
            </a:solidFill>
            <a:round/>
            <a:headEnd/>
            <a:tailEnd type="triangle" w="med" len="med"/>
          </a:ln>
          <a:effectLst/>
        </p:spPr>
        <p:txBody>
          <a:bodyPr/>
          <a:lstStyle/>
          <a:p>
            <a:endParaRPr lang="en-US"/>
          </a:p>
        </p:txBody>
      </p:sp>
      <p:sp>
        <p:nvSpPr>
          <p:cNvPr id="96297" name="Line 41"/>
          <p:cNvSpPr>
            <a:spLocks noChangeShapeType="1"/>
          </p:cNvSpPr>
          <p:nvPr/>
        </p:nvSpPr>
        <p:spPr bwMode="auto">
          <a:xfrm flipH="1">
            <a:off x="8566150" y="6029325"/>
            <a:ext cx="104775" cy="79375"/>
          </a:xfrm>
          <a:prstGeom prst="line">
            <a:avLst/>
          </a:prstGeom>
          <a:noFill/>
          <a:ln w="28575">
            <a:solidFill>
              <a:srgbClr val="FF00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1544780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7" descr="Single Photon Papers per year 2009 a.JPG"/>
          <p:cNvPicPr>
            <a:picLocks noChangeAspect="1"/>
          </p:cNvPicPr>
          <p:nvPr/>
        </p:nvPicPr>
        <p:blipFill>
          <a:blip r:embed="rId2"/>
          <a:srcRect/>
          <a:stretch>
            <a:fillRect/>
          </a:stretch>
        </p:blipFill>
        <p:spPr bwMode="auto">
          <a:xfrm>
            <a:off x="0" y="366713"/>
            <a:ext cx="9144000" cy="6124575"/>
          </a:xfrm>
          <a:prstGeom prst="rect">
            <a:avLst/>
          </a:prstGeom>
          <a:noFill/>
          <a:ln w="9525">
            <a:noFill/>
            <a:miter lim="800000"/>
            <a:headEnd/>
            <a:tailEnd/>
          </a:ln>
        </p:spPr>
      </p:pic>
      <p:pic>
        <p:nvPicPr>
          <p:cNvPr id="9" name="Picture 8" descr="Single Photon Papers per year 2009 b.pg.JPG"/>
          <p:cNvPicPr>
            <a:picLocks noChangeAspect="1"/>
          </p:cNvPicPr>
          <p:nvPr/>
        </p:nvPicPr>
        <p:blipFill>
          <a:blip r:embed="rId3"/>
          <a:srcRect/>
          <a:stretch>
            <a:fillRect/>
          </a:stretch>
        </p:blipFill>
        <p:spPr bwMode="auto">
          <a:xfrm>
            <a:off x="0" y="366713"/>
            <a:ext cx="9144000" cy="6124575"/>
          </a:xfrm>
          <a:prstGeom prst="rect">
            <a:avLst/>
          </a:prstGeom>
          <a:noFill/>
          <a:ln w="9525">
            <a:noFill/>
            <a:miter lim="800000"/>
            <a:headEnd/>
            <a:tailEnd/>
          </a:ln>
        </p:spPr>
      </p:pic>
      <p:pic>
        <p:nvPicPr>
          <p:cNvPr id="10" name="Picture 9" descr="Single Photon Papers per year 2009 c.JPG"/>
          <p:cNvPicPr>
            <a:picLocks noChangeAspect="1"/>
          </p:cNvPicPr>
          <p:nvPr/>
        </p:nvPicPr>
        <p:blipFill>
          <a:blip r:embed="rId4"/>
          <a:srcRect/>
          <a:stretch>
            <a:fillRect/>
          </a:stretch>
        </p:blipFill>
        <p:spPr bwMode="auto">
          <a:xfrm>
            <a:off x="0" y="366713"/>
            <a:ext cx="9144000" cy="6124575"/>
          </a:xfrm>
          <a:prstGeom prst="rect">
            <a:avLst/>
          </a:prstGeom>
          <a:noFill/>
          <a:ln w="9525">
            <a:noFill/>
            <a:miter lim="800000"/>
            <a:headEnd/>
            <a:tailEnd/>
          </a:ln>
        </p:spPr>
      </p:pic>
      <p:sp>
        <p:nvSpPr>
          <p:cNvPr id="25604" name="TextBox 10"/>
          <p:cNvSpPr txBox="1">
            <a:spLocks noChangeArrowheads="1"/>
          </p:cNvSpPr>
          <p:nvPr/>
        </p:nvSpPr>
        <p:spPr bwMode="auto">
          <a:xfrm>
            <a:off x="2114550" y="304800"/>
            <a:ext cx="4746812" cy="707886"/>
          </a:xfrm>
          <a:prstGeom prst="rect">
            <a:avLst/>
          </a:prstGeom>
          <a:noFill/>
          <a:ln w="9525">
            <a:noFill/>
            <a:miter lim="800000"/>
            <a:headEnd/>
            <a:tailEnd/>
          </a:ln>
        </p:spPr>
        <p:txBody>
          <a:bodyPr wrap="none">
            <a:spAutoFit/>
          </a:bodyPr>
          <a:lstStyle/>
          <a:p>
            <a:r>
              <a:rPr lang="en-US" sz="4000" dirty="0">
                <a:latin typeface="+mj-lt"/>
              </a:rPr>
              <a:t>Single Photon </a:t>
            </a:r>
            <a:r>
              <a:rPr lang="en-US" sz="4000" dirty="0" smtClean="0">
                <a:latin typeface="+mj-lt"/>
              </a:rPr>
              <a:t>Interest</a:t>
            </a:r>
            <a:endParaRPr lang="en-US" sz="4000" dirty="0">
              <a:latin typeface="+mj-lt"/>
            </a:endParaRPr>
          </a:p>
        </p:txBody>
      </p:sp>
    </p:spTree>
    <p:extLst>
      <p:ext uri="{BB962C8B-B14F-4D97-AF65-F5344CB8AC3E}">
        <p14:creationId xmlns:p14="http://schemas.microsoft.com/office/powerpoint/2010/main" val="25225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idx="4294967295"/>
          </p:nvPr>
        </p:nvSpPr>
        <p:spPr>
          <a:xfrm>
            <a:off x="393700" y="160338"/>
            <a:ext cx="8229600" cy="1143000"/>
          </a:xfrm>
        </p:spPr>
        <p:txBody>
          <a:bodyPr/>
          <a:lstStyle/>
          <a:p>
            <a:r>
              <a:rPr lang="en-US" sz="3600" smtClean="0">
                <a:solidFill>
                  <a:schemeClr val="tx1"/>
                </a:solidFill>
                <a:latin typeface="Times New Roman" pitchFamily="18" charset="0"/>
              </a:rPr>
              <a:t>What additional enhancement is gained with Nonclassical Sources?</a:t>
            </a:r>
            <a:r>
              <a:rPr lang="en-US" sz="3600" smtClean="0"/>
              <a:t> </a:t>
            </a:r>
            <a:endParaRPr lang="en-US" sz="2800" smtClean="0">
              <a:latin typeface="Times New Roman" pitchFamily="18" charset="0"/>
              <a:cs typeface="Times New Roman" pitchFamily="18" charset="0"/>
            </a:endParaRPr>
          </a:p>
        </p:txBody>
      </p:sp>
      <p:sp>
        <p:nvSpPr>
          <p:cNvPr id="98307" name="Rectangle 5"/>
          <p:cNvSpPr>
            <a:spLocks noChangeArrowheads="1"/>
          </p:cNvSpPr>
          <p:nvPr/>
        </p:nvSpPr>
        <p:spPr bwMode="auto">
          <a:xfrm>
            <a:off x="228600" y="2209800"/>
            <a:ext cx="2578100" cy="915988"/>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Gaussian profile</a:t>
            </a:r>
          </a:p>
          <a:p>
            <a:r>
              <a:rPr lang="en-US">
                <a:latin typeface="Times New Roman" pitchFamily="18" charset="0"/>
                <a:cs typeface="Times New Roman" pitchFamily="18" charset="0"/>
              </a:rPr>
              <a:t>Mean photon number =10</a:t>
            </a:r>
          </a:p>
          <a:p>
            <a:r>
              <a:rPr lang="en-US">
                <a:latin typeface="Times New Roman" pitchFamily="18" charset="0"/>
                <a:cs typeface="Times New Roman" pitchFamily="18" charset="0"/>
              </a:rPr>
              <a:t>Number-resolved profile</a:t>
            </a:r>
          </a:p>
        </p:txBody>
      </p:sp>
      <p:pic>
        <p:nvPicPr>
          <p:cNvPr id="98308" name="Picture 2" descr="\\Elwood\84_pl\844\internal\OTD Public\844.03\Aaron\Data\paper figs\tenphotoneventswhenpeakmuis10.tiff"/>
          <p:cNvPicPr>
            <a:picLocks noChangeAspect="1" noChangeArrowheads="1"/>
          </p:cNvPicPr>
          <p:nvPr/>
        </p:nvPicPr>
        <p:blipFill>
          <a:blip r:embed="rId2" cstate="print"/>
          <a:srcRect/>
          <a:stretch>
            <a:fillRect/>
          </a:stretch>
        </p:blipFill>
        <p:spPr bwMode="auto">
          <a:xfrm>
            <a:off x="3162300" y="3365500"/>
            <a:ext cx="5435600" cy="1635125"/>
          </a:xfrm>
          <a:prstGeom prst="rect">
            <a:avLst/>
          </a:prstGeom>
          <a:noFill/>
          <a:ln w="9525">
            <a:noFill/>
            <a:miter lim="800000"/>
            <a:headEnd/>
            <a:tailEnd/>
          </a:ln>
        </p:spPr>
      </p:pic>
      <p:pic>
        <p:nvPicPr>
          <p:cNvPr id="98309" name="Picture 10" descr="onephotoneventswhenpeakm0is10.tiff"/>
          <p:cNvPicPr>
            <a:picLocks noChangeAspect="1"/>
          </p:cNvPicPr>
          <p:nvPr/>
        </p:nvPicPr>
        <p:blipFill>
          <a:blip r:embed="rId3" cstate="print"/>
          <a:srcRect/>
          <a:stretch>
            <a:fillRect/>
          </a:stretch>
        </p:blipFill>
        <p:spPr bwMode="auto">
          <a:xfrm>
            <a:off x="3162300" y="4965700"/>
            <a:ext cx="5410200" cy="1704975"/>
          </a:xfrm>
          <a:prstGeom prst="rect">
            <a:avLst/>
          </a:prstGeom>
          <a:noFill/>
          <a:ln w="9525">
            <a:noFill/>
            <a:miter lim="800000"/>
            <a:headEnd/>
            <a:tailEnd/>
          </a:ln>
        </p:spPr>
      </p:pic>
      <p:sp>
        <p:nvSpPr>
          <p:cNvPr id="98310" name="TextBox 7"/>
          <p:cNvSpPr txBox="1">
            <a:spLocks noChangeArrowheads="1"/>
          </p:cNvSpPr>
          <p:nvPr/>
        </p:nvSpPr>
        <p:spPr bwMode="auto">
          <a:xfrm>
            <a:off x="3467100" y="3060700"/>
            <a:ext cx="1027113" cy="366713"/>
          </a:xfrm>
          <a:prstGeom prst="rect">
            <a:avLst/>
          </a:prstGeom>
          <a:noFill/>
          <a:ln w="9525">
            <a:noFill/>
            <a:miter lim="800000"/>
            <a:headEnd/>
            <a:tailEnd/>
          </a:ln>
        </p:spPr>
        <p:txBody>
          <a:bodyPr wrap="none">
            <a:spAutoFit/>
          </a:bodyPr>
          <a:lstStyle/>
          <a:p>
            <a:r>
              <a:rPr lang="en-US">
                <a:latin typeface="Calibri" pitchFamily="34" charset="0"/>
              </a:rPr>
              <a:t>coherent</a:t>
            </a:r>
          </a:p>
        </p:txBody>
      </p:sp>
      <p:sp>
        <p:nvSpPr>
          <p:cNvPr id="98311" name="TextBox 8"/>
          <p:cNvSpPr txBox="1">
            <a:spLocks noChangeArrowheads="1"/>
          </p:cNvSpPr>
          <p:nvPr/>
        </p:nvSpPr>
        <p:spPr bwMode="auto">
          <a:xfrm>
            <a:off x="5372100" y="3060700"/>
            <a:ext cx="919163" cy="366713"/>
          </a:xfrm>
          <a:prstGeom prst="rect">
            <a:avLst/>
          </a:prstGeom>
          <a:noFill/>
          <a:ln w="9525">
            <a:noFill/>
            <a:miter lim="800000"/>
            <a:headEnd/>
            <a:tailEnd/>
          </a:ln>
        </p:spPr>
        <p:txBody>
          <a:bodyPr wrap="none">
            <a:spAutoFit/>
          </a:bodyPr>
          <a:lstStyle/>
          <a:p>
            <a:r>
              <a:rPr lang="en-US">
                <a:latin typeface="Calibri" pitchFamily="34" charset="0"/>
              </a:rPr>
              <a:t>thermal</a:t>
            </a:r>
          </a:p>
        </p:txBody>
      </p:sp>
      <p:sp>
        <p:nvSpPr>
          <p:cNvPr id="98312" name="TextBox 9"/>
          <p:cNvSpPr txBox="1">
            <a:spLocks noChangeArrowheads="1"/>
          </p:cNvSpPr>
          <p:nvPr/>
        </p:nvSpPr>
        <p:spPr bwMode="auto">
          <a:xfrm>
            <a:off x="6972300" y="3060700"/>
            <a:ext cx="1212850" cy="366713"/>
          </a:xfrm>
          <a:prstGeom prst="rect">
            <a:avLst/>
          </a:prstGeom>
          <a:noFill/>
          <a:ln w="9525">
            <a:noFill/>
            <a:miter lim="800000"/>
            <a:headEnd/>
            <a:tailEnd/>
          </a:ln>
        </p:spPr>
        <p:txBody>
          <a:bodyPr wrap="none">
            <a:spAutoFit/>
          </a:bodyPr>
          <a:lstStyle/>
          <a:p>
            <a:r>
              <a:rPr lang="en-US">
                <a:latin typeface="Calibri" pitchFamily="34" charset="0"/>
              </a:rPr>
              <a:t>Fock, N=10</a:t>
            </a:r>
          </a:p>
        </p:txBody>
      </p:sp>
      <p:grpSp>
        <p:nvGrpSpPr>
          <p:cNvPr id="98313" name="Group 14"/>
          <p:cNvGrpSpPr>
            <a:grpSpLocks/>
          </p:cNvGrpSpPr>
          <p:nvPr/>
        </p:nvGrpSpPr>
        <p:grpSpPr bwMode="auto">
          <a:xfrm>
            <a:off x="2324100" y="4110038"/>
            <a:ext cx="633413" cy="1831975"/>
            <a:chOff x="228600" y="3733800"/>
            <a:chExt cx="719458" cy="2381651"/>
          </a:xfrm>
        </p:grpSpPr>
        <p:sp>
          <p:nvSpPr>
            <p:cNvPr id="98314" name="TextBox 12"/>
            <p:cNvSpPr txBox="1">
              <a:spLocks noChangeArrowheads="1"/>
            </p:cNvSpPr>
            <p:nvPr/>
          </p:nvSpPr>
          <p:spPr bwMode="auto">
            <a:xfrm>
              <a:off x="228600" y="3733800"/>
              <a:ext cx="719458" cy="476743"/>
            </a:xfrm>
            <a:prstGeom prst="rect">
              <a:avLst/>
            </a:prstGeom>
            <a:noFill/>
            <a:ln w="9525">
              <a:noFill/>
              <a:miter lim="800000"/>
              <a:headEnd/>
              <a:tailEnd/>
            </a:ln>
          </p:spPr>
          <p:txBody>
            <a:bodyPr wrap="none">
              <a:spAutoFit/>
            </a:bodyPr>
            <a:lstStyle/>
            <a:p>
              <a:r>
                <a:rPr lang="en-US">
                  <a:latin typeface="Calibri" pitchFamily="34" charset="0"/>
                </a:rPr>
                <a:t>k=10</a:t>
              </a:r>
            </a:p>
          </p:txBody>
        </p:sp>
        <p:sp>
          <p:nvSpPr>
            <p:cNvPr id="98315" name="TextBox 13"/>
            <p:cNvSpPr txBox="1">
              <a:spLocks noChangeArrowheads="1"/>
            </p:cNvSpPr>
            <p:nvPr/>
          </p:nvSpPr>
          <p:spPr bwMode="auto">
            <a:xfrm>
              <a:off x="304332" y="5638708"/>
              <a:ext cx="587828" cy="476743"/>
            </a:xfrm>
            <a:prstGeom prst="rect">
              <a:avLst/>
            </a:prstGeom>
            <a:noFill/>
            <a:ln w="9525">
              <a:noFill/>
              <a:miter lim="800000"/>
              <a:headEnd/>
              <a:tailEnd/>
            </a:ln>
          </p:spPr>
          <p:txBody>
            <a:bodyPr wrap="none">
              <a:spAutoFit/>
            </a:bodyPr>
            <a:lstStyle/>
            <a:p>
              <a:r>
                <a:rPr lang="en-US">
                  <a:latin typeface="Calibri" pitchFamily="34" charset="0"/>
                </a:rPr>
                <a:t>k=1</a:t>
              </a:r>
            </a:p>
          </p:txBody>
        </p:sp>
      </p:grpSp>
      <p:pic>
        <p:nvPicPr>
          <p:cNvPr id="98316" name="Picture 15" descr="gaussianprofile.tiff"/>
          <p:cNvPicPr>
            <a:picLocks noChangeAspect="1"/>
          </p:cNvPicPr>
          <p:nvPr/>
        </p:nvPicPr>
        <p:blipFill>
          <a:blip r:embed="rId4" cstate="print"/>
          <a:srcRect/>
          <a:stretch>
            <a:fillRect/>
          </a:stretch>
        </p:blipFill>
        <p:spPr bwMode="auto">
          <a:xfrm>
            <a:off x="7086600" y="1066800"/>
            <a:ext cx="1154113" cy="933450"/>
          </a:xfrm>
          <a:prstGeom prst="rect">
            <a:avLst/>
          </a:prstGeom>
          <a:noFill/>
          <a:ln w="9525">
            <a:noFill/>
            <a:miter lim="800000"/>
            <a:headEnd/>
            <a:tailEnd/>
          </a:ln>
        </p:spPr>
      </p:pic>
      <p:sp>
        <p:nvSpPr>
          <p:cNvPr id="9831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98318" name="Rectangle 3"/>
          <p:cNvSpPr>
            <a:spLocks noChangeArrowheads="1"/>
          </p:cNvSpPr>
          <p:nvPr/>
        </p:nvSpPr>
        <p:spPr bwMode="auto">
          <a:xfrm>
            <a:off x="0" y="1714500"/>
            <a:ext cx="9144000" cy="0"/>
          </a:xfrm>
          <a:prstGeom prst="rect">
            <a:avLst/>
          </a:prstGeom>
          <a:noFill/>
          <a:ln w="9525">
            <a:noFill/>
            <a:miter lim="800000"/>
            <a:headEnd/>
            <a:tailEnd/>
          </a:ln>
        </p:spPr>
        <p:txBody>
          <a:bodyPr wrap="none" anchor="ctr">
            <a:spAutoFit/>
          </a:bodyPr>
          <a:lstStyle/>
          <a:p>
            <a:endParaRPr lang="en-US"/>
          </a:p>
        </p:txBody>
      </p:sp>
      <p:sp>
        <p:nvSpPr>
          <p:cNvPr id="98319"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98320" name="Rectangle 6"/>
          <p:cNvSpPr>
            <a:spLocks noChangeArrowheads="1"/>
          </p:cNvSpPr>
          <p:nvPr/>
        </p:nvSpPr>
        <p:spPr bwMode="auto">
          <a:xfrm>
            <a:off x="0" y="1743075"/>
            <a:ext cx="9144000" cy="0"/>
          </a:xfrm>
          <a:prstGeom prst="rect">
            <a:avLst/>
          </a:prstGeom>
          <a:noFill/>
          <a:ln w="9525">
            <a:noFill/>
            <a:miter lim="800000"/>
            <a:headEnd/>
            <a:tailEnd/>
          </a:ln>
        </p:spPr>
        <p:txBody>
          <a:bodyPr wrap="none" anchor="ctr">
            <a:spAutoFit/>
          </a:bodyPr>
          <a:lstStyle/>
          <a:p>
            <a:endParaRPr lang="en-US"/>
          </a:p>
        </p:txBody>
      </p:sp>
      <p:sp>
        <p:nvSpPr>
          <p:cNvPr id="98321"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grpSp>
        <p:nvGrpSpPr>
          <p:cNvPr id="98322" name="Group 23"/>
          <p:cNvGrpSpPr>
            <a:grpSpLocks/>
          </p:cNvGrpSpPr>
          <p:nvPr/>
        </p:nvGrpSpPr>
        <p:grpSpPr bwMode="auto">
          <a:xfrm>
            <a:off x="3314700" y="2374900"/>
            <a:ext cx="5111750" cy="609600"/>
            <a:chOff x="2743200" y="2362200"/>
            <a:chExt cx="5112105" cy="609600"/>
          </a:xfrm>
        </p:grpSpPr>
        <p:pic>
          <p:nvPicPr>
            <p:cNvPr id="98323"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743200" y="2362200"/>
              <a:ext cx="1371601" cy="558802"/>
            </a:xfrm>
            <a:prstGeom prst="rect">
              <a:avLst/>
            </a:prstGeom>
            <a:noFill/>
            <a:ln w="9525">
              <a:noFill/>
              <a:miter lim="800000"/>
              <a:headEnd/>
              <a:tailEnd/>
            </a:ln>
          </p:spPr>
        </p:pic>
        <p:pic>
          <p:nvPicPr>
            <p:cNvPr id="98324"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572000" y="2438400"/>
              <a:ext cx="1236699" cy="533400"/>
            </a:xfrm>
            <a:prstGeom prst="rect">
              <a:avLst/>
            </a:prstGeom>
            <a:noFill/>
            <a:ln w="9525">
              <a:noFill/>
              <a:miter lim="800000"/>
              <a:headEnd/>
              <a:tailEnd/>
            </a:ln>
          </p:spPr>
        </p:pic>
        <p:pic>
          <p:nvPicPr>
            <p:cNvPr id="98325"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019800" y="2438400"/>
              <a:ext cx="1835505" cy="523875"/>
            </a:xfrm>
            <a:prstGeom prst="rect">
              <a:avLst/>
            </a:prstGeom>
            <a:noFill/>
            <a:ln w="9525">
              <a:noFill/>
              <a:miter lim="800000"/>
              <a:headEnd/>
              <a:tailEnd/>
            </a:ln>
          </p:spPr>
        </p:pic>
      </p:grpSp>
      <p:sp>
        <p:nvSpPr>
          <p:cNvPr id="98326" name="Rectangle 9"/>
          <p:cNvSpPr>
            <a:spLocks noChangeArrowheads="1"/>
          </p:cNvSpPr>
          <p:nvPr/>
        </p:nvSpPr>
        <p:spPr bwMode="auto">
          <a:xfrm>
            <a:off x="0" y="1743075"/>
            <a:ext cx="9144000" cy="0"/>
          </a:xfrm>
          <a:prstGeom prst="rect">
            <a:avLst/>
          </a:prstGeom>
          <a:noFill/>
          <a:ln w="9525">
            <a:noFill/>
            <a:miter lim="800000"/>
            <a:headEnd/>
            <a:tailEnd/>
          </a:ln>
        </p:spPr>
        <p:txBody>
          <a:bodyPr wrap="none" anchor="ctr">
            <a:spAutoFit/>
          </a:bodyPr>
          <a:lstStyle/>
          <a:p>
            <a:endParaRPr lang="en-US"/>
          </a:p>
        </p:txBody>
      </p:sp>
      <p:sp>
        <p:nvSpPr>
          <p:cNvPr id="98327" name="Slide Number Placeholder 24"/>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05F676D-7374-416C-AABA-35A55C4B2DA6}" type="slidenum">
              <a:rPr lang="en-US" sz="1400"/>
              <a:pPr algn="r"/>
              <a:t>50</a:t>
            </a:fld>
            <a:endParaRPr lang="en-US" sz="1400"/>
          </a:p>
        </p:txBody>
      </p:sp>
      <p:sp>
        <p:nvSpPr>
          <p:cNvPr id="98328" name="Text Box 24"/>
          <p:cNvSpPr txBox="1">
            <a:spLocks noChangeArrowheads="1"/>
          </p:cNvSpPr>
          <p:nvPr/>
        </p:nvSpPr>
        <p:spPr bwMode="auto">
          <a:xfrm>
            <a:off x="622300" y="1601788"/>
            <a:ext cx="5422900" cy="366712"/>
          </a:xfrm>
          <a:prstGeom prst="rect">
            <a:avLst/>
          </a:prstGeom>
          <a:noFill/>
          <a:ln w="9525">
            <a:noFill/>
            <a:miter lim="800000"/>
            <a:headEnd/>
            <a:tailEnd/>
          </a:ln>
          <a:effectLst/>
        </p:spPr>
        <p:txBody>
          <a:bodyPr wrap="none">
            <a:spAutoFit/>
          </a:bodyPr>
          <a:lstStyle/>
          <a:p>
            <a:r>
              <a:rPr lang="en-US">
                <a:solidFill>
                  <a:srgbClr val="3333CC"/>
                </a:solidFill>
                <a:latin typeface="Times New Roman" pitchFamily="18" charset="0"/>
              </a:rPr>
              <a:t>Effects of photon source statistics on beam compression?</a:t>
            </a:r>
          </a:p>
        </p:txBody>
      </p:sp>
      <p:sp>
        <p:nvSpPr>
          <p:cNvPr id="98329" name="Rectangle 5"/>
          <p:cNvSpPr>
            <a:spLocks noChangeArrowheads="1"/>
          </p:cNvSpPr>
          <p:nvPr/>
        </p:nvSpPr>
        <p:spPr bwMode="auto">
          <a:xfrm>
            <a:off x="0" y="4749800"/>
            <a:ext cx="2832100" cy="1190625"/>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Fock State source wins but, number-resolved detection with coherent state beats</a:t>
            </a:r>
          </a:p>
          <a:p>
            <a:r>
              <a:rPr lang="en-US">
                <a:latin typeface="Times New Roman" pitchFamily="18" charset="0"/>
                <a:cs typeface="Times New Roman" pitchFamily="18" charset="0"/>
              </a:rPr>
              <a:t>“classical” detection</a:t>
            </a:r>
          </a:p>
        </p:txBody>
      </p:sp>
      <p:sp>
        <p:nvSpPr>
          <p:cNvPr id="98330" name="Rectangle 5"/>
          <p:cNvSpPr>
            <a:spLocks noChangeArrowheads="1"/>
          </p:cNvSpPr>
          <p:nvPr/>
        </p:nvSpPr>
        <p:spPr bwMode="auto">
          <a:xfrm>
            <a:off x="889000" y="3213100"/>
            <a:ext cx="1879600" cy="641350"/>
          </a:xfrm>
          <a:prstGeom prst="rect">
            <a:avLst/>
          </a:prstGeom>
          <a:noFill/>
          <a:ln w="9525">
            <a:noFill/>
            <a:miter lim="800000"/>
            <a:headEnd/>
            <a:tailEnd/>
          </a:ln>
        </p:spPr>
        <p:txBody>
          <a:bodyPr>
            <a:spAutoFit/>
          </a:bodyPr>
          <a:lstStyle/>
          <a:p>
            <a:r>
              <a:rPr lang="en-US">
                <a:solidFill>
                  <a:srgbClr val="FF0000"/>
                </a:solidFill>
                <a:latin typeface="Times New Roman" pitchFamily="18" charset="0"/>
                <a:cs typeface="Times New Roman" pitchFamily="18" charset="0"/>
              </a:rPr>
              <a:t>Number-resolved </a:t>
            </a:r>
          </a:p>
          <a:p>
            <a:r>
              <a:rPr lang="en-US">
                <a:solidFill>
                  <a:srgbClr val="FF0000"/>
                </a:solidFill>
                <a:latin typeface="Times New Roman" pitchFamily="18" charset="0"/>
                <a:cs typeface="Times New Roman" pitchFamily="18" charset="0"/>
              </a:rPr>
              <a:t>spatial profiles</a:t>
            </a:r>
          </a:p>
        </p:txBody>
      </p:sp>
      <p:sp>
        <p:nvSpPr>
          <p:cNvPr id="98331" name="Line 27"/>
          <p:cNvSpPr>
            <a:spLocks noChangeShapeType="1"/>
          </p:cNvSpPr>
          <p:nvPr/>
        </p:nvSpPr>
        <p:spPr bwMode="auto">
          <a:xfrm>
            <a:off x="2578100" y="3556000"/>
            <a:ext cx="520700" cy="203200"/>
          </a:xfrm>
          <a:prstGeom prst="line">
            <a:avLst/>
          </a:prstGeom>
          <a:noFill/>
          <a:ln w="38100">
            <a:solidFill>
              <a:srgbClr val="FF00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26675812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990600" y="762000"/>
            <a:ext cx="8153400" cy="0"/>
          </a:xfrm>
          <a:prstGeom prst="line">
            <a:avLst/>
          </a:prstGeom>
          <a:noFill/>
          <a:ln w="98425">
            <a:solidFill>
              <a:srgbClr val="800000"/>
            </a:solidFill>
            <a:round/>
            <a:headEnd/>
            <a:tailEnd/>
          </a:ln>
          <a:effectLst/>
        </p:spPr>
        <p:txBody>
          <a:bodyPr/>
          <a:lstStyle/>
          <a:p>
            <a:endParaRPr lang="en-US"/>
          </a:p>
        </p:txBody>
      </p:sp>
      <p:sp>
        <p:nvSpPr>
          <p:cNvPr id="36868" name="Text Box 4"/>
          <p:cNvSpPr txBox="1">
            <a:spLocks noChangeArrowheads="1"/>
          </p:cNvSpPr>
          <p:nvPr/>
        </p:nvSpPr>
        <p:spPr bwMode="auto">
          <a:xfrm>
            <a:off x="838200" y="304800"/>
            <a:ext cx="75438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36870" name="Text Box 6"/>
          <p:cNvSpPr txBox="1">
            <a:spLocks noChangeArrowheads="1"/>
          </p:cNvSpPr>
          <p:nvPr/>
        </p:nvSpPr>
        <p:spPr bwMode="auto">
          <a:xfrm>
            <a:off x="3411538" y="77788"/>
            <a:ext cx="1389062" cy="549275"/>
          </a:xfrm>
          <a:prstGeom prst="rect">
            <a:avLst/>
          </a:prstGeom>
          <a:noFill/>
          <a:ln w="9525">
            <a:noFill/>
            <a:miter lim="800000"/>
            <a:headEnd/>
            <a:tailEnd/>
          </a:ln>
          <a:effectLst/>
        </p:spPr>
        <p:txBody>
          <a:bodyPr wrap="none">
            <a:spAutoFit/>
          </a:bodyPr>
          <a:lstStyle/>
          <a:p>
            <a:r>
              <a:rPr lang="en-US" sz="3000" dirty="0">
                <a:solidFill>
                  <a:srgbClr val="800000"/>
                </a:solidFill>
              </a:rPr>
              <a:t>Outline</a:t>
            </a:r>
          </a:p>
        </p:txBody>
      </p:sp>
      <p:sp>
        <p:nvSpPr>
          <p:cNvPr id="36871" name="Text Box 7"/>
          <p:cNvSpPr txBox="1">
            <a:spLocks noChangeArrowheads="1"/>
          </p:cNvSpPr>
          <p:nvPr/>
        </p:nvSpPr>
        <p:spPr bwMode="auto">
          <a:xfrm>
            <a:off x="277813" y="969963"/>
            <a:ext cx="8534400" cy="5632311"/>
          </a:xfrm>
          <a:prstGeom prst="rect">
            <a:avLst/>
          </a:prstGeom>
          <a:noFill/>
          <a:ln w="9525">
            <a:noFill/>
            <a:miter lim="800000"/>
            <a:headEnd/>
            <a:tailEnd/>
          </a:ln>
          <a:effectLst/>
        </p:spPr>
        <p:txBody>
          <a:bodyPr>
            <a:spAutoFit/>
          </a:bodyPr>
          <a:lstStyle/>
          <a:p>
            <a:pPr marL="342900" indent="-342900">
              <a:buFont typeface="Arial" pitchFamily="34" charset="0"/>
              <a:buChar char="•"/>
            </a:pPr>
            <a:r>
              <a:rPr lang="en-US" sz="2000" dirty="0" smtClean="0">
                <a:solidFill>
                  <a:schemeClr val="bg1">
                    <a:lumMod val="75000"/>
                  </a:schemeClr>
                </a:solidFill>
              </a:rPr>
              <a:t>Overview of Single-Photon Detector &amp; Source Technology</a:t>
            </a:r>
          </a:p>
          <a:p>
            <a:pPr marL="342900" indent="-342900">
              <a:buFont typeface="Arial" pitchFamily="34" charset="0"/>
              <a:buChar char="•"/>
            </a:pPr>
            <a:endParaRPr lang="en-US" sz="2000" dirty="0"/>
          </a:p>
          <a:p>
            <a:pPr marL="342900" indent="-342900">
              <a:buFont typeface="Arial" pitchFamily="34" charset="0"/>
              <a:buChar char="•"/>
            </a:pPr>
            <a:r>
              <a:rPr lang="en-US" sz="2000" dirty="0" smtClean="0">
                <a:solidFill>
                  <a:schemeClr val="bg1">
                    <a:lumMod val="75000"/>
                  </a:schemeClr>
                </a:solidFill>
              </a:rPr>
              <a:t>Applications with Single-Photon Technology</a:t>
            </a:r>
          </a:p>
          <a:p>
            <a:r>
              <a:rPr lang="en-US" sz="2000" dirty="0" smtClean="0">
                <a:solidFill>
                  <a:schemeClr val="bg1">
                    <a:lumMod val="75000"/>
                  </a:schemeClr>
                </a:solidFill>
              </a:rPr>
              <a:t>	stuff only possible with single-photon tools</a:t>
            </a:r>
          </a:p>
          <a:p>
            <a:r>
              <a:rPr lang="en-US" sz="2000" dirty="0" smtClean="0">
                <a:solidFill>
                  <a:schemeClr val="bg1">
                    <a:lumMod val="75000"/>
                  </a:schemeClr>
                </a:solidFill>
              </a:rPr>
              <a:t>	accuracy only possible with single-photon tools</a:t>
            </a:r>
          </a:p>
          <a:p>
            <a:endParaRPr lang="en-US" sz="2000" dirty="0">
              <a:solidFill>
                <a:schemeClr val="bg1">
                  <a:lumMod val="75000"/>
                </a:schemeClr>
              </a:solidFill>
            </a:endParaRPr>
          </a:p>
          <a:p>
            <a:pPr marL="800100" lvl="1" indent="-342900">
              <a:buFont typeface="Arial" pitchFamily="34" charset="0"/>
              <a:buChar char="•"/>
            </a:pPr>
            <a:r>
              <a:rPr lang="en-US" sz="2000" dirty="0" smtClean="0">
                <a:solidFill>
                  <a:schemeClr val="bg1">
                    <a:lumMod val="75000"/>
                  </a:schemeClr>
                </a:solidFill>
              </a:rPr>
              <a:t>Quantum Information</a:t>
            </a:r>
          </a:p>
          <a:p>
            <a:pPr marL="1257300" lvl="2" indent="-342900">
              <a:buFont typeface="Arial" pitchFamily="34" charset="0"/>
              <a:buChar char="•"/>
            </a:pPr>
            <a:r>
              <a:rPr lang="en-US" sz="2000" dirty="0" smtClean="0">
                <a:solidFill>
                  <a:schemeClr val="bg1">
                    <a:lumMod val="75000"/>
                  </a:schemeClr>
                </a:solidFill>
              </a:rPr>
              <a:t>Quantum cryptography</a:t>
            </a:r>
          </a:p>
          <a:p>
            <a:pPr marL="1257300" lvl="2" indent="-342900">
              <a:buFont typeface="Arial" pitchFamily="34" charset="0"/>
              <a:buChar char="•"/>
            </a:pPr>
            <a:r>
              <a:rPr lang="en-US" sz="2000" dirty="0" smtClean="0">
                <a:solidFill>
                  <a:schemeClr val="bg1">
                    <a:lumMod val="75000"/>
                  </a:schemeClr>
                </a:solidFill>
              </a:rPr>
              <a:t>Quantum computation</a:t>
            </a:r>
          </a:p>
          <a:p>
            <a:pPr marL="1257300" lvl="2" indent="-342900">
              <a:buFont typeface="Arial" pitchFamily="34" charset="0"/>
              <a:buChar char="•"/>
            </a:pPr>
            <a:endParaRPr lang="en-US" sz="2000" dirty="0" smtClean="0"/>
          </a:p>
          <a:p>
            <a:pPr marL="800100" lvl="1" indent="-342900">
              <a:buFont typeface="Arial" pitchFamily="34" charset="0"/>
              <a:buChar char="•"/>
            </a:pPr>
            <a:r>
              <a:rPr lang="en-US" sz="2000" dirty="0" smtClean="0"/>
              <a:t>Metrology</a:t>
            </a:r>
          </a:p>
          <a:p>
            <a:pPr marL="1257300" lvl="2" indent="-342900">
              <a:buFont typeface="Arial" pitchFamily="34" charset="0"/>
              <a:buChar char="•"/>
            </a:pPr>
            <a:r>
              <a:rPr lang="en-US" sz="2000" dirty="0" smtClean="0"/>
              <a:t>Radiometric measurements</a:t>
            </a:r>
          </a:p>
          <a:p>
            <a:pPr marL="1714500" lvl="3" indent="-342900">
              <a:buFont typeface="Arial" pitchFamily="34" charset="0"/>
              <a:buChar char="•"/>
            </a:pPr>
            <a:r>
              <a:rPr lang="en-US" sz="2000" dirty="0" smtClean="0"/>
              <a:t>Sources, detectors, sources by detectors, </a:t>
            </a:r>
            <a:endParaRPr lang="en-US" sz="2000" dirty="0" smtClean="0"/>
          </a:p>
          <a:p>
            <a:pPr lvl="3"/>
            <a:r>
              <a:rPr lang="en-US" sz="2000" dirty="0"/>
              <a:t>	</a:t>
            </a:r>
            <a:r>
              <a:rPr lang="en-US" sz="2000" dirty="0" smtClean="0"/>
              <a:t>detectors </a:t>
            </a:r>
            <a:r>
              <a:rPr lang="en-US" sz="2000" dirty="0" smtClean="0"/>
              <a:t>by sources by detectors </a:t>
            </a:r>
          </a:p>
          <a:p>
            <a:pPr marL="1257300" lvl="2" indent="-342900">
              <a:buFont typeface="Arial" pitchFamily="34" charset="0"/>
              <a:buChar char="•"/>
            </a:pPr>
            <a:r>
              <a:rPr lang="en-US" sz="2000" dirty="0"/>
              <a:t>Position measurements</a:t>
            </a:r>
            <a:endParaRPr lang="en-US" sz="2000" dirty="0" smtClean="0"/>
          </a:p>
          <a:p>
            <a:pPr marL="800100" lvl="1" indent="-342900">
              <a:lnSpc>
                <a:spcPct val="150000"/>
              </a:lnSpc>
              <a:buFont typeface="Arial" pitchFamily="34" charset="0"/>
              <a:buChar char="•"/>
            </a:pPr>
            <a:r>
              <a:rPr lang="en-US" sz="2000" dirty="0" smtClean="0">
                <a:solidFill>
                  <a:schemeClr val="bg1">
                    <a:lumMod val="75000"/>
                  </a:schemeClr>
                </a:solidFill>
              </a:rPr>
              <a:t>Fundamental tests</a:t>
            </a:r>
          </a:p>
          <a:p>
            <a:pPr marL="800100" lvl="1" indent="-342900">
              <a:lnSpc>
                <a:spcPct val="150000"/>
              </a:lnSpc>
              <a:buFont typeface="Arial" pitchFamily="34" charset="0"/>
              <a:buChar char="•"/>
            </a:pPr>
            <a:r>
              <a:rPr lang="en-US" sz="2000" dirty="0" smtClean="0">
                <a:solidFill>
                  <a:schemeClr val="bg1">
                    <a:lumMod val="75000"/>
                  </a:schemeClr>
                </a:solidFill>
              </a:rPr>
              <a:t>Future</a:t>
            </a:r>
          </a:p>
        </p:txBody>
      </p:sp>
      <p:cxnSp>
        <p:nvCxnSpPr>
          <p:cNvPr id="3" name="Straight Arrow Connector 2"/>
          <p:cNvCxnSpPr/>
          <p:nvPr/>
        </p:nvCxnSpPr>
        <p:spPr>
          <a:xfrm flipH="1">
            <a:off x="6892428" y="4812697"/>
            <a:ext cx="1167018" cy="1187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4422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19" name="Rectangle 35"/>
          <p:cNvSpPr>
            <a:spLocks noChangeArrowheads="1"/>
          </p:cNvSpPr>
          <p:nvPr/>
        </p:nvSpPr>
        <p:spPr bwMode="auto">
          <a:xfrm>
            <a:off x="0" y="0"/>
            <a:ext cx="9144000" cy="6858000"/>
          </a:xfrm>
          <a:prstGeom prst="rect">
            <a:avLst/>
          </a:prstGeom>
          <a:solidFill>
            <a:srgbClr val="0000FF"/>
          </a:solidFill>
          <a:ln w="9525">
            <a:solidFill>
              <a:srgbClr val="0000FF"/>
            </a:solidFill>
            <a:miter lim="800000"/>
            <a:headEnd/>
            <a:tailEnd/>
          </a:ln>
          <a:effectLst/>
        </p:spPr>
        <p:txBody>
          <a:bodyPr wrap="none" anchor="ctr"/>
          <a:lstStyle/>
          <a:p>
            <a:endParaRPr lang="en-US"/>
          </a:p>
        </p:txBody>
      </p:sp>
      <p:sp>
        <p:nvSpPr>
          <p:cNvPr id="237655" name="Rectangle 87"/>
          <p:cNvSpPr>
            <a:spLocks noChangeArrowheads="1"/>
          </p:cNvSpPr>
          <p:nvPr/>
        </p:nvSpPr>
        <p:spPr bwMode="auto">
          <a:xfrm rot="2700000">
            <a:off x="2917031" y="1332707"/>
            <a:ext cx="460375" cy="115888"/>
          </a:xfrm>
          <a:prstGeom prst="rect">
            <a:avLst/>
          </a:prstGeom>
          <a:solidFill>
            <a:schemeClr val="bg1"/>
          </a:solidFill>
          <a:ln w="9525">
            <a:solidFill>
              <a:schemeClr val="tx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237657" name="Arc 89"/>
          <p:cNvSpPr>
            <a:spLocks/>
          </p:cNvSpPr>
          <p:nvPr/>
        </p:nvSpPr>
        <p:spPr bwMode="auto">
          <a:xfrm rot="-2220238">
            <a:off x="3368675" y="962025"/>
            <a:ext cx="95250" cy="319088"/>
          </a:xfrm>
          <a:custGeom>
            <a:avLst/>
            <a:gdLst>
              <a:gd name="G0" fmla="+- 0 0 0"/>
              <a:gd name="G1" fmla="+- 20648 0 0"/>
              <a:gd name="G2" fmla="+- 21600 0 0"/>
              <a:gd name="T0" fmla="*/ 6343 w 21600"/>
              <a:gd name="T1" fmla="*/ 0 h 35163"/>
              <a:gd name="T2" fmla="*/ 15996 w 21600"/>
              <a:gd name="T3" fmla="*/ 35163 h 35163"/>
              <a:gd name="T4" fmla="*/ 0 w 21600"/>
              <a:gd name="T5" fmla="*/ 20648 h 35163"/>
            </a:gdLst>
            <a:ahLst/>
            <a:cxnLst>
              <a:cxn ang="0">
                <a:pos x="T0" y="T1"/>
              </a:cxn>
              <a:cxn ang="0">
                <a:pos x="T2" y="T3"/>
              </a:cxn>
              <a:cxn ang="0">
                <a:pos x="T4" y="T5"/>
              </a:cxn>
            </a:cxnLst>
            <a:rect l="0" t="0" r="r" b="b"/>
            <a:pathLst>
              <a:path w="21600" h="35163" fill="none" extrusionOk="0">
                <a:moveTo>
                  <a:pt x="6342" y="0"/>
                </a:moveTo>
                <a:cubicBezTo>
                  <a:pt x="15410" y="2785"/>
                  <a:pt x="21600" y="11161"/>
                  <a:pt x="21600" y="20648"/>
                </a:cubicBezTo>
                <a:cubicBezTo>
                  <a:pt x="21600" y="26014"/>
                  <a:pt x="19602" y="31188"/>
                  <a:pt x="15996" y="35163"/>
                </a:cubicBezTo>
              </a:path>
              <a:path w="21600" h="35163" stroke="0" extrusionOk="0">
                <a:moveTo>
                  <a:pt x="6342" y="0"/>
                </a:moveTo>
                <a:cubicBezTo>
                  <a:pt x="15410" y="2785"/>
                  <a:pt x="21600" y="11161"/>
                  <a:pt x="21600" y="20648"/>
                </a:cubicBezTo>
                <a:cubicBezTo>
                  <a:pt x="21600" y="26014"/>
                  <a:pt x="19602" y="31188"/>
                  <a:pt x="15996" y="35163"/>
                </a:cubicBezTo>
                <a:lnTo>
                  <a:pt x="0" y="20648"/>
                </a:lnTo>
                <a:close/>
              </a:path>
            </a:pathLst>
          </a:custGeom>
          <a:noFill/>
          <a:ln w="12700">
            <a:solidFill>
              <a:schemeClr val="bg1"/>
            </a:solidFill>
            <a:round/>
            <a:headEnd/>
            <a:tailEnd type="arrow" w="med" len="med"/>
          </a:ln>
          <a:effectLst/>
        </p:spPr>
        <p:txBody>
          <a:bodyPr wrap="none" anchor="ctr"/>
          <a:lstStyle/>
          <a:p>
            <a:pPr>
              <a:defRPr/>
            </a:pPr>
            <a:endParaRPr lang="en-US" sz="1800">
              <a:solidFill>
                <a:srgbClr val="000000"/>
              </a:solidFill>
              <a:latin typeface="Arial" charset="0"/>
            </a:endParaRPr>
          </a:p>
        </p:txBody>
      </p:sp>
      <p:sp>
        <p:nvSpPr>
          <p:cNvPr id="237658" name="Line 90"/>
          <p:cNvSpPr>
            <a:spLocks noChangeShapeType="1"/>
          </p:cNvSpPr>
          <p:nvPr/>
        </p:nvSpPr>
        <p:spPr bwMode="auto">
          <a:xfrm flipV="1">
            <a:off x="3295650" y="987425"/>
            <a:ext cx="242888" cy="257175"/>
          </a:xfrm>
          <a:prstGeom prst="line">
            <a:avLst/>
          </a:prstGeom>
          <a:noFill/>
          <a:ln w="9525">
            <a:solidFill>
              <a:schemeClr val="bg1"/>
            </a:solidFill>
            <a:prstDash val="dash"/>
            <a:round/>
            <a:headEnd/>
            <a:tailEnd/>
          </a:ln>
          <a:effectLst/>
        </p:spPr>
        <p:txBody>
          <a:bodyPr/>
          <a:lstStyle/>
          <a:p>
            <a:pPr>
              <a:defRPr/>
            </a:pPr>
            <a:endParaRPr lang="en-US" sz="1800">
              <a:solidFill>
                <a:srgbClr val="000000"/>
              </a:solidFill>
              <a:latin typeface="Arial" charset="0"/>
            </a:endParaRPr>
          </a:p>
        </p:txBody>
      </p:sp>
      <p:sp>
        <p:nvSpPr>
          <p:cNvPr id="237580" name="Oval 12"/>
          <p:cNvSpPr>
            <a:spLocks noChangeArrowheads="1"/>
          </p:cNvSpPr>
          <p:nvPr/>
        </p:nvSpPr>
        <p:spPr bwMode="auto">
          <a:xfrm rot="16200000" flipH="1">
            <a:off x="3370263" y="2335213"/>
            <a:ext cx="26987" cy="65087"/>
          </a:xfrm>
          <a:prstGeom prst="ellipse">
            <a:avLst/>
          </a:prstGeom>
          <a:solidFill>
            <a:srgbClr val="DDDDDD">
              <a:alpha val="30000"/>
            </a:srgbClr>
          </a:solidFill>
          <a:ln w="9525">
            <a:solidFill>
              <a:schemeClr val="tx1"/>
            </a:solidFill>
            <a:round/>
            <a:headEnd/>
            <a:tailEnd/>
          </a:ln>
          <a:effectLst/>
        </p:spPr>
        <p:txBody>
          <a:bodyPr wrap="none" anchor="ctr"/>
          <a:lstStyle/>
          <a:p>
            <a:pPr>
              <a:defRPr/>
            </a:pPr>
            <a:endParaRPr lang="en-US" sz="1800">
              <a:solidFill>
                <a:srgbClr val="000000"/>
              </a:solidFill>
              <a:latin typeface="Arial" charset="0"/>
            </a:endParaRPr>
          </a:p>
        </p:txBody>
      </p:sp>
      <p:sp>
        <p:nvSpPr>
          <p:cNvPr id="118790" name="Rectangle 13"/>
          <p:cNvSpPr>
            <a:spLocks noGrp="1" noChangeArrowheads="1"/>
          </p:cNvSpPr>
          <p:nvPr>
            <p:ph type="title" idx="4294967295"/>
          </p:nvPr>
        </p:nvSpPr>
        <p:spPr>
          <a:xfrm>
            <a:off x="457200" y="-220663"/>
            <a:ext cx="8229600" cy="1143001"/>
          </a:xfrm>
        </p:spPr>
        <p:txBody>
          <a:bodyPr/>
          <a:lstStyle/>
          <a:p>
            <a:pPr eaLnBrk="1" hangingPunct="1"/>
            <a:r>
              <a:rPr lang="en-US" sz="3600" smtClean="0">
                <a:solidFill>
                  <a:schemeClr val="bg1"/>
                </a:solidFill>
              </a:rPr>
              <a:t>Chaotic, Pseudo-Thermal Source</a:t>
            </a:r>
          </a:p>
        </p:txBody>
      </p:sp>
      <p:sp>
        <p:nvSpPr>
          <p:cNvPr id="237585" name="Line 17"/>
          <p:cNvSpPr>
            <a:spLocks noChangeShapeType="1"/>
          </p:cNvSpPr>
          <p:nvPr/>
        </p:nvSpPr>
        <p:spPr bwMode="auto">
          <a:xfrm>
            <a:off x="276225" y="1587500"/>
            <a:ext cx="2933700" cy="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237606" name="Rectangle 38"/>
          <p:cNvSpPr>
            <a:spLocks noChangeArrowheads="1"/>
          </p:cNvSpPr>
          <p:nvPr/>
        </p:nvSpPr>
        <p:spPr bwMode="auto">
          <a:xfrm>
            <a:off x="4003675" y="2090738"/>
            <a:ext cx="1157288" cy="517525"/>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Fast</a:t>
            </a:r>
            <a:br>
              <a:rPr lang="en-US" sz="1400" b="1">
                <a:solidFill>
                  <a:srgbClr val="FFFFFF"/>
                </a:solidFill>
                <a:latin typeface="Arial" charset="0"/>
              </a:rPr>
            </a:br>
            <a:r>
              <a:rPr lang="en-US" sz="1400" b="1">
                <a:solidFill>
                  <a:srgbClr val="FFFFFF"/>
                </a:solidFill>
                <a:latin typeface="Arial" charset="0"/>
              </a:rPr>
              <a:t>Photodiode</a:t>
            </a:r>
          </a:p>
        </p:txBody>
      </p:sp>
      <p:sp>
        <p:nvSpPr>
          <p:cNvPr id="237608" name="Freeform 40"/>
          <p:cNvSpPr>
            <a:spLocks/>
          </p:cNvSpPr>
          <p:nvPr/>
        </p:nvSpPr>
        <p:spPr bwMode="auto">
          <a:xfrm>
            <a:off x="3376613" y="2298700"/>
            <a:ext cx="849312" cy="457200"/>
          </a:xfrm>
          <a:custGeom>
            <a:avLst/>
            <a:gdLst/>
            <a:ahLst/>
            <a:cxnLst>
              <a:cxn ang="0">
                <a:pos x="3" y="0"/>
              </a:cxn>
              <a:cxn ang="0">
                <a:pos x="5" y="200"/>
              </a:cxn>
              <a:cxn ang="0">
                <a:pos x="35" y="278"/>
              </a:cxn>
              <a:cxn ang="0">
                <a:pos x="117" y="284"/>
              </a:cxn>
              <a:cxn ang="0">
                <a:pos x="535" y="284"/>
              </a:cxn>
            </a:cxnLst>
            <a:rect l="0" t="0" r="r" b="b"/>
            <a:pathLst>
              <a:path w="535" h="288">
                <a:moveTo>
                  <a:pt x="3" y="0"/>
                </a:moveTo>
                <a:cubicBezTo>
                  <a:pt x="3" y="34"/>
                  <a:pt x="0" y="154"/>
                  <a:pt x="5" y="200"/>
                </a:cubicBezTo>
                <a:cubicBezTo>
                  <a:pt x="5" y="242"/>
                  <a:pt x="12" y="248"/>
                  <a:pt x="35" y="278"/>
                </a:cubicBezTo>
                <a:cubicBezTo>
                  <a:pt x="74" y="288"/>
                  <a:pt x="78" y="284"/>
                  <a:pt x="117" y="284"/>
                </a:cubicBezTo>
                <a:cubicBezTo>
                  <a:pt x="156" y="284"/>
                  <a:pt x="448" y="284"/>
                  <a:pt x="535" y="284"/>
                </a:cubicBezTo>
              </a:path>
            </a:pathLst>
          </a:custGeom>
          <a:noFill/>
          <a:ln w="19050" cmpd="sng">
            <a:solidFill>
              <a:srgbClr val="FF3300"/>
            </a:solidFill>
            <a:round/>
            <a:headEnd type="none" w="med" len="med"/>
            <a:tailEnd type="triangle" w="lg" len="med"/>
          </a:ln>
          <a:effectLst/>
        </p:spPr>
        <p:txBody>
          <a:bodyPr/>
          <a:lstStyle/>
          <a:p>
            <a:pPr>
              <a:defRPr/>
            </a:pPr>
            <a:endParaRPr lang="en-US" sz="1800">
              <a:solidFill>
                <a:srgbClr val="000000"/>
              </a:solidFill>
              <a:latin typeface="Arial" charset="0"/>
            </a:endParaRPr>
          </a:p>
        </p:txBody>
      </p:sp>
      <p:sp>
        <p:nvSpPr>
          <p:cNvPr id="237609" name="Freeform 41"/>
          <p:cNvSpPr>
            <a:spLocks/>
          </p:cNvSpPr>
          <p:nvPr/>
        </p:nvSpPr>
        <p:spPr bwMode="auto">
          <a:xfrm>
            <a:off x="3349625" y="2362200"/>
            <a:ext cx="782638" cy="422275"/>
          </a:xfrm>
          <a:custGeom>
            <a:avLst/>
            <a:gdLst/>
            <a:ahLst/>
            <a:cxnLst>
              <a:cxn ang="0">
                <a:pos x="2" y="93"/>
              </a:cxn>
              <a:cxn ang="0">
                <a:pos x="14" y="214"/>
              </a:cxn>
              <a:cxn ang="0">
                <a:pos x="88" y="262"/>
              </a:cxn>
              <a:cxn ang="0">
                <a:pos x="486" y="262"/>
              </a:cxn>
              <a:cxn ang="0">
                <a:pos x="480" y="222"/>
              </a:cxn>
              <a:cxn ang="0">
                <a:pos x="102" y="224"/>
              </a:cxn>
              <a:cxn ang="0">
                <a:pos x="43" y="160"/>
              </a:cxn>
              <a:cxn ang="0">
                <a:pos x="41" y="6"/>
              </a:cxn>
              <a:cxn ang="0">
                <a:pos x="20" y="13"/>
              </a:cxn>
              <a:cxn ang="0">
                <a:pos x="1" y="13"/>
              </a:cxn>
              <a:cxn ang="0">
                <a:pos x="2" y="93"/>
              </a:cxn>
            </a:cxnLst>
            <a:rect l="0" t="0" r="r" b="b"/>
            <a:pathLst>
              <a:path w="493" h="266">
                <a:moveTo>
                  <a:pt x="2" y="93"/>
                </a:moveTo>
                <a:cubicBezTo>
                  <a:pt x="3" y="155"/>
                  <a:pt x="0" y="172"/>
                  <a:pt x="14" y="214"/>
                </a:cubicBezTo>
                <a:cubicBezTo>
                  <a:pt x="28" y="256"/>
                  <a:pt x="56" y="265"/>
                  <a:pt x="88" y="262"/>
                </a:cubicBezTo>
                <a:cubicBezTo>
                  <a:pt x="120" y="260"/>
                  <a:pt x="463" y="266"/>
                  <a:pt x="486" y="262"/>
                </a:cubicBezTo>
                <a:cubicBezTo>
                  <a:pt x="492" y="251"/>
                  <a:pt x="493" y="220"/>
                  <a:pt x="480" y="222"/>
                </a:cubicBezTo>
                <a:cubicBezTo>
                  <a:pt x="467" y="223"/>
                  <a:pt x="129" y="219"/>
                  <a:pt x="102" y="224"/>
                </a:cubicBezTo>
                <a:cubicBezTo>
                  <a:pt x="75" y="230"/>
                  <a:pt x="46" y="210"/>
                  <a:pt x="43" y="160"/>
                </a:cubicBezTo>
                <a:cubicBezTo>
                  <a:pt x="40" y="110"/>
                  <a:pt x="42" y="69"/>
                  <a:pt x="41" y="6"/>
                </a:cubicBezTo>
                <a:cubicBezTo>
                  <a:pt x="24" y="17"/>
                  <a:pt x="27" y="12"/>
                  <a:pt x="20" y="13"/>
                </a:cubicBezTo>
                <a:cubicBezTo>
                  <a:pt x="13" y="14"/>
                  <a:pt x="4" y="0"/>
                  <a:pt x="1" y="13"/>
                </a:cubicBezTo>
                <a:cubicBezTo>
                  <a:pt x="1" y="42"/>
                  <a:pt x="1" y="31"/>
                  <a:pt x="2" y="93"/>
                </a:cubicBezTo>
                <a:close/>
              </a:path>
            </a:pathLst>
          </a:custGeom>
          <a:solidFill>
            <a:srgbClr val="DDDDDD">
              <a:alpha val="60001"/>
            </a:srgbClr>
          </a:solidFill>
          <a:ln w="9525">
            <a:solidFill>
              <a:schemeClr val="tx1"/>
            </a:solidFill>
            <a:round/>
            <a:headEnd/>
            <a:tailEnd/>
          </a:ln>
          <a:effectLst/>
        </p:spPr>
        <p:txBody>
          <a:bodyPr/>
          <a:lstStyle/>
          <a:p>
            <a:pPr>
              <a:defRPr/>
            </a:pPr>
            <a:endParaRPr lang="en-US" sz="1800">
              <a:solidFill>
                <a:srgbClr val="000000"/>
              </a:solidFill>
              <a:latin typeface="Arial" charset="0"/>
            </a:endParaRPr>
          </a:p>
        </p:txBody>
      </p:sp>
      <p:sp>
        <p:nvSpPr>
          <p:cNvPr id="237617" name="Rectangle 49"/>
          <p:cNvSpPr>
            <a:spLocks noChangeArrowheads="1"/>
          </p:cNvSpPr>
          <p:nvPr/>
        </p:nvSpPr>
        <p:spPr bwMode="auto">
          <a:xfrm>
            <a:off x="2776538" y="2419350"/>
            <a:ext cx="617537"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Fiber</a:t>
            </a:r>
          </a:p>
        </p:txBody>
      </p:sp>
      <p:sp>
        <p:nvSpPr>
          <p:cNvPr id="237628" name="Rectangle 60"/>
          <p:cNvSpPr>
            <a:spLocks noChangeArrowheads="1"/>
          </p:cNvSpPr>
          <p:nvPr/>
        </p:nvSpPr>
        <p:spPr bwMode="auto">
          <a:xfrm rot="-5400000">
            <a:off x="804862" y="779463"/>
            <a:ext cx="485775" cy="1612900"/>
          </a:xfrm>
          <a:prstGeom prst="rect">
            <a:avLst/>
          </a:prstGeom>
          <a:solidFill>
            <a:srgbClr val="EFECA9"/>
          </a:solidFill>
          <a:ln w="9525">
            <a:solidFill>
              <a:schemeClr val="tx1"/>
            </a:solidFill>
            <a:miter lim="800000"/>
            <a:headEnd/>
            <a:tailEnd/>
          </a:ln>
          <a:effectLst/>
        </p:spPr>
        <p:txBody>
          <a:bodyPr vert="eaVert" wrap="none" anchor="ctr"/>
          <a:lstStyle/>
          <a:p>
            <a:pPr algn="ctr">
              <a:defRPr/>
            </a:pPr>
            <a:r>
              <a:rPr lang="en-US" sz="1400" b="1">
                <a:solidFill>
                  <a:srgbClr val="000000"/>
                </a:solidFill>
                <a:latin typeface="Arial" charset="0"/>
              </a:rPr>
              <a:t>CW Diode Laser</a:t>
            </a:r>
          </a:p>
          <a:p>
            <a:pPr algn="ctr">
              <a:defRPr/>
            </a:pPr>
            <a:r>
              <a:rPr lang="en-US" sz="1400" b="1">
                <a:solidFill>
                  <a:srgbClr val="000000"/>
                </a:solidFill>
                <a:latin typeface="Arial" charset="0"/>
              </a:rPr>
              <a:t>1070 nm</a:t>
            </a:r>
          </a:p>
        </p:txBody>
      </p:sp>
      <p:sp>
        <p:nvSpPr>
          <p:cNvPr id="237637" name="Rectangle 69"/>
          <p:cNvSpPr>
            <a:spLocks noChangeArrowheads="1"/>
          </p:cNvSpPr>
          <p:nvPr/>
        </p:nvSpPr>
        <p:spPr bwMode="auto">
          <a:xfrm>
            <a:off x="1130300" y="1939925"/>
            <a:ext cx="1571625" cy="517525"/>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Time-Dependent</a:t>
            </a:r>
          </a:p>
          <a:p>
            <a:pPr algn="ctr">
              <a:defRPr/>
            </a:pPr>
            <a:r>
              <a:rPr lang="en-US" sz="1400" b="1">
                <a:solidFill>
                  <a:srgbClr val="FFFFFF"/>
                </a:solidFill>
                <a:latin typeface="Arial" charset="0"/>
              </a:rPr>
              <a:t>Speckle</a:t>
            </a:r>
          </a:p>
        </p:txBody>
      </p:sp>
      <p:grpSp>
        <p:nvGrpSpPr>
          <p:cNvPr id="118798" name="Group 91"/>
          <p:cNvGrpSpPr>
            <a:grpSpLocks/>
          </p:cNvGrpSpPr>
          <p:nvPr/>
        </p:nvGrpSpPr>
        <p:grpSpPr bwMode="auto">
          <a:xfrm>
            <a:off x="2601913" y="1606550"/>
            <a:ext cx="1081087" cy="735013"/>
            <a:chOff x="1869" y="1012"/>
            <a:chExt cx="905" cy="943"/>
          </a:xfrm>
        </p:grpSpPr>
        <p:sp>
          <p:nvSpPr>
            <p:cNvPr id="237635" name="Line 67"/>
            <p:cNvSpPr>
              <a:spLocks noChangeShapeType="1"/>
            </p:cNvSpPr>
            <p:nvPr/>
          </p:nvSpPr>
          <p:spPr bwMode="auto">
            <a:xfrm>
              <a:off x="2397" y="1012"/>
              <a:ext cx="377" cy="87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237636" name="Line 68"/>
            <p:cNvSpPr>
              <a:spLocks noChangeShapeType="1"/>
            </p:cNvSpPr>
            <p:nvPr/>
          </p:nvSpPr>
          <p:spPr bwMode="auto">
            <a:xfrm flipH="1">
              <a:off x="1869" y="1026"/>
              <a:ext cx="520" cy="845"/>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237638" name="Line 70"/>
            <p:cNvSpPr>
              <a:spLocks noChangeShapeType="1"/>
            </p:cNvSpPr>
            <p:nvPr/>
          </p:nvSpPr>
          <p:spPr bwMode="auto">
            <a:xfrm flipH="1">
              <a:off x="2035" y="1026"/>
              <a:ext cx="365" cy="91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237639" name="Line 71"/>
            <p:cNvSpPr>
              <a:spLocks noChangeShapeType="1"/>
            </p:cNvSpPr>
            <p:nvPr/>
          </p:nvSpPr>
          <p:spPr bwMode="auto">
            <a:xfrm flipH="1">
              <a:off x="2285" y="1047"/>
              <a:ext cx="116" cy="908"/>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237640" name="Line 72"/>
            <p:cNvSpPr>
              <a:spLocks noChangeShapeType="1"/>
            </p:cNvSpPr>
            <p:nvPr/>
          </p:nvSpPr>
          <p:spPr bwMode="auto">
            <a:xfrm>
              <a:off x="2401" y="1065"/>
              <a:ext cx="121" cy="866"/>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grpSp>
      <p:sp>
        <p:nvSpPr>
          <p:cNvPr id="237641" name="Freeform 73"/>
          <p:cNvSpPr>
            <a:spLocks/>
          </p:cNvSpPr>
          <p:nvPr/>
        </p:nvSpPr>
        <p:spPr bwMode="auto">
          <a:xfrm>
            <a:off x="4340225" y="2530475"/>
            <a:ext cx="1079500" cy="233363"/>
          </a:xfrm>
          <a:custGeom>
            <a:avLst/>
            <a:gdLst/>
            <a:ahLst/>
            <a:cxnLst>
              <a:cxn ang="0">
                <a:pos x="0" y="400"/>
              </a:cxn>
              <a:cxn ang="0">
                <a:pos x="661" y="383"/>
              </a:cxn>
              <a:cxn ang="0">
                <a:pos x="805" y="90"/>
              </a:cxn>
              <a:cxn ang="0">
                <a:pos x="899" y="8"/>
              </a:cxn>
              <a:cxn ang="0">
                <a:pos x="1042" y="8"/>
              </a:cxn>
            </a:cxnLst>
            <a:rect l="0" t="0" r="r" b="b"/>
            <a:pathLst>
              <a:path w="1042" h="435">
                <a:moveTo>
                  <a:pt x="0" y="400"/>
                </a:moveTo>
                <a:cubicBezTo>
                  <a:pt x="110" y="397"/>
                  <a:pt x="527" y="435"/>
                  <a:pt x="661" y="383"/>
                </a:cubicBezTo>
                <a:cubicBezTo>
                  <a:pt x="795" y="331"/>
                  <a:pt x="765" y="152"/>
                  <a:pt x="805" y="90"/>
                </a:cubicBezTo>
                <a:cubicBezTo>
                  <a:pt x="845" y="28"/>
                  <a:pt x="860" y="22"/>
                  <a:pt x="899" y="8"/>
                </a:cubicBezTo>
                <a:cubicBezTo>
                  <a:pt x="1029" y="0"/>
                  <a:pt x="1013" y="8"/>
                  <a:pt x="1042" y="8"/>
                </a:cubicBezTo>
              </a:path>
            </a:pathLst>
          </a:custGeom>
          <a:noFill/>
          <a:ln w="28575" cmpd="sng">
            <a:solidFill>
              <a:schemeClr val="bg1"/>
            </a:solidFill>
            <a:round/>
            <a:headEnd/>
            <a:tailEnd/>
          </a:ln>
          <a:effectLst/>
        </p:spPr>
        <p:txBody>
          <a:bodyPr/>
          <a:lstStyle/>
          <a:p>
            <a:pPr>
              <a:defRPr/>
            </a:pPr>
            <a:endParaRPr lang="en-US" sz="1800">
              <a:solidFill>
                <a:srgbClr val="000000"/>
              </a:solidFill>
              <a:latin typeface="Arial" charset="0"/>
            </a:endParaRPr>
          </a:p>
        </p:txBody>
      </p:sp>
      <p:grpSp>
        <p:nvGrpSpPr>
          <p:cNvPr id="118805" name="Group 35"/>
          <p:cNvGrpSpPr>
            <a:grpSpLocks/>
          </p:cNvGrpSpPr>
          <p:nvPr/>
        </p:nvGrpSpPr>
        <p:grpSpPr bwMode="auto">
          <a:xfrm>
            <a:off x="4262438" y="2573338"/>
            <a:ext cx="176212" cy="352425"/>
            <a:chOff x="1458" y="1371"/>
            <a:chExt cx="111" cy="222"/>
          </a:xfrm>
        </p:grpSpPr>
        <p:sp>
          <p:nvSpPr>
            <p:cNvPr id="237604" name="Arc 36"/>
            <p:cNvSpPr>
              <a:spLocks/>
            </p:cNvSpPr>
            <p:nvPr/>
          </p:nvSpPr>
          <p:spPr bwMode="auto">
            <a:xfrm>
              <a:off x="1458" y="1371"/>
              <a:ext cx="111" cy="222"/>
            </a:xfrm>
            <a:custGeom>
              <a:avLst/>
              <a:gdLst>
                <a:gd name="G0" fmla="+- 0 0 0"/>
                <a:gd name="G1" fmla="+- 21600 0 0"/>
                <a:gd name="G2" fmla="+- 21600 0 0"/>
                <a:gd name="T0" fmla="*/ 0 w 21600"/>
                <a:gd name="T1" fmla="*/ 0 h 43191"/>
                <a:gd name="T2" fmla="*/ 635 w 21600"/>
                <a:gd name="T3" fmla="*/ 43191 h 43191"/>
                <a:gd name="T4" fmla="*/ 0 w 21600"/>
                <a:gd name="T5" fmla="*/ 21600 h 43191"/>
              </a:gdLst>
              <a:ahLst/>
              <a:cxnLst>
                <a:cxn ang="0">
                  <a:pos x="T0" y="T1"/>
                </a:cxn>
                <a:cxn ang="0">
                  <a:pos x="T2" y="T3"/>
                </a:cxn>
                <a:cxn ang="0">
                  <a:pos x="T4" y="T5"/>
                </a:cxn>
              </a:cxnLst>
              <a:rect l="0" t="0" r="r" b="b"/>
              <a:pathLst>
                <a:path w="21600" h="43191" fill="none" extrusionOk="0">
                  <a:moveTo>
                    <a:pt x="0" y="-1"/>
                  </a:moveTo>
                  <a:cubicBezTo>
                    <a:pt x="11929" y="0"/>
                    <a:pt x="21600" y="9670"/>
                    <a:pt x="21600" y="21600"/>
                  </a:cubicBezTo>
                  <a:cubicBezTo>
                    <a:pt x="21600" y="33282"/>
                    <a:pt x="12312" y="42847"/>
                    <a:pt x="634" y="43190"/>
                  </a:cubicBezTo>
                </a:path>
                <a:path w="21600" h="43191" stroke="0" extrusionOk="0">
                  <a:moveTo>
                    <a:pt x="0" y="-1"/>
                  </a:moveTo>
                  <a:cubicBezTo>
                    <a:pt x="11929" y="0"/>
                    <a:pt x="21600" y="9670"/>
                    <a:pt x="21600" y="21600"/>
                  </a:cubicBezTo>
                  <a:cubicBezTo>
                    <a:pt x="21600" y="33282"/>
                    <a:pt x="12312" y="42847"/>
                    <a:pt x="634" y="43190"/>
                  </a:cubicBezTo>
                  <a:lnTo>
                    <a:pt x="0" y="21600"/>
                  </a:lnTo>
                  <a:close/>
                </a:path>
              </a:pathLst>
            </a:custGeom>
            <a:solidFill>
              <a:schemeClr val="bg1"/>
            </a:solidFill>
            <a:ln w="9525">
              <a:solidFill>
                <a:schemeClr val="bg1"/>
              </a:solidFill>
              <a:round/>
              <a:headEnd/>
              <a:tailEnd/>
            </a:ln>
            <a:effectLst/>
          </p:spPr>
          <p:txBody>
            <a:bodyPr wrap="none" anchor="ctr"/>
            <a:lstStyle/>
            <a:p>
              <a:pPr>
                <a:defRPr/>
              </a:pPr>
              <a:endParaRPr lang="en-US" sz="1800">
                <a:solidFill>
                  <a:srgbClr val="000000"/>
                </a:solidFill>
                <a:latin typeface="Arial" charset="0"/>
              </a:endParaRPr>
            </a:p>
          </p:txBody>
        </p:sp>
        <p:sp>
          <p:nvSpPr>
            <p:cNvPr id="237605" name="Line 37"/>
            <p:cNvSpPr>
              <a:spLocks noChangeShapeType="1"/>
            </p:cNvSpPr>
            <p:nvPr/>
          </p:nvSpPr>
          <p:spPr bwMode="auto">
            <a:xfrm flipV="1">
              <a:off x="1458" y="1371"/>
              <a:ext cx="0" cy="222"/>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grpSp>
      <p:sp>
        <p:nvSpPr>
          <p:cNvPr id="237576" name="Rectangle 8"/>
          <p:cNvSpPr>
            <a:spLocks noChangeArrowheads="1"/>
          </p:cNvSpPr>
          <p:nvPr/>
        </p:nvSpPr>
        <p:spPr bwMode="auto">
          <a:xfrm>
            <a:off x="5341938" y="2120900"/>
            <a:ext cx="1628775" cy="835025"/>
          </a:xfrm>
          <a:prstGeom prst="rect">
            <a:avLst/>
          </a:prstGeom>
          <a:solidFill>
            <a:srgbClr val="EFECA9"/>
          </a:solidFill>
          <a:ln w="9525">
            <a:solidFill>
              <a:schemeClr val="tx1"/>
            </a:solidFill>
            <a:miter lim="800000"/>
            <a:headEnd/>
            <a:tailEnd/>
          </a:ln>
          <a:effectLst/>
        </p:spPr>
        <p:txBody>
          <a:bodyPr wrap="none" anchor="ctr"/>
          <a:lstStyle/>
          <a:p>
            <a:pPr algn="ctr">
              <a:defRPr/>
            </a:pPr>
            <a:r>
              <a:rPr lang="en-US" sz="1800" b="1">
                <a:solidFill>
                  <a:srgbClr val="000000"/>
                </a:solidFill>
                <a:latin typeface="Arial" charset="0"/>
              </a:rPr>
              <a:t>Oscilloscope</a:t>
            </a:r>
          </a:p>
        </p:txBody>
      </p:sp>
      <p:sp>
        <p:nvSpPr>
          <p:cNvPr id="237661" name="Rectangle 93"/>
          <p:cNvSpPr>
            <a:spLocks noChangeArrowheads="1"/>
          </p:cNvSpPr>
          <p:nvPr/>
        </p:nvSpPr>
        <p:spPr bwMode="auto">
          <a:xfrm>
            <a:off x="1662113" y="719138"/>
            <a:ext cx="1355725" cy="517525"/>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Rotating</a:t>
            </a:r>
            <a:br>
              <a:rPr lang="en-US" sz="1400" b="1">
                <a:solidFill>
                  <a:srgbClr val="FFFFFF"/>
                </a:solidFill>
                <a:latin typeface="Arial" charset="0"/>
              </a:rPr>
            </a:br>
            <a:r>
              <a:rPr lang="en-US" sz="1400" b="1">
                <a:solidFill>
                  <a:srgbClr val="FFFFFF"/>
                </a:solidFill>
                <a:latin typeface="Arial" charset="0"/>
              </a:rPr>
              <a:t>Ground Glass</a:t>
            </a:r>
          </a:p>
        </p:txBody>
      </p:sp>
      <p:sp>
        <p:nvSpPr>
          <p:cNvPr id="237662" name="Rectangle 94"/>
          <p:cNvSpPr>
            <a:spLocks noChangeArrowheads="1"/>
          </p:cNvSpPr>
          <p:nvPr/>
        </p:nvSpPr>
        <p:spPr bwMode="auto">
          <a:xfrm rot="2700000">
            <a:off x="2975769" y="1126332"/>
            <a:ext cx="598487" cy="254000"/>
          </a:xfrm>
          <a:prstGeom prst="rect">
            <a:avLst/>
          </a:prstGeom>
          <a:solidFill>
            <a:schemeClr val="tx1"/>
          </a:solidFill>
          <a:ln w="19050">
            <a:solidFill>
              <a:schemeClr val="bg1"/>
            </a:solidFill>
            <a:miter lim="800000"/>
            <a:headEnd/>
            <a:tailEnd/>
          </a:ln>
          <a:effectLst/>
        </p:spPr>
        <p:txBody>
          <a:bodyPr wrap="none" anchor="ctr"/>
          <a:lstStyle/>
          <a:p>
            <a:pPr>
              <a:defRPr/>
            </a:pPr>
            <a:endParaRPr lang="en-US" sz="1800">
              <a:solidFill>
                <a:srgbClr val="000000"/>
              </a:solidFill>
              <a:latin typeface="Arial" charset="0"/>
            </a:endParaRPr>
          </a:p>
        </p:txBody>
      </p:sp>
      <p:graphicFrame>
        <p:nvGraphicFramePr>
          <p:cNvPr id="118811" name="Object 2"/>
          <p:cNvGraphicFramePr>
            <a:graphicFrameLocks noChangeAspect="1"/>
          </p:cNvGraphicFramePr>
          <p:nvPr/>
        </p:nvGraphicFramePr>
        <p:xfrm>
          <a:off x="238125" y="3305175"/>
          <a:ext cx="4502150" cy="3409950"/>
        </p:xfrm>
        <a:graphic>
          <a:graphicData uri="http://schemas.openxmlformats.org/presentationml/2006/ole">
            <mc:AlternateContent xmlns:mc="http://schemas.openxmlformats.org/markup-compatibility/2006">
              <mc:Choice xmlns:v="urn:schemas-microsoft-com:vml" Requires="v">
                <p:oleObj spid="_x0000_s459792" name="Graph" r:id="rId4" imgW="3530803" imgH="2674925" progId="Origin50.Graph">
                  <p:embed/>
                </p:oleObj>
              </mc:Choice>
              <mc:Fallback>
                <p:oleObj name="Graph" r:id="rId4" imgW="3530803" imgH="2674925"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 y="3305175"/>
                        <a:ext cx="450215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118812" name="Group 104"/>
          <p:cNvGrpSpPr>
            <a:grpSpLocks/>
          </p:cNvGrpSpPr>
          <p:nvPr/>
        </p:nvGrpSpPr>
        <p:grpSpPr bwMode="auto">
          <a:xfrm>
            <a:off x="3249613" y="1611313"/>
            <a:ext cx="1343025" cy="600075"/>
            <a:chOff x="2047" y="1015"/>
            <a:chExt cx="846" cy="378"/>
          </a:xfrm>
        </p:grpSpPr>
        <p:grpSp>
          <p:nvGrpSpPr>
            <p:cNvPr id="118813" name="Group 99"/>
            <p:cNvGrpSpPr>
              <a:grpSpLocks/>
            </p:cNvGrpSpPr>
            <p:nvPr/>
          </p:nvGrpSpPr>
          <p:grpSpPr bwMode="auto">
            <a:xfrm rot="20795259" flipV="1">
              <a:off x="2047" y="1279"/>
              <a:ext cx="109" cy="114"/>
              <a:chOff x="3104" y="1572"/>
              <a:chExt cx="251" cy="251"/>
            </a:xfrm>
          </p:grpSpPr>
          <p:sp>
            <p:nvSpPr>
              <p:cNvPr id="237668" name="Rectangle 100"/>
              <p:cNvSpPr>
                <a:spLocks noChangeArrowheads="1"/>
              </p:cNvSpPr>
              <p:nvPr/>
            </p:nvSpPr>
            <p:spPr bwMode="auto">
              <a:xfrm>
                <a:off x="3104" y="1572"/>
                <a:ext cx="251" cy="251"/>
              </a:xfrm>
              <a:prstGeom prst="rect">
                <a:avLst/>
              </a:prstGeom>
              <a:solidFill>
                <a:schemeClr val="bg1"/>
              </a:solidFill>
              <a:ln w="19050">
                <a:solidFill>
                  <a:schemeClr val="tx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237669" name="Line 101"/>
              <p:cNvSpPr>
                <a:spLocks noChangeShapeType="1"/>
              </p:cNvSpPr>
              <p:nvPr/>
            </p:nvSpPr>
            <p:spPr bwMode="auto">
              <a:xfrm>
                <a:off x="3104" y="1572"/>
                <a:ext cx="251" cy="251"/>
              </a:xfrm>
              <a:prstGeom prst="line">
                <a:avLst/>
              </a:prstGeom>
              <a:noFill/>
              <a:ln w="19050">
                <a:solidFill>
                  <a:schemeClr val="tx1"/>
                </a:solidFill>
                <a:round/>
                <a:headEnd/>
                <a:tailEnd/>
              </a:ln>
              <a:effectLst/>
            </p:spPr>
            <p:txBody>
              <a:bodyPr/>
              <a:lstStyle/>
              <a:p>
                <a:pPr>
                  <a:defRPr/>
                </a:pPr>
                <a:endParaRPr lang="en-US" sz="1800">
                  <a:solidFill>
                    <a:srgbClr val="000000"/>
                  </a:solidFill>
                  <a:latin typeface="Arial" charset="0"/>
                </a:endParaRPr>
              </a:p>
            </p:txBody>
          </p:sp>
        </p:grpSp>
        <p:sp>
          <p:nvSpPr>
            <p:cNvPr id="237670" name="Rectangle 102"/>
            <p:cNvSpPr>
              <a:spLocks noChangeArrowheads="1"/>
            </p:cNvSpPr>
            <p:nvPr/>
          </p:nvSpPr>
          <p:spPr bwMode="auto">
            <a:xfrm>
              <a:off x="2304" y="1015"/>
              <a:ext cx="589" cy="192"/>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Polarizer</a:t>
              </a:r>
            </a:p>
          </p:txBody>
        </p:sp>
        <p:sp>
          <p:nvSpPr>
            <p:cNvPr id="237671" name="Freeform 103"/>
            <p:cNvSpPr>
              <a:spLocks/>
            </p:cNvSpPr>
            <p:nvPr/>
          </p:nvSpPr>
          <p:spPr bwMode="auto">
            <a:xfrm>
              <a:off x="2172" y="1167"/>
              <a:ext cx="173" cy="177"/>
            </a:xfrm>
            <a:custGeom>
              <a:avLst/>
              <a:gdLst/>
              <a:ahLst/>
              <a:cxnLst>
                <a:cxn ang="0">
                  <a:pos x="0" y="373"/>
                </a:cxn>
                <a:cxn ang="0">
                  <a:pos x="311" y="83"/>
                </a:cxn>
                <a:cxn ang="0">
                  <a:pos x="371" y="125"/>
                </a:cxn>
                <a:cxn ang="0">
                  <a:pos x="500" y="0"/>
                </a:cxn>
              </a:cxnLst>
              <a:rect l="0" t="0" r="r" b="b"/>
              <a:pathLst>
                <a:path w="500" h="373">
                  <a:moveTo>
                    <a:pt x="0" y="373"/>
                  </a:moveTo>
                  <a:cubicBezTo>
                    <a:pt x="51" y="325"/>
                    <a:pt x="249" y="124"/>
                    <a:pt x="311" y="83"/>
                  </a:cubicBezTo>
                  <a:cubicBezTo>
                    <a:pt x="390" y="31"/>
                    <a:pt x="326" y="146"/>
                    <a:pt x="371" y="125"/>
                  </a:cubicBezTo>
                  <a:cubicBezTo>
                    <a:pt x="415" y="104"/>
                    <a:pt x="473" y="26"/>
                    <a:pt x="500" y="0"/>
                  </a:cubicBezTo>
                </a:path>
              </a:pathLst>
            </a:custGeom>
            <a:noFill/>
            <a:ln w="12700" cmpd="sng">
              <a:solidFill>
                <a:schemeClr val="bg1"/>
              </a:solidFill>
              <a:round/>
              <a:headEnd type="arrow" w="med" len="med"/>
              <a:tailEnd type="none" w="med" len="med"/>
            </a:ln>
            <a:effectLst/>
          </p:spPr>
          <p:txBody>
            <a:bodyPr/>
            <a:lstStyle/>
            <a:p>
              <a:pPr>
                <a:defRPr/>
              </a:pPr>
              <a:endParaRPr lang="en-US" sz="1800">
                <a:solidFill>
                  <a:srgbClr val="000000"/>
                </a:solidFill>
                <a:latin typeface="Arial" charset="0"/>
              </a:endParaRPr>
            </a:p>
          </p:txBody>
        </p:sp>
      </p:grpSp>
      <p:sp>
        <p:nvSpPr>
          <p:cNvPr id="237673" name="Rectangle 105"/>
          <p:cNvSpPr>
            <a:spLocks noChangeArrowheads="1"/>
          </p:cNvSpPr>
          <p:nvPr/>
        </p:nvSpPr>
        <p:spPr bwMode="auto">
          <a:xfrm>
            <a:off x="4654550" y="842963"/>
            <a:ext cx="4275138" cy="1006475"/>
          </a:xfrm>
          <a:prstGeom prst="rect">
            <a:avLst/>
          </a:prstGeom>
          <a:noFill/>
          <a:ln w="9525">
            <a:noFill/>
            <a:miter lim="800000"/>
            <a:headEnd/>
            <a:tailEnd/>
          </a:ln>
        </p:spPr>
        <p:txBody>
          <a:bodyPr wrap="none">
            <a:spAutoFit/>
          </a:bodyPr>
          <a:lstStyle/>
          <a:p>
            <a:pPr algn="ctr"/>
            <a:r>
              <a:rPr lang="en-US" sz="2000" b="1" u="sng">
                <a:solidFill>
                  <a:srgbClr val="FFFFFF"/>
                </a:solidFill>
                <a:latin typeface="Arial" charset="0"/>
                <a:ea typeface="MS PGothic" pitchFamily="34" charset="-128"/>
              </a:rPr>
              <a:t>Ideal Single-Mode Chaotic Source</a:t>
            </a:r>
          </a:p>
          <a:p>
            <a:pPr algn="ctr"/>
            <a:r>
              <a:rPr lang="en-US" sz="2000" b="1" i="1">
                <a:solidFill>
                  <a:srgbClr val="FFFFFF"/>
                </a:solidFill>
                <a:latin typeface="Arial" charset="0"/>
                <a:ea typeface="MS PGothic" pitchFamily="34" charset="-128"/>
              </a:rPr>
              <a:t>g</a:t>
            </a:r>
            <a:r>
              <a:rPr lang="en-US" sz="2000" b="1" baseline="30000">
                <a:solidFill>
                  <a:srgbClr val="FFFFFF"/>
                </a:solidFill>
                <a:latin typeface="Arial" charset="0"/>
                <a:ea typeface="MS PGothic" pitchFamily="34" charset="-128"/>
              </a:rPr>
              <a:t>(2)</a:t>
            </a:r>
            <a:r>
              <a:rPr lang="en-US" sz="2000" b="1">
                <a:solidFill>
                  <a:srgbClr val="FFFFFF"/>
                </a:solidFill>
                <a:latin typeface="Arial" charset="0"/>
                <a:ea typeface="MS PGothic" pitchFamily="34" charset="-128"/>
              </a:rPr>
              <a:t>(0) = 2      </a:t>
            </a:r>
            <a:r>
              <a:rPr lang="en-US" sz="2000" b="1" i="1">
                <a:solidFill>
                  <a:srgbClr val="FFFFFF"/>
                </a:solidFill>
                <a:latin typeface="Arial" charset="0"/>
                <a:ea typeface="MS PGothic" pitchFamily="34" charset="-128"/>
              </a:rPr>
              <a:t>g</a:t>
            </a:r>
            <a:r>
              <a:rPr lang="en-US" sz="2000" b="1" baseline="30000">
                <a:solidFill>
                  <a:srgbClr val="FFFFFF"/>
                </a:solidFill>
                <a:latin typeface="Arial" charset="0"/>
                <a:ea typeface="MS PGothic" pitchFamily="34" charset="-128"/>
              </a:rPr>
              <a:t>(</a:t>
            </a:r>
            <a:r>
              <a:rPr lang="en-US" sz="2000" b="1" i="1" baseline="30000">
                <a:solidFill>
                  <a:srgbClr val="FFFFFF"/>
                </a:solidFill>
                <a:latin typeface="Arial" charset="0"/>
                <a:ea typeface="MS PGothic" pitchFamily="34" charset="-128"/>
              </a:rPr>
              <a:t>n</a:t>
            </a:r>
            <a:r>
              <a:rPr lang="en-US" sz="2000" b="1" baseline="30000">
                <a:solidFill>
                  <a:srgbClr val="FFFFFF"/>
                </a:solidFill>
                <a:latin typeface="Arial" charset="0"/>
                <a:ea typeface="MS PGothic" pitchFamily="34" charset="-128"/>
              </a:rPr>
              <a:t>)</a:t>
            </a:r>
            <a:r>
              <a:rPr lang="en-US" sz="2000" b="1">
                <a:solidFill>
                  <a:srgbClr val="FFFFFF"/>
                </a:solidFill>
                <a:latin typeface="Arial" charset="0"/>
                <a:ea typeface="MS PGothic" pitchFamily="34" charset="-128"/>
              </a:rPr>
              <a:t>(0,0,…0) = </a:t>
            </a:r>
            <a:r>
              <a:rPr lang="en-US" sz="2000" b="1" i="1">
                <a:solidFill>
                  <a:srgbClr val="FFFFFF"/>
                </a:solidFill>
                <a:latin typeface="Arial" charset="0"/>
                <a:ea typeface="MS PGothic" pitchFamily="34" charset="-128"/>
              </a:rPr>
              <a:t>n</a:t>
            </a:r>
            <a:r>
              <a:rPr lang="en-US" sz="2000" b="1">
                <a:solidFill>
                  <a:srgbClr val="FFFFFF"/>
                </a:solidFill>
                <a:latin typeface="Arial" charset="0"/>
                <a:ea typeface="MS PGothic" pitchFamily="34" charset="-128"/>
              </a:rPr>
              <a:t>!</a:t>
            </a:r>
          </a:p>
          <a:p>
            <a:pPr algn="ctr"/>
            <a:r>
              <a:rPr lang="en-US" sz="2000" b="1" i="1">
                <a:solidFill>
                  <a:srgbClr val="FFFFFF"/>
                </a:solidFill>
                <a:latin typeface="Arial" charset="0"/>
                <a:ea typeface="MS PGothic" pitchFamily="34" charset="-128"/>
              </a:rPr>
              <a:t>g</a:t>
            </a:r>
            <a:r>
              <a:rPr lang="en-US" sz="2000" b="1" baseline="30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(0,0) = 6    </a:t>
            </a:r>
            <a:r>
              <a:rPr lang="en-US" sz="2000" b="1" i="1">
                <a:solidFill>
                  <a:srgbClr val="FFFFFF"/>
                </a:solidFill>
                <a:latin typeface="Arial" charset="0"/>
                <a:ea typeface="MS PGothic" pitchFamily="34" charset="-128"/>
              </a:rPr>
              <a:t>g</a:t>
            </a:r>
            <a:r>
              <a:rPr lang="en-US" sz="2000" b="1" baseline="30000">
                <a:solidFill>
                  <a:srgbClr val="FFFFFF"/>
                </a:solidFill>
                <a:latin typeface="Arial" charset="0"/>
                <a:ea typeface="MS PGothic" pitchFamily="34" charset="-128"/>
              </a:rPr>
              <a:t>(4)</a:t>
            </a:r>
            <a:r>
              <a:rPr lang="en-US" sz="2000" b="1">
                <a:solidFill>
                  <a:srgbClr val="FFFFFF"/>
                </a:solidFill>
                <a:latin typeface="Arial" charset="0"/>
                <a:ea typeface="MS PGothic" pitchFamily="34" charset="-128"/>
              </a:rPr>
              <a:t>(0,0,0) = 24</a:t>
            </a:r>
            <a:endParaRPr lang="en-US" sz="2400" b="1">
              <a:solidFill>
                <a:srgbClr val="FFFFFF"/>
              </a:solidFill>
              <a:latin typeface="Arial" charset="0"/>
              <a:ea typeface="MS PGothic" pitchFamily="34" charset="-128"/>
            </a:endParaRPr>
          </a:p>
        </p:txBody>
      </p:sp>
    </p:spTree>
    <p:extLst>
      <p:ext uri="{BB962C8B-B14F-4D97-AF65-F5344CB8AC3E}">
        <p14:creationId xmlns:p14="http://schemas.microsoft.com/office/powerpoint/2010/main" val="1911326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76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767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76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82" name="Rectangle 50"/>
          <p:cNvSpPr>
            <a:spLocks noChangeArrowheads="1"/>
          </p:cNvSpPr>
          <p:nvPr/>
        </p:nvSpPr>
        <p:spPr bwMode="auto">
          <a:xfrm>
            <a:off x="0" y="0"/>
            <a:ext cx="9144000" cy="6858000"/>
          </a:xfrm>
          <a:prstGeom prst="rect">
            <a:avLst/>
          </a:prstGeom>
          <a:solidFill>
            <a:srgbClr val="0000FF"/>
          </a:solidFill>
          <a:ln w="9525">
            <a:solidFill>
              <a:srgbClr val="0000FF"/>
            </a:solidFill>
            <a:miter lim="800000"/>
            <a:headEnd/>
            <a:tailEnd/>
          </a:ln>
          <a:effectLst/>
        </p:spPr>
        <p:txBody>
          <a:bodyPr wrap="none" anchor="ctr"/>
          <a:lstStyle/>
          <a:p>
            <a:endParaRPr lang="en-US"/>
          </a:p>
        </p:txBody>
      </p:sp>
      <p:sp>
        <p:nvSpPr>
          <p:cNvPr id="372817" name="Rectangle 81"/>
          <p:cNvSpPr>
            <a:spLocks noChangeArrowheads="1"/>
          </p:cNvSpPr>
          <p:nvPr/>
        </p:nvSpPr>
        <p:spPr bwMode="auto">
          <a:xfrm rot="5400000">
            <a:off x="1894681" y="1532732"/>
            <a:ext cx="454025" cy="103188"/>
          </a:xfrm>
          <a:prstGeom prst="rect">
            <a:avLst/>
          </a:prstGeom>
          <a:solidFill>
            <a:schemeClr val="tx1"/>
          </a:solidFill>
          <a:ln w="19050">
            <a:solidFill>
              <a:schemeClr val="bg1"/>
            </a:solidFill>
            <a:miter lim="800000"/>
            <a:headEnd/>
            <a:tailEnd/>
          </a:ln>
          <a:effectLst/>
        </p:spPr>
        <p:txBody>
          <a:bodyPr wrap="none" anchor="ctr"/>
          <a:lstStyle/>
          <a:p>
            <a:pPr>
              <a:defRPr/>
            </a:pPr>
            <a:endParaRPr lang="en-US" sz="1800">
              <a:solidFill>
                <a:srgbClr val="000000"/>
              </a:solidFill>
              <a:latin typeface="Arial" charset="0"/>
            </a:endParaRPr>
          </a:p>
        </p:txBody>
      </p:sp>
      <p:graphicFrame>
        <p:nvGraphicFramePr>
          <p:cNvPr id="372765" name="Object 2"/>
          <p:cNvGraphicFramePr>
            <a:graphicFrameLocks noChangeAspect="1"/>
          </p:cNvGraphicFramePr>
          <p:nvPr/>
        </p:nvGraphicFramePr>
        <p:xfrm>
          <a:off x="4302125" y="3297238"/>
          <a:ext cx="4597400" cy="3357562"/>
        </p:xfrm>
        <a:graphic>
          <a:graphicData uri="http://schemas.openxmlformats.org/presentationml/2006/ole">
            <mc:AlternateContent xmlns:mc="http://schemas.openxmlformats.org/markup-compatibility/2006">
              <mc:Choice xmlns:v="urn:schemas-microsoft-com:vml" Requires="v">
                <p:oleObj spid="_x0000_s460830" name="Graph" r:id="rId4" imgW="3614928" imgH="2639568" progId="Origin50.Graph">
                  <p:embed/>
                </p:oleObj>
              </mc:Choice>
              <mc:Fallback>
                <p:oleObj name="Graph" r:id="rId4" imgW="3614928" imgH="2639568"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25" y="3297238"/>
                        <a:ext cx="4597400" cy="33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72791" name="Rectangle 55"/>
          <p:cNvSpPr>
            <a:spLocks noChangeArrowheads="1"/>
          </p:cNvSpPr>
          <p:nvPr/>
        </p:nvSpPr>
        <p:spPr bwMode="auto">
          <a:xfrm>
            <a:off x="7759700" y="2146300"/>
            <a:ext cx="738188" cy="600075"/>
          </a:xfrm>
          <a:prstGeom prst="rect">
            <a:avLst/>
          </a:prstGeom>
          <a:solidFill>
            <a:srgbClr val="003366"/>
          </a:solidFill>
          <a:ln w="28575">
            <a:solidFill>
              <a:schemeClr val="bg1"/>
            </a:solidFill>
            <a:miter lim="800000"/>
            <a:headEnd/>
            <a:tailEnd/>
          </a:ln>
          <a:effectLst/>
        </p:spPr>
        <p:txBody>
          <a:bodyPr wrap="none" anchor="ctr"/>
          <a:lstStyle/>
          <a:p>
            <a:pPr algn="ctr">
              <a:defRPr/>
            </a:pPr>
            <a:r>
              <a:rPr lang="en-US" sz="2400" b="1">
                <a:solidFill>
                  <a:srgbClr val="FFFFFF"/>
                </a:solidFill>
                <a:latin typeface="Arial" charset="0"/>
              </a:rPr>
              <a:t>PC</a:t>
            </a:r>
          </a:p>
        </p:txBody>
      </p:sp>
      <p:sp>
        <p:nvSpPr>
          <p:cNvPr id="372790" name="Rectangle 54"/>
          <p:cNvSpPr>
            <a:spLocks noChangeArrowheads="1"/>
          </p:cNvSpPr>
          <p:nvPr/>
        </p:nvSpPr>
        <p:spPr bwMode="auto">
          <a:xfrm>
            <a:off x="5616575" y="1995488"/>
            <a:ext cx="1844675" cy="892175"/>
          </a:xfrm>
          <a:prstGeom prst="rect">
            <a:avLst/>
          </a:prstGeom>
          <a:solidFill>
            <a:schemeClr val="tx1"/>
          </a:solidFill>
          <a:ln w="28575">
            <a:solidFill>
              <a:schemeClr val="bg1"/>
            </a:solidFill>
            <a:miter lim="800000"/>
            <a:headEnd/>
            <a:tailEnd/>
          </a:ln>
          <a:effectLst/>
        </p:spPr>
        <p:txBody>
          <a:bodyPr wrap="none" anchor="ctr"/>
          <a:lstStyle/>
          <a:p>
            <a:pPr algn="ctr">
              <a:defRPr/>
            </a:pPr>
            <a:r>
              <a:rPr lang="en-US" sz="1600" b="1">
                <a:solidFill>
                  <a:srgbClr val="FFFFFF"/>
                </a:solidFill>
                <a:latin typeface="Arial" charset="0"/>
              </a:rPr>
              <a:t>4-Channel</a:t>
            </a:r>
          </a:p>
          <a:p>
            <a:pPr algn="ctr">
              <a:defRPr/>
            </a:pPr>
            <a:r>
              <a:rPr lang="en-US" sz="1600" b="1">
                <a:solidFill>
                  <a:srgbClr val="FFFFFF"/>
                </a:solidFill>
                <a:latin typeface="Arial" charset="0"/>
              </a:rPr>
              <a:t>Time-Tagging</a:t>
            </a:r>
            <a:br>
              <a:rPr lang="en-US" sz="1600" b="1">
                <a:solidFill>
                  <a:srgbClr val="FFFFFF"/>
                </a:solidFill>
                <a:latin typeface="Arial" charset="0"/>
              </a:rPr>
            </a:br>
            <a:r>
              <a:rPr lang="en-US" sz="1600" b="1">
                <a:solidFill>
                  <a:srgbClr val="FFFFFF"/>
                </a:solidFill>
                <a:latin typeface="Arial" charset="0"/>
              </a:rPr>
              <a:t>Electronics</a:t>
            </a:r>
          </a:p>
        </p:txBody>
      </p:sp>
      <p:sp>
        <p:nvSpPr>
          <p:cNvPr id="372766" name="Rectangle 30"/>
          <p:cNvSpPr>
            <a:spLocks noChangeArrowheads="1"/>
          </p:cNvSpPr>
          <p:nvPr/>
        </p:nvSpPr>
        <p:spPr bwMode="auto">
          <a:xfrm>
            <a:off x="3981450" y="1966913"/>
            <a:ext cx="1516063" cy="1019175"/>
          </a:xfrm>
          <a:prstGeom prst="rect">
            <a:avLst/>
          </a:prstGeom>
          <a:solidFill>
            <a:srgbClr val="CCECFF"/>
          </a:solidFill>
          <a:ln w="28575">
            <a:solidFill>
              <a:schemeClr val="tx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72767" name="Rectangle 31"/>
          <p:cNvSpPr>
            <a:spLocks noChangeArrowheads="1"/>
          </p:cNvSpPr>
          <p:nvPr/>
        </p:nvSpPr>
        <p:spPr bwMode="auto">
          <a:xfrm>
            <a:off x="4106863" y="2041525"/>
            <a:ext cx="1133475" cy="581025"/>
          </a:xfrm>
          <a:prstGeom prst="rect">
            <a:avLst/>
          </a:prstGeom>
          <a:noFill/>
          <a:ln w="9525">
            <a:noFill/>
            <a:miter lim="800000"/>
            <a:headEnd/>
            <a:tailEnd/>
          </a:ln>
          <a:effectLst/>
        </p:spPr>
        <p:txBody>
          <a:bodyPr wrap="none">
            <a:spAutoFit/>
          </a:bodyPr>
          <a:lstStyle/>
          <a:p>
            <a:pPr algn="ctr">
              <a:defRPr/>
            </a:pPr>
            <a:r>
              <a:rPr lang="en-US" sz="1600" b="1">
                <a:solidFill>
                  <a:srgbClr val="000000"/>
                </a:solidFill>
                <a:latin typeface="Arial" charset="0"/>
              </a:rPr>
              <a:t>4-element</a:t>
            </a:r>
          </a:p>
          <a:p>
            <a:pPr algn="ctr">
              <a:defRPr/>
            </a:pPr>
            <a:r>
              <a:rPr lang="en-US" sz="1600" b="1">
                <a:solidFill>
                  <a:srgbClr val="000000"/>
                </a:solidFill>
                <a:latin typeface="Arial" charset="0"/>
              </a:rPr>
              <a:t>SNSPD</a:t>
            </a:r>
          </a:p>
        </p:txBody>
      </p:sp>
      <p:sp>
        <p:nvSpPr>
          <p:cNvPr id="372768" name="Rectangle 32"/>
          <p:cNvSpPr>
            <a:spLocks noChangeArrowheads="1"/>
          </p:cNvSpPr>
          <p:nvPr/>
        </p:nvSpPr>
        <p:spPr bwMode="auto">
          <a:xfrm>
            <a:off x="3956050" y="2970213"/>
            <a:ext cx="1470025" cy="581025"/>
          </a:xfrm>
          <a:prstGeom prst="rect">
            <a:avLst/>
          </a:prstGeom>
          <a:noFill/>
          <a:ln w="9525">
            <a:noFill/>
            <a:miter lim="800000"/>
            <a:headEnd/>
            <a:tailEnd/>
          </a:ln>
          <a:effectLst/>
        </p:spPr>
        <p:txBody>
          <a:bodyPr wrap="none">
            <a:spAutoFit/>
          </a:bodyPr>
          <a:lstStyle/>
          <a:p>
            <a:pPr algn="ctr">
              <a:defRPr/>
            </a:pPr>
            <a:r>
              <a:rPr lang="en-US" sz="1600" b="1">
                <a:solidFill>
                  <a:srgbClr val="FFFFFF"/>
                </a:solidFill>
                <a:latin typeface="Arial" charset="0"/>
              </a:rPr>
              <a:t>Closed-Cycle</a:t>
            </a:r>
          </a:p>
          <a:p>
            <a:pPr algn="ctr">
              <a:defRPr/>
            </a:pPr>
            <a:r>
              <a:rPr lang="en-US" sz="1600" b="1">
                <a:solidFill>
                  <a:srgbClr val="FFFFFF"/>
                </a:solidFill>
                <a:latin typeface="Arial" charset="0"/>
              </a:rPr>
              <a:t>Cryostat</a:t>
            </a:r>
          </a:p>
        </p:txBody>
      </p:sp>
      <p:grpSp>
        <p:nvGrpSpPr>
          <p:cNvPr id="120841" name="Group 57"/>
          <p:cNvGrpSpPr>
            <a:grpSpLocks/>
          </p:cNvGrpSpPr>
          <p:nvPr/>
        </p:nvGrpSpPr>
        <p:grpSpPr bwMode="auto">
          <a:xfrm>
            <a:off x="4318000" y="2081213"/>
            <a:ext cx="1417638" cy="793750"/>
            <a:chOff x="2720" y="1311"/>
            <a:chExt cx="850" cy="500"/>
          </a:xfrm>
        </p:grpSpPr>
        <p:sp>
          <p:nvSpPr>
            <p:cNvPr id="372772" name="Freeform 36"/>
            <p:cNvSpPr>
              <a:spLocks/>
            </p:cNvSpPr>
            <p:nvPr/>
          </p:nvSpPr>
          <p:spPr bwMode="auto">
            <a:xfrm>
              <a:off x="2720" y="1311"/>
              <a:ext cx="850" cy="394"/>
            </a:xfrm>
            <a:custGeom>
              <a:avLst/>
              <a:gdLst/>
              <a:ahLst/>
              <a:cxnLst>
                <a:cxn ang="0">
                  <a:pos x="0" y="362"/>
                </a:cxn>
                <a:cxn ang="0">
                  <a:pos x="507" y="347"/>
                </a:cxn>
                <a:cxn ang="0">
                  <a:pos x="618" y="82"/>
                </a:cxn>
                <a:cxn ang="0">
                  <a:pos x="690" y="7"/>
                </a:cxn>
                <a:cxn ang="0">
                  <a:pos x="850" y="6"/>
                </a:cxn>
              </a:cxnLst>
              <a:rect l="0" t="0" r="r" b="b"/>
              <a:pathLst>
                <a:path w="850" h="394">
                  <a:moveTo>
                    <a:pt x="0" y="362"/>
                  </a:moveTo>
                  <a:cubicBezTo>
                    <a:pt x="84" y="360"/>
                    <a:pt x="405" y="394"/>
                    <a:pt x="507" y="347"/>
                  </a:cubicBezTo>
                  <a:cubicBezTo>
                    <a:pt x="610" y="300"/>
                    <a:pt x="587" y="138"/>
                    <a:pt x="618" y="82"/>
                  </a:cubicBezTo>
                  <a:cubicBezTo>
                    <a:pt x="649" y="25"/>
                    <a:pt x="651" y="20"/>
                    <a:pt x="690" y="7"/>
                  </a:cubicBezTo>
                  <a:cubicBezTo>
                    <a:pt x="790" y="0"/>
                    <a:pt x="817" y="6"/>
                    <a:pt x="850" y="6"/>
                  </a:cubicBezTo>
                </a:path>
              </a:pathLst>
            </a:custGeom>
            <a:noFill/>
            <a:ln w="19050" cmpd="sng">
              <a:solidFill>
                <a:srgbClr val="FF9900"/>
              </a:solidFill>
              <a:round/>
              <a:headEnd/>
              <a:tailEnd/>
            </a:ln>
            <a:effectLst/>
          </p:spPr>
          <p:txBody>
            <a:bodyPr/>
            <a:lstStyle/>
            <a:p>
              <a:pPr>
                <a:defRPr/>
              </a:pPr>
              <a:endParaRPr lang="en-US" sz="1800">
                <a:solidFill>
                  <a:srgbClr val="000000"/>
                </a:solidFill>
                <a:latin typeface="Arial" charset="0"/>
              </a:endParaRPr>
            </a:p>
          </p:txBody>
        </p:sp>
        <p:sp>
          <p:nvSpPr>
            <p:cNvPr id="372773" name="Freeform 37"/>
            <p:cNvSpPr>
              <a:spLocks/>
            </p:cNvSpPr>
            <p:nvPr/>
          </p:nvSpPr>
          <p:spPr bwMode="auto">
            <a:xfrm>
              <a:off x="2734" y="1349"/>
              <a:ext cx="832" cy="394"/>
            </a:xfrm>
            <a:custGeom>
              <a:avLst/>
              <a:gdLst/>
              <a:ahLst/>
              <a:cxnLst>
                <a:cxn ang="0">
                  <a:pos x="0" y="362"/>
                </a:cxn>
                <a:cxn ang="0">
                  <a:pos x="507" y="347"/>
                </a:cxn>
                <a:cxn ang="0">
                  <a:pos x="618" y="82"/>
                </a:cxn>
                <a:cxn ang="0">
                  <a:pos x="690" y="7"/>
                </a:cxn>
                <a:cxn ang="0">
                  <a:pos x="832" y="6"/>
                </a:cxn>
              </a:cxnLst>
              <a:rect l="0" t="0" r="r" b="b"/>
              <a:pathLst>
                <a:path w="832" h="394">
                  <a:moveTo>
                    <a:pt x="0" y="362"/>
                  </a:moveTo>
                  <a:cubicBezTo>
                    <a:pt x="84" y="360"/>
                    <a:pt x="405" y="394"/>
                    <a:pt x="507" y="347"/>
                  </a:cubicBezTo>
                  <a:cubicBezTo>
                    <a:pt x="610" y="300"/>
                    <a:pt x="587" y="138"/>
                    <a:pt x="618" y="82"/>
                  </a:cubicBezTo>
                  <a:cubicBezTo>
                    <a:pt x="649" y="25"/>
                    <a:pt x="654" y="20"/>
                    <a:pt x="690" y="7"/>
                  </a:cubicBezTo>
                  <a:cubicBezTo>
                    <a:pt x="790" y="0"/>
                    <a:pt x="803" y="6"/>
                    <a:pt x="832" y="6"/>
                  </a:cubicBezTo>
                </a:path>
              </a:pathLst>
            </a:custGeom>
            <a:noFill/>
            <a:ln w="19050" cmpd="sng">
              <a:solidFill>
                <a:srgbClr val="3366FF"/>
              </a:solidFill>
              <a:round/>
              <a:headEnd/>
              <a:tailEnd/>
            </a:ln>
            <a:effectLst/>
          </p:spPr>
          <p:txBody>
            <a:bodyPr/>
            <a:lstStyle/>
            <a:p>
              <a:pPr>
                <a:defRPr/>
              </a:pPr>
              <a:endParaRPr lang="en-US" sz="1800">
                <a:solidFill>
                  <a:srgbClr val="000000"/>
                </a:solidFill>
                <a:latin typeface="Arial" charset="0"/>
              </a:endParaRPr>
            </a:p>
          </p:txBody>
        </p:sp>
        <p:sp>
          <p:nvSpPr>
            <p:cNvPr id="372774" name="Freeform 38"/>
            <p:cNvSpPr>
              <a:spLocks/>
            </p:cNvSpPr>
            <p:nvPr/>
          </p:nvSpPr>
          <p:spPr bwMode="auto">
            <a:xfrm>
              <a:off x="2747" y="1387"/>
              <a:ext cx="820" cy="394"/>
            </a:xfrm>
            <a:custGeom>
              <a:avLst/>
              <a:gdLst/>
              <a:ahLst/>
              <a:cxnLst>
                <a:cxn ang="0">
                  <a:pos x="0" y="362"/>
                </a:cxn>
                <a:cxn ang="0">
                  <a:pos x="508" y="347"/>
                </a:cxn>
                <a:cxn ang="0">
                  <a:pos x="619" y="82"/>
                </a:cxn>
                <a:cxn ang="0">
                  <a:pos x="691" y="7"/>
                </a:cxn>
                <a:cxn ang="0">
                  <a:pos x="820" y="5"/>
                </a:cxn>
              </a:cxnLst>
              <a:rect l="0" t="0" r="r" b="b"/>
              <a:pathLst>
                <a:path w="820" h="394">
                  <a:moveTo>
                    <a:pt x="0" y="362"/>
                  </a:moveTo>
                  <a:cubicBezTo>
                    <a:pt x="85" y="360"/>
                    <a:pt x="405" y="394"/>
                    <a:pt x="508" y="347"/>
                  </a:cubicBezTo>
                  <a:cubicBezTo>
                    <a:pt x="611" y="300"/>
                    <a:pt x="588" y="138"/>
                    <a:pt x="619" y="82"/>
                  </a:cubicBezTo>
                  <a:cubicBezTo>
                    <a:pt x="650" y="25"/>
                    <a:pt x="657" y="20"/>
                    <a:pt x="691" y="7"/>
                  </a:cubicBezTo>
                  <a:cubicBezTo>
                    <a:pt x="791" y="0"/>
                    <a:pt x="793" y="5"/>
                    <a:pt x="820" y="5"/>
                  </a:cubicBezTo>
                </a:path>
              </a:pathLst>
            </a:custGeom>
            <a:noFill/>
            <a:ln w="19050" cmpd="sng">
              <a:solidFill>
                <a:srgbClr val="CC0000"/>
              </a:solidFill>
              <a:round/>
              <a:headEnd/>
              <a:tailEnd/>
            </a:ln>
            <a:effectLst/>
          </p:spPr>
          <p:txBody>
            <a:bodyPr/>
            <a:lstStyle/>
            <a:p>
              <a:pPr>
                <a:defRPr/>
              </a:pPr>
              <a:endParaRPr lang="en-US" sz="1800">
                <a:solidFill>
                  <a:srgbClr val="000000"/>
                </a:solidFill>
                <a:latin typeface="Arial" charset="0"/>
              </a:endParaRPr>
            </a:p>
          </p:txBody>
        </p:sp>
        <p:sp>
          <p:nvSpPr>
            <p:cNvPr id="372775" name="Freeform 39"/>
            <p:cNvSpPr>
              <a:spLocks/>
            </p:cNvSpPr>
            <p:nvPr/>
          </p:nvSpPr>
          <p:spPr bwMode="auto">
            <a:xfrm>
              <a:off x="2764" y="1417"/>
              <a:ext cx="803" cy="394"/>
            </a:xfrm>
            <a:custGeom>
              <a:avLst/>
              <a:gdLst/>
              <a:ahLst/>
              <a:cxnLst>
                <a:cxn ang="0">
                  <a:pos x="0" y="362"/>
                </a:cxn>
                <a:cxn ang="0">
                  <a:pos x="507" y="347"/>
                </a:cxn>
                <a:cxn ang="0">
                  <a:pos x="618" y="82"/>
                </a:cxn>
                <a:cxn ang="0">
                  <a:pos x="690" y="7"/>
                </a:cxn>
                <a:cxn ang="0">
                  <a:pos x="803" y="5"/>
                </a:cxn>
              </a:cxnLst>
              <a:rect l="0" t="0" r="r" b="b"/>
              <a:pathLst>
                <a:path w="803" h="394">
                  <a:moveTo>
                    <a:pt x="0" y="362"/>
                  </a:moveTo>
                  <a:cubicBezTo>
                    <a:pt x="84" y="360"/>
                    <a:pt x="405" y="394"/>
                    <a:pt x="507" y="347"/>
                  </a:cubicBezTo>
                  <a:cubicBezTo>
                    <a:pt x="610" y="300"/>
                    <a:pt x="587" y="138"/>
                    <a:pt x="618" y="82"/>
                  </a:cubicBezTo>
                  <a:cubicBezTo>
                    <a:pt x="649" y="25"/>
                    <a:pt x="659" y="20"/>
                    <a:pt x="690" y="7"/>
                  </a:cubicBezTo>
                  <a:cubicBezTo>
                    <a:pt x="790" y="0"/>
                    <a:pt x="780" y="5"/>
                    <a:pt x="803" y="5"/>
                  </a:cubicBezTo>
                </a:path>
              </a:pathLst>
            </a:custGeom>
            <a:noFill/>
            <a:ln w="19050" cmpd="sng">
              <a:solidFill>
                <a:srgbClr val="008000"/>
              </a:solidFill>
              <a:round/>
              <a:headEnd/>
              <a:tailEnd/>
            </a:ln>
            <a:effectLst/>
          </p:spPr>
          <p:txBody>
            <a:bodyPr/>
            <a:lstStyle/>
            <a:p>
              <a:pPr>
                <a:defRPr/>
              </a:pPr>
              <a:endParaRPr lang="en-US" sz="1800">
                <a:solidFill>
                  <a:srgbClr val="000000"/>
                </a:solidFill>
                <a:latin typeface="Arial" charset="0"/>
              </a:endParaRPr>
            </a:p>
          </p:txBody>
        </p:sp>
      </p:grpSp>
      <p:grpSp>
        <p:nvGrpSpPr>
          <p:cNvPr id="120846" name="Group 40"/>
          <p:cNvGrpSpPr>
            <a:grpSpLocks/>
          </p:cNvGrpSpPr>
          <p:nvPr/>
        </p:nvGrpSpPr>
        <p:grpSpPr bwMode="auto">
          <a:xfrm>
            <a:off x="4265613" y="2535238"/>
            <a:ext cx="185737" cy="385762"/>
            <a:chOff x="1458" y="1371"/>
            <a:chExt cx="111" cy="222"/>
          </a:xfrm>
        </p:grpSpPr>
        <p:sp>
          <p:nvSpPr>
            <p:cNvPr id="372777" name="Arc 41"/>
            <p:cNvSpPr>
              <a:spLocks/>
            </p:cNvSpPr>
            <p:nvPr/>
          </p:nvSpPr>
          <p:spPr bwMode="auto">
            <a:xfrm>
              <a:off x="1458" y="1371"/>
              <a:ext cx="111" cy="222"/>
            </a:xfrm>
            <a:custGeom>
              <a:avLst/>
              <a:gdLst>
                <a:gd name="G0" fmla="+- 0 0 0"/>
                <a:gd name="G1" fmla="+- 21600 0 0"/>
                <a:gd name="G2" fmla="+- 21600 0 0"/>
                <a:gd name="T0" fmla="*/ 0 w 21600"/>
                <a:gd name="T1" fmla="*/ 0 h 43191"/>
                <a:gd name="T2" fmla="*/ 635 w 21600"/>
                <a:gd name="T3" fmla="*/ 43191 h 43191"/>
                <a:gd name="T4" fmla="*/ 0 w 21600"/>
                <a:gd name="T5" fmla="*/ 21600 h 43191"/>
              </a:gdLst>
              <a:ahLst/>
              <a:cxnLst>
                <a:cxn ang="0">
                  <a:pos x="T0" y="T1"/>
                </a:cxn>
                <a:cxn ang="0">
                  <a:pos x="T2" y="T3"/>
                </a:cxn>
                <a:cxn ang="0">
                  <a:pos x="T4" y="T5"/>
                </a:cxn>
              </a:cxnLst>
              <a:rect l="0" t="0" r="r" b="b"/>
              <a:pathLst>
                <a:path w="21600" h="43191" fill="none" extrusionOk="0">
                  <a:moveTo>
                    <a:pt x="0" y="-1"/>
                  </a:moveTo>
                  <a:cubicBezTo>
                    <a:pt x="11929" y="0"/>
                    <a:pt x="21600" y="9670"/>
                    <a:pt x="21600" y="21600"/>
                  </a:cubicBezTo>
                  <a:cubicBezTo>
                    <a:pt x="21600" y="33282"/>
                    <a:pt x="12312" y="42847"/>
                    <a:pt x="634" y="43190"/>
                  </a:cubicBezTo>
                </a:path>
                <a:path w="21600" h="43191" stroke="0" extrusionOk="0">
                  <a:moveTo>
                    <a:pt x="0" y="-1"/>
                  </a:moveTo>
                  <a:cubicBezTo>
                    <a:pt x="11929" y="0"/>
                    <a:pt x="21600" y="9670"/>
                    <a:pt x="21600" y="21600"/>
                  </a:cubicBezTo>
                  <a:cubicBezTo>
                    <a:pt x="21600" y="33282"/>
                    <a:pt x="12312" y="42847"/>
                    <a:pt x="634" y="43190"/>
                  </a:cubicBezTo>
                  <a:lnTo>
                    <a:pt x="0" y="21600"/>
                  </a:lnTo>
                  <a:close/>
                </a:path>
              </a:pathLst>
            </a:custGeom>
            <a:solidFill>
              <a:srgbClr val="C0C0C0"/>
            </a:solidFill>
            <a:ln w="9525">
              <a:solidFill>
                <a:schemeClr val="tx1"/>
              </a:solidFill>
              <a:round/>
              <a:headEnd/>
              <a:tailEnd/>
            </a:ln>
            <a:effectLst/>
          </p:spPr>
          <p:txBody>
            <a:bodyPr wrap="none" anchor="ctr"/>
            <a:lstStyle/>
            <a:p>
              <a:pPr>
                <a:defRPr/>
              </a:pPr>
              <a:endParaRPr lang="en-US" sz="1800">
                <a:solidFill>
                  <a:srgbClr val="000000"/>
                </a:solidFill>
                <a:latin typeface="Arial" charset="0"/>
              </a:endParaRPr>
            </a:p>
          </p:txBody>
        </p:sp>
        <p:sp>
          <p:nvSpPr>
            <p:cNvPr id="372778" name="Line 42"/>
            <p:cNvSpPr>
              <a:spLocks noChangeShapeType="1"/>
            </p:cNvSpPr>
            <p:nvPr/>
          </p:nvSpPr>
          <p:spPr bwMode="auto">
            <a:xfrm flipV="1">
              <a:off x="1458" y="1371"/>
              <a:ext cx="0" cy="222"/>
            </a:xfrm>
            <a:prstGeom prst="line">
              <a:avLst/>
            </a:prstGeom>
            <a:noFill/>
            <a:ln w="9525">
              <a:solidFill>
                <a:schemeClr val="tx1"/>
              </a:solidFill>
              <a:round/>
              <a:headEnd/>
              <a:tailEnd/>
            </a:ln>
            <a:effectLst/>
          </p:spPr>
          <p:txBody>
            <a:bodyPr/>
            <a:lstStyle/>
            <a:p>
              <a:pPr>
                <a:defRPr/>
              </a:pPr>
              <a:endParaRPr lang="en-US" sz="1800">
                <a:solidFill>
                  <a:srgbClr val="000000"/>
                </a:solidFill>
                <a:latin typeface="Arial" charset="0"/>
              </a:endParaRPr>
            </a:p>
          </p:txBody>
        </p:sp>
      </p:grpSp>
      <p:sp>
        <p:nvSpPr>
          <p:cNvPr id="372781" name="Line 45"/>
          <p:cNvSpPr>
            <a:spLocks noChangeShapeType="1"/>
          </p:cNvSpPr>
          <p:nvPr/>
        </p:nvSpPr>
        <p:spPr bwMode="auto">
          <a:xfrm>
            <a:off x="7469188" y="2454275"/>
            <a:ext cx="280987" cy="0"/>
          </a:xfrm>
          <a:prstGeom prst="line">
            <a:avLst/>
          </a:prstGeom>
          <a:noFill/>
          <a:ln w="28575">
            <a:solidFill>
              <a:schemeClr val="bg1"/>
            </a:solidFill>
            <a:round/>
            <a:headEnd/>
            <a:tailEnd type="triangle" w="lg" len="med"/>
          </a:ln>
          <a:effectLst/>
        </p:spPr>
        <p:txBody>
          <a:bodyPr/>
          <a:lstStyle/>
          <a:p>
            <a:pPr>
              <a:defRPr/>
            </a:pPr>
            <a:endParaRPr lang="en-US" sz="1800">
              <a:solidFill>
                <a:srgbClr val="000000"/>
              </a:solidFill>
              <a:latin typeface="Arial" charset="0"/>
            </a:endParaRPr>
          </a:p>
        </p:txBody>
      </p:sp>
      <p:sp>
        <p:nvSpPr>
          <p:cNvPr id="372782" name="Line 46"/>
          <p:cNvSpPr>
            <a:spLocks noChangeShapeType="1"/>
          </p:cNvSpPr>
          <p:nvPr/>
        </p:nvSpPr>
        <p:spPr bwMode="auto">
          <a:xfrm>
            <a:off x="3814763" y="1965325"/>
            <a:ext cx="144462" cy="152400"/>
          </a:xfrm>
          <a:prstGeom prst="line">
            <a:avLst/>
          </a:prstGeom>
          <a:noFill/>
          <a:ln w="28575">
            <a:solidFill>
              <a:srgbClr val="000099"/>
            </a:solidFill>
            <a:round/>
            <a:headEnd/>
            <a:tailEnd type="triangle" w="lg" len="med"/>
          </a:ln>
          <a:effectLst/>
        </p:spPr>
        <p:txBody>
          <a:bodyPr/>
          <a:lstStyle/>
          <a:p>
            <a:pPr>
              <a:defRPr/>
            </a:pPr>
            <a:endParaRPr lang="en-US" sz="1800">
              <a:solidFill>
                <a:srgbClr val="000000"/>
              </a:solidFill>
              <a:latin typeface="Arial" charset="0"/>
            </a:endParaRPr>
          </a:p>
        </p:txBody>
      </p:sp>
      <p:sp>
        <p:nvSpPr>
          <p:cNvPr id="372738" name="Rectangle 2"/>
          <p:cNvSpPr>
            <a:spLocks noChangeArrowheads="1"/>
          </p:cNvSpPr>
          <p:nvPr/>
        </p:nvSpPr>
        <p:spPr bwMode="auto">
          <a:xfrm rot="2700000">
            <a:off x="2917031" y="1332707"/>
            <a:ext cx="460375" cy="115888"/>
          </a:xfrm>
          <a:prstGeom prst="rect">
            <a:avLst/>
          </a:prstGeom>
          <a:solidFill>
            <a:schemeClr val="bg1"/>
          </a:solidFill>
          <a:ln w="9525">
            <a:solidFill>
              <a:schemeClr val="tx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72739" name="Arc 3"/>
          <p:cNvSpPr>
            <a:spLocks/>
          </p:cNvSpPr>
          <p:nvPr/>
        </p:nvSpPr>
        <p:spPr bwMode="auto">
          <a:xfrm rot="-2220238">
            <a:off x="3368675" y="962025"/>
            <a:ext cx="95250" cy="319088"/>
          </a:xfrm>
          <a:custGeom>
            <a:avLst/>
            <a:gdLst>
              <a:gd name="G0" fmla="+- 0 0 0"/>
              <a:gd name="G1" fmla="+- 20648 0 0"/>
              <a:gd name="G2" fmla="+- 21600 0 0"/>
              <a:gd name="T0" fmla="*/ 6343 w 21600"/>
              <a:gd name="T1" fmla="*/ 0 h 35163"/>
              <a:gd name="T2" fmla="*/ 15996 w 21600"/>
              <a:gd name="T3" fmla="*/ 35163 h 35163"/>
              <a:gd name="T4" fmla="*/ 0 w 21600"/>
              <a:gd name="T5" fmla="*/ 20648 h 35163"/>
            </a:gdLst>
            <a:ahLst/>
            <a:cxnLst>
              <a:cxn ang="0">
                <a:pos x="T0" y="T1"/>
              </a:cxn>
              <a:cxn ang="0">
                <a:pos x="T2" y="T3"/>
              </a:cxn>
              <a:cxn ang="0">
                <a:pos x="T4" y="T5"/>
              </a:cxn>
            </a:cxnLst>
            <a:rect l="0" t="0" r="r" b="b"/>
            <a:pathLst>
              <a:path w="21600" h="35163" fill="none" extrusionOk="0">
                <a:moveTo>
                  <a:pt x="6342" y="0"/>
                </a:moveTo>
                <a:cubicBezTo>
                  <a:pt x="15410" y="2785"/>
                  <a:pt x="21600" y="11161"/>
                  <a:pt x="21600" y="20648"/>
                </a:cubicBezTo>
                <a:cubicBezTo>
                  <a:pt x="21600" y="26014"/>
                  <a:pt x="19602" y="31188"/>
                  <a:pt x="15996" y="35163"/>
                </a:cubicBezTo>
              </a:path>
              <a:path w="21600" h="35163" stroke="0" extrusionOk="0">
                <a:moveTo>
                  <a:pt x="6342" y="0"/>
                </a:moveTo>
                <a:cubicBezTo>
                  <a:pt x="15410" y="2785"/>
                  <a:pt x="21600" y="11161"/>
                  <a:pt x="21600" y="20648"/>
                </a:cubicBezTo>
                <a:cubicBezTo>
                  <a:pt x="21600" y="26014"/>
                  <a:pt x="19602" y="31188"/>
                  <a:pt x="15996" y="35163"/>
                </a:cubicBezTo>
                <a:lnTo>
                  <a:pt x="0" y="20648"/>
                </a:lnTo>
                <a:close/>
              </a:path>
            </a:pathLst>
          </a:custGeom>
          <a:noFill/>
          <a:ln w="12700">
            <a:solidFill>
              <a:schemeClr val="bg1"/>
            </a:solidFill>
            <a:round/>
            <a:headEnd/>
            <a:tailEnd type="arrow" w="med" len="med"/>
          </a:ln>
          <a:effectLst/>
        </p:spPr>
        <p:txBody>
          <a:bodyPr wrap="none" anchor="ctr"/>
          <a:lstStyle/>
          <a:p>
            <a:pPr>
              <a:defRPr/>
            </a:pPr>
            <a:endParaRPr lang="en-US" sz="1800">
              <a:solidFill>
                <a:srgbClr val="000000"/>
              </a:solidFill>
              <a:latin typeface="Arial" charset="0"/>
            </a:endParaRPr>
          </a:p>
        </p:txBody>
      </p:sp>
      <p:sp>
        <p:nvSpPr>
          <p:cNvPr id="372740" name="Line 4"/>
          <p:cNvSpPr>
            <a:spLocks noChangeShapeType="1"/>
          </p:cNvSpPr>
          <p:nvPr/>
        </p:nvSpPr>
        <p:spPr bwMode="auto">
          <a:xfrm flipV="1">
            <a:off x="3295650" y="987425"/>
            <a:ext cx="242888" cy="257175"/>
          </a:xfrm>
          <a:prstGeom prst="line">
            <a:avLst/>
          </a:prstGeom>
          <a:noFill/>
          <a:ln w="9525">
            <a:solidFill>
              <a:schemeClr val="bg1"/>
            </a:solidFill>
            <a:prstDash val="dash"/>
            <a:round/>
            <a:headEnd/>
            <a:tailEnd/>
          </a:ln>
          <a:effectLst/>
        </p:spPr>
        <p:txBody>
          <a:bodyPr/>
          <a:lstStyle/>
          <a:p>
            <a:pPr>
              <a:defRPr/>
            </a:pPr>
            <a:endParaRPr lang="en-US" sz="1800">
              <a:solidFill>
                <a:srgbClr val="000000"/>
              </a:solidFill>
              <a:latin typeface="Arial" charset="0"/>
            </a:endParaRPr>
          </a:p>
        </p:txBody>
      </p:sp>
      <p:sp>
        <p:nvSpPr>
          <p:cNvPr id="372741" name="Oval 5"/>
          <p:cNvSpPr>
            <a:spLocks noChangeArrowheads="1"/>
          </p:cNvSpPr>
          <p:nvPr/>
        </p:nvSpPr>
        <p:spPr bwMode="auto">
          <a:xfrm rot="16200000" flipH="1">
            <a:off x="3370263" y="2335213"/>
            <a:ext cx="26987" cy="65087"/>
          </a:xfrm>
          <a:prstGeom prst="ellipse">
            <a:avLst/>
          </a:prstGeom>
          <a:solidFill>
            <a:srgbClr val="DDDDDD">
              <a:alpha val="30000"/>
            </a:srgbClr>
          </a:solidFill>
          <a:ln w="9525">
            <a:solidFill>
              <a:schemeClr val="tx1"/>
            </a:solidFill>
            <a:round/>
            <a:headEnd/>
            <a:tailEnd/>
          </a:ln>
          <a:effectLst/>
        </p:spPr>
        <p:txBody>
          <a:bodyPr wrap="none" anchor="ctr"/>
          <a:lstStyle/>
          <a:p>
            <a:pPr>
              <a:defRPr/>
            </a:pPr>
            <a:endParaRPr lang="en-US" sz="1800">
              <a:solidFill>
                <a:srgbClr val="000000"/>
              </a:solidFill>
              <a:latin typeface="Arial" charset="0"/>
            </a:endParaRPr>
          </a:p>
        </p:txBody>
      </p:sp>
      <p:sp>
        <p:nvSpPr>
          <p:cNvPr id="120855" name="Rectangle 6"/>
          <p:cNvSpPr>
            <a:spLocks noGrp="1" noChangeArrowheads="1"/>
          </p:cNvSpPr>
          <p:nvPr>
            <p:ph type="title" idx="4294967295"/>
          </p:nvPr>
        </p:nvSpPr>
        <p:spPr>
          <a:xfrm>
            <a:off x="457200" y="-239713"/>
            <a:ext cx="8229600" cy="1143001"/>
          </a:xfrm>
        </p:spPr>
        <p:txBody>
          <a:bodyPr/>
          <a:lstStyle/>
          <a:p>
            <a:pPr eaLnBrk="1" hangingPunct="1"/>
            <a:r>
              <a:rPr lang="en-US" sz="3600" smtClean="0">
                <a:solidFill>
                  <a:schemeClr val="bg1"/>
                </a:solidFill>
              </a:rPr>
              <a:t>2</a:t>
            </a:r>
            <a:r>
              <a:rPr lang="en-US" sz="3600" i="1" baseline="30000" smtClean="0">
                <a:solidFill>
                  <a:schemeClr val="bg1"/>
                </a:solidFill>
              </a:rPr>
              <a:t>nd</a:t>
            </a:r>
            <a:r>
              <a:rPr lang="en-US" sz="3600" smtClean="0">
                <a:solidFill>
                  <a:schemeClr val="bg1"/>
                </a:solidFill>
              </a:rPr>
              <a:t>-Order Coherence</a:t>
            </a:r>
          </a:p>
        </p:txBody>
      </p:sp>
      <p:sp>
        <p:nvSpPr>
          <p:cNvPr id="372743" name="Line 7"/>
          <p:cNvSpPr>
            <a:spLocks noChangeShapeType="1"/>
          </p:cNvSpPr>
          <p:nvPr/>
        </p:nvSpPr>
        <p:spPr bwMode="auto">
          <a:xfrm>
            <a:off x="276225" y="1587500"/>
            <a:ext cx="2933700" cy="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72744" name="Rectangle 8"/>
          <p:cNvSpPr>
            <a:spLocks noChangeArrowheads="1"/>
          </p:cNvSpPr>
          <p:nvPr/>
        </p:nvSpPr>
        <p:spPr bwMode="auto">
          <a:xfrm>
            <a:off x="1662113" y="719138"/>
            <a:ext cx="1355725" cy="517525"/>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Rotating</a:t>
            </a:r>
            <a:br>
              <a:rPr lang="en-US" sz="1400" b="1">
                <a:solidFill>
                  <a:srgbClr val="FFFFFF"/>
                </a:solidFill>
                <a:latin typeface="Arial" charset="0"/>
              </a:rPr>
            </a:br>
            <a:r>
              <a:rPr lang="en-US" sz="1400" b="1">
                <a:solidFill>
                  <a:srgbClr val="FFFFFF"/>
                </a:solidFill>
                <a:latin typeface="Arial" charset="0"/>
              </a:rPr>
              <a:t>Ground Glass</a:t>
            </a:r>
          </a:p>
        </p:txBody>
      </p:sp>
      <p:sp>
        <p:nvSpPr>
          <p:cNvPr id="372746" name="Freeform 10"/>
          <p:cNvSpPr>
            <a:spLocks/>
          </p:cNvSpPr>
          <p:nvPr/>
        </p:nvSpPr>
        <p:spPr bwMode="auto">
          <a:xfrm>
            <a:off x="3376613" y="2298700"/>
            <a:ext cx="849312" cy="457200"/>
          </a:xfrm>
          <a:custGeom>
            <a:avLst/>
            <a:gdLst/>
            <a:ahLst/>
            <a:cxnLst>
              <a:cxn ang="0">
                <a:pos x="3" y="0"/>
              </a:cxn>
              <a:cxn ang="0">
                <a:pos x="5" y="200"/>
              </a:cxn>
              <a:cxn ang="0">
                <a:pos x="35" y="278"/>
              </a:cxn>
              <a:cxn ang="0">
                <a:pos x="117" y="284"/>
              </a:cxn>
              <a:cxn ang="0">
                <a:pos x="535" y="284"/>
              </a:cxn>
            </a:cxnLst>
            <a:rect l="0" t="0" r="r" b="b"/>
            <a:pathLst>
              <a:path w="535" h="288">
                <a:moveTo>
                  <a:pt x="3" y="0"/>
                </a:moveTo>
                <a:cubicBezTo>
                  <a:pt x="3" y="34"/>
                  <a:pt x="0" y="154"/>
                  <a:pt x="5" y="200"/>
                </a:cubicBezTo>
                <a:cubicBezTo>
                  <a:pt x="5" y="242"/>
                  <a:pt x="12" y="248"/>
                  <a:pt x="35" y="278"/>
                </a:cubicBezTo>
                <a:cubicBezTo>
                  <a:pt x="74" y="288"/>
                  <a:pt x="78" y="284"/>
                  <a:pt x="117" y="284"/>
                </a:cubicBezTo>
                <a:cubicBezTo>
                  <a:pt x="156" y="284"/>
                  <a:pt x="448" y="284"/>
                  <a:pt x="535" y="284"/>
                </a:cubicBezTo>
              </a:path>
            </a:pathLst>
          </a:custGeom>
          <a:noFill/>
          <a:ln w="19050" cmpd="sng">
            <a:solidFill>
              <a:srgbClr val="FF3300"/>
            </a:solidFill>
            <a:round/>
            <a:headEnd type="none" w="med" len="med"/>
            <a:tailEnd type="triangle" w="lg" len="med"/>
          </a:ln>
          <a:effectLst/>
        </p:spPr>
        <p:txBody>
          <a:bodyPr/>
          <a:lstStyle/>
          <a:p>
            <a:pPr>
              <a:defRPr/>
            </a:pPr>
            <a:endParaRPr lang="en-US" sz="1800">
              <a:solidFill>
                <a:srgbClr val="000000"/>
              </a:solidFill>
              <a:latin typeface="Arial" charset="0"/>
            </a:endParaRPr>
          </a:p>
        </p:txBody>
      </p:sp>
      <p:sp>
        <p:nvSpPr>
          <p:cNvPr id="372747" name="Freeform 11"/>
          <p:cNvSpPr>
            <a:spLocks/>
          </p:cNvSpPr>
          <p:nvPr/>
        </p:nvSpPr>
        <p:spPr bwMode="auto">
          <a:xfrm>
            <a:off x="3349625" y="2362200"/>
            <a:ext cx="782638" cy="422275"/>
          </a:xfrm>
          <a:custGeom>
            <a:avLst/>
            <a:gdLst/>
            <a:ahLst/>
            <a:cxnLst>
              <a:cxn ang="0">
                <a:pos x="2" y="93"/>
              </a:cxn>
              <a:cxn ang="0">
                <a:pos x="14" y="214"/>
              </a:cxn>
              <a:cxn ang="0">
                <a:pos x="88" y="262"/>
              </a:cxn>
              <a:cxn ang="0">
                <a:pos x="486" y="262"/>
              </a:cxn>
              <a:cxn ang="0">
                <a:pos x="480" y="222"/>
              </a:cxn>
              <a:cxn ang="0">
                <a:pos x="102" y="224"/>
              </a:cxn>
              <a:cxn ang="0">
                <a:pos x="43" y="160"/>
              </a:cxn>
              <a:cxn ang="0">
                <a:pos x="41" y="6"/>
              </a:cxn>
              <a:cxn ang="0">
                <a:pos x="20" y="13"/>
              </a:cxn>
              <a:cxn ang="0">
                <a:pos x="1" y="13"/>
              </a:cxn>
              <a:cxn ang="0">
                <a:pos x="2" y="93"/>
              </a:cxn>
            </a:cxnLst>
            <a:rect l="0" t="0" r="r" b="b"/>
            <a:pathLst>
              <a:path w="493" h="266">
                <a:moveTo>
                  <a:pt x="2" y="93"/>
                </a:moveTo>
                <a:cubicBezTo>
                  <a:pt x="3" y="155"/>
                  <a:pt x="0" y="172"/>
                  <a:pt x="14" y="214"/>
                </a:cubicBezTo>
                <a:cubicBezTo>
                  <a:pt x="28" y="256"/>
                  <a:pt x="56" y="265"/>
                  <a:pt x="88" y="262"/>
                </a:cubicBezTo>
                <a:cubicBezTo>
                  <a:pt x="120" y="260"/>
                  <a:pt x="463" y="266"/>
                  <a:pt x="486" y="262"/>
                </a:cubicBezTo>
                <a:cubicBezTo>
                  <a:pt x="492" y="251"/>
                  <a:pt x="493" y="220"/>
                  <a:pt x="480" y="222"/>
                </a:cubicBezTo>
                <a:cubicBezTo>
                  <a:pt x="467" y="223"/>
                  <a:pt x="129" y="219"/>
                  <a:pt x="102" y="224"/>
                </a:cubicBezTo>
                <a:cubicBezTo>
                  <a:pt x="75" y="230"/>
                  <a:pt x="46" y="210"/>
                  <a:pt x="43" y="160"/>
                </a:cubicBezTo>
                <a:cubicBezTo>
                  <a:pt x="40" y="110"/>
                  <a:pt x="42" y="69"/>
                  <a:pt x="41" y="6"/>
                </a:cubicBezTo>
                <a:cubicBezTo>
                  <a:pt x="24" y="17"/>
                  <a:pt x="27" y="12"/>
                  <a:pt x="20" y="13"/>
                </a:cubicBezTo>
                <a:cubicBezTo>
                  <a:pt x="13" y="14"/>
                  <a:pt x="4" y="0"/>
                  <a:pt x="1" y="13"/>
                </a:cubicBezTo>
                <a:cubicBezTo>
                  <a:pt x="1" y="42"/>
                  <a:pt x="1" y="31"/>
                  <a:pt x="2" y="93"/>
                </a:cubicBezTo>
                <a:close/>
              </a:path>
            </a:pathLst>
          </a:custGeom>
          <a:solidFill>
            <a:srgbClr val="DDDDDD">
              <a:alpha val="60001"/>
            </a:srgbClr>
          </a:solidFill>
          <a:ln w="9525">
            <a:solidFill>
              <a:schemeClr val="tx1"/>
            </a:solidFill>
            <a:round/>
            <a:headEnd/>
            <a:tailEnd/>
          </a:ln>
          <a:effectLst/>
        </p:spPr>
        <p:txBody>
          <a:bodyPr/>
          <a:lstStyle/>
          <a:p>
            <a:pPr>
              <a:defRPr/>
            </a:pPr>
            <a:endParaRPr lang="en-US" sz="1800">
              <a:solidFill>
                <a:srgbClr val="000000"/>
              </a:solidFill>
              <a:latin typeface="Arial" charset="0"/>
            </a:endParaRPr>
          </a:p>
        </p:txBody>
      </p:sp>
      <p:sp>
        <p:nvSpPr>
          <p:cNvPr id="372748" name="Rectangle 12"/>
          <p:cNvSpPr>
            <a:spLocks noChangeArrowheads="1"/>
          </p:cNvSpPr>
          <p:nvPr/>
        </p:nvSpPr>
        <p:spPr bwMode="auto">
          <a:xfrm>
            <a:off x="2776538" y="2419350"/>
            <a:ext cx="617537"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Fiber</a:t>
            </a:r>
          </a:p>
        </p:txBody>
      </p:sp>
      <p:sp>
        <p:nvSpPr>
          <p:cNvPr id="372749" name="Rectangle 13"/>
          <p:cNvSpPr>
            <a:spLocks noChangeArrowheads="1"/>
          </p:cNvSpPr>
          <p:nvPr/>
        </p:nvSpPr>
        <p:spPr bwMode="auto">
          <a:xfrm rot="-5400000">
            <a:off x="804862" y="779463"/>
            <a:ext cx="485775" cy="1612900"/>
          </a:xfrm>
          <a:prstGeom prst="rect">
            <a:avLst/>
          </a:prstGeom>
          <a:solidFill>
            <a:srgbClr val="EFECA9"/>
          </a:solidFill>
          <a:ln w="9525">
            <a:solidFill>
              <a:schemeClr val="tx1"/>
            </a:solidFill>
            <a:miter lim="800000"/>
            <a:headEnd/>
            <a:tailEnd/>
          </a:ln>
          <a:effectLst/>
        </p:spPr>
        <p:txBody>
          <a:bodyPr vert="eaVert" wrap="none" anchor="ctr"/>
          <a:lstStyle/>
          <a:p>
            <a:pPr algn="ctr">
              <a:defRPr/>
            </a:pPr>
            <a:r>
              <a:rPr lang="en-US" sz="1400" b="1">
                <a:solidFill>
                  <a:srgbClr val="000000"/>
                </a:solidFill>
                <a:latin typeface="Arial" charset="0"/>
              </a:rPr>
              <a:t>CW Diode Laser</a:t>
            </a:r>
          </a:p>
          <a:p>
            <a:pPr algn="ctr">
              <a:defRPr/>
            </a:pPr>
            <a:r>
              <a:rPr lang="en-US" sz="1400" b="1">
                <a:solidFill>
                  <a:srgbClr val="000000"/>
                </a:solidFill>
                <a:latin typeface="Arial" charset="0"/>
              </a:rPr>
              <a:t>1070 nm</a:t>
            </a:r>
          </a:p>
        </p:txBody>
      </p:sp>
      <p:sp>
        <p:nvSpPr>
          <p:cNvPr id="372751" name="Rectangle 15"/>
          <p:cNvSpPr>
            <a:spLocks noChangeArrowheads="1"/>
          </p:cNvSpPr>
          <p:nvPr/>
        </p:nvSpPr>
        <p:spPr bwMode="auto">
          <a:xfrm>
            <a:off x="1130300" y="1939925"/>
            <a:ext cx="1571625" cy="517525"/>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Time-Dependent</a:t>
            </a:r>
          </a:p>
          <a:p>
            <a:pPr algn="ctr">
              <a:defRPr/>
            </a:pPr>
            <a:r>
              <a:rPr lang="en-US" sz="1400" b="1">
                <a:solidFill>
                  <a:srgbClr val="FFFFFF"/>
                </a:solidFill>
                <a:latin typeface="Arial" charset="0"/>
              </a:rPr>
              <a:t>Speckle</a:t>
            </a:r>
          </a:p>
        </p:txBody>
      </p:sp>
      <p:grpSp>
        <p:nvGrpSpPr>
          <p:cNvPr id="120863" name="Group 16"/>
          <p:cNvGrpSpPr>
            <a:grpSpLocks/>
          </p:cNvGrpSpPr>
          <p:nvPr/>
        </p:nvGrpSpPr>
        <p:grpSpPr bwMode="auto">
          <a:xfrm>
            <a:off x="2601913" y="1606550"/>
            <a:ext cx="1081087" cy="735013"/>
            <a:chOff x="1869" y="1012"/>
            <a:chExt cx="905" cy="943"/>
          </a:xfrm>
        </p:grpSpPr>
        <p:sp>
          <p:nvSpPr>
            <p:cNvPr id="372753" name="Line 17"/>
            <p:cNvSpPr>
              <a:spLocks noChangeShapeType="1"/>
            </p:cNvSpPr>
            <p:nvPr/>
          </p:nvSpPr>
          <p:spPr bwMode="auto">
            <a:xfrm>
              <a:off x="2397" y="1012"/>
              <a:ext cx="377" cy="87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72754" name="Line 18"/>
            <p:cNvSpPr>
              <a:spLocks noChangeShapeType="1"/>
            </p:cNvSpPr>
            <p:nvPr/>
          </p:nvSpPr>
          <p:spPr bwMode="auto">
            <a:xfrm flipH="1">
              <a:off x="1869" y="1026"/>
              <a:ext cx="520" cy="845"/>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72755" name="Line 19"/>
            <p:cNvSpPr>
              <a:spLocks noChangeShapeType="1"/>
            </p:cNvSpPr>
            <p:nvPr/>
          </p:nvSpPr>
          <p:spPr bwMode="auto">
            <a:xfrm flipH="1">
              <a:off x="2035" y="1026"/>
              <a:ext cx="365" cy="91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72756" name="Line 20"/>
            <p:cNvSpPr>
              <a:spLocks noChangeShapeType="1"/>
            </p:cNvSpPr>
            <p:nvPr/>
          </p:nvSpPr>
          <p:spPr bwMode="auto">
            <a:xfrm flipH="1">
              <a:off x="2285" y="1047"/>
              <a:ext cx="116" cy="908"/>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72757" name="Line 21"/>
            <p:cNvSpPr>
              <a:spLocks noChangeShapeType="1"/>
            </p:cNvSpPr>
            <p:nvPr/>
          </p:nvSpPr>
          <p:spPr bwMode="auto">
            <a:xfrm>
              <a:off x="2401" y="1065"/>
              <a:ext cx="121" cy="866"/>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grpSp>
      <p:sp>
        <p:nvSpPr>
          <p:cNvPr id="372764" name="Rectangle 28"/>
          <p:cNvSpPr>
            <a:spLocks noChangeArrowheads="1"/>
          </p:cNvSpPr>
          <p:nvPr/>
        </p:nvSpPr>
        <p:spPr bwMode="auto">
          <a:xfrm rot="2700000">
            <a:off x="2975769" y="1126332"/>
            <a:ext cx="598487" cy="254000"/>
          </a:xfrm>
          <a:prstGeom prst="rect">
            <a:avLst/>
          </a:prstGeom>
          <a:solidFill>
            <a:schemeClr val="tx1"/>
          </a:solidFill>
          <a:ln w="19050">
            <a:solidFill>
              <a:schemeClr val="bg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72786" name="Text Box 50"/>
          <p:cNvSpPr txBox="1">
            <a:spLocks noChangeArrowheads="1"/>
          </p:cNvSpPr>
          <p:nvPr/>
        </p:nvSpPr>
        <p:spPr bwMode="auto">
          <a:xfrm>
            <a:off x="6862763" y="3825875"/>
            <a:ext cx="1851025" cy="641350"/>
          </a:xfrm>
          <a:prstGeom prst="rect">
            <a:avLst/>
          </a:prstGeom>
          <a:noFill/>
          <a:ln w="9525">
            <a:noFill/>
            <a:miter lim="800000"/>
            <a:headEnd/>
            <a:tailEnd/>
          </a:ln>
        </p:spPr>
        <p:txBody>
          <a:bodyPr>
            <a:spAutoFit/>
          </a:bodyPr>
          <a:lstStyle/>
          <a:p>
            <a:pPr algn="ctr"/>
            <a:r>
              <a:rPr lang="en-US" sz="1800" b="1" i="1">
                <a:solidFill>
                  <a:srgbClr val="006600"/>
                </a:solidFill>
                <a:latin typeface="Arial" charset="0"/>
                <a:ea typeface="MS PGothic" pitchFamily="34" charset="-128"/>
                <a:cs typeface="Arial" charset="0"/>
              </a:rPr>
              <a:t>g</a:t>
            </a:r>
            <a:r>
              <a:rPr lang="en-US" sz="1800" b="1" baseline="30000">
                <a:solidFill>
                  <a:srgbClr val="006600"/>
                </a:solidFill>
                <a:latin typeface="Arial" charset="0"/>
                <a:ea typeface="MS PGothic" pitchFamily="34" charset="-128"/>
                <a:cs typeface="Arial" charset="0"/>
              </a:rPr>
              <a:t>(2)</a:t>
            </a:r>
            <a:r>
              <a:rPr lang="en-US" sz="1800" b="1">
                <a:solidFill>
                  <a:srgbClr val="006600"/>
                </a:solidFill>
                <a:latin typeface="Arial" charset="0"/>
                <a:ea typeface="MS PGothic" pitchFamily="34" charset="-128"/>
                <a:cs typeface="Arial" charset="0"/>
              </a:rPr>
              <a:t>(0) =</a:t>
            </a:r>
            <a:br>
              <a:rPr lang="en-US" sz="1800" b="1">
                <a:solidFill>
                  <a:srgbClr val="006600"/>
                </a:solidFill>
                <a:latin typeface="Arial" charset="0"/>
                <a:ea typeface="MS PGothic" pitchFamily="34" charset="-128"/>
                <a:cs typeface="Arial" charset="0"/>
              </a:rPr>
            </a:br>
            <a:r>
              <a:rPr lang="en-US" sz="1800" b="1">
                <a:solidFill>
                  <a:srgbClr val="006600"/>
                </a:solidFill>
                <a:latin typeface="Arial" charset="0"/>
                <a:ea typeface="MS PGothic" pitchFamily="34" charset="-128"/>
                <a:cs typeface="Arial" charset="0"/>
              </a:rPr>
              <a:t>1.985 ± 0.019</a:t>
            </a:r>
          </a:p>
        </p:txBody>
      </p:sp>
      <p:sp>
        <p:nvSpPr>
          <p:cNvPr id="372787" name="Line 51"/>
          <p:cNvSpPr>
            <a:spLocks noChangeShapeType="1"/>
          </p:cNvSpPr>
          <p:nvPr/>
        </p:nvSpPr>
        <p:spPr bwMode="auto">
          <a:xfrm flipH="1" flipV="1">
            <a:off x="6989763" y="3751263"/>
            <a:ext cx="330200" cy="238125"/>
          </a:xfrm>
          <a:prstGeom prst="line">
            <a:avLst/>
          </a:prstGeom>
          <a:noFill/>
          <a:ln w="28575">
            <a:solidFill>
              <a:srgbClr val="006600"/>
            </a:solidFill>
            <a:round/>
            <a:headEnd/>
            <a:tailEnd type="triangle" w="med" len="med"/>
          </a:ln>
          <a:effectLst/>
        </p:spPr>
        <p:txBody>
          <a:bodyPr/>
          <a:lstStyle/>
          <a:p>
            <a:pPr>
              <a:defRPr/>
            </a:pPr>
            <a:endParaRPr lang="en-US" sz="1800">
              <a:solidFill>
                <a:srgbClr val="000000"/>
              </a:solidFill>
              <a:latin typeface="Arial" charset="0"/>
            </a:endParaRPr>
          </a:p>
        </p:txBody>
      </p:sp>
      <p:graphicFrame>
        <p:nvGraphicFramePr>
          <p:cNvPr id="120872" name="Object 3"/>
          <p:cNvGraphicFramePr>
            <a:graphicFrameLocks noChangeAspect="1"/>
          </p:cNvGraphicFramePr>
          <p:nvPr/>
        </p:nvGraphicFramePr>
        <p:xfrm>
          <a:off x="238125" y="3305175"/>
          <a:ext cx="4502150" cy="3409950"/>
        </p:xfrm>
        <a:graphic>
          <a:graphicData uri="http://schemas.openxmlformats.org/presentationml/2006/ole">
            <mc:AlternateContent xmlns:mc="http://schemas.openxmlformats.org/markup-compatibility/2006">
              <mc:Choice xmlns:v="urn:schemas-microsoft-com:vml" Requires="v">
                <p:oleObj spid="_x0000_s460831" name="Graph" r:id="rId6" imgW="3530803" imgH="2674925" progId="Origin50.Graph">
                  <p:embed/>
                </p:oleObj>
              </mc:Choice>
              <mc:Fallback>
                <p:oleObj name="Graph" r:id="rId6" imgW="3530803" imgH="2674925"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 y="3305175"/>
                        <a:ext cx="450215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120873" name="Group 73"/>
          <p:cNvGrpSpPr>
            <a:grpSpLocks/>
          </p:cNvGrpSpPr>
          <p:nvPr/>
        </p:nvGrpSpPr>
        <p:grpSpPr bwMode="auto">
          <a:xfrm>
            <a:off x="3249613" y="1611313"/>
            <a:ext cx="1343025" cy="600075"/>
            <a:chOff x="2047" y="1015"/>
            <a:chExt cx="846" cy="378"/>
          </a:xfrm>
        </p:grpSpPr>
        <p:grpSp>
          <p:nvGrpSpPr>
            <p:cNvPr id="120874" name="Group 74"/>
            <p:cNvGrpSpPr>
              <a:grpSpLocks/>
            </p:cNvGrpSpPr>
            <p:nvPr/>
          </p:nvGrpSpPr>
          <p:grpSpPr bwMode="auto">
            <a:xfrm rot="20795259" flipV="1">
              <a:off x="2047" y="1279"/>
              <a:ext cx="109" cy="114"/>
              <a:chOff x="3104" y="1572"/>
              <a:chExt cx="251" cy="251"/>
            </a:xfrm>
          </p:grpSpPr>
          <p:sp>
            <p:nvSpPr>
              <p:cNvPr id="372811" name="Rectangle 75"/>
              <p:cNvSpPr>
                <a:spLocks noChangeArrowheads="1"/>
              </p:cNvSpPr>
              <p:nvPr/>
            </p:nvSpPr>
            <p:spPr bwMode="auto">
              <a:xfrm>
                <a:off x="3104" y="1572"/>
                <a:ext cx="251" cy="251"/>
              </a:xfrm>
              <a:prstGeom prst="rect">
                <a:avLst/>
              </a:prstGeom>
              <a:solidFill>
                <a:schemeClr val="bg1"/>
              </a:solidFill>
              <a:ln w="19050">
                <a:solidFill>
                  <a:schemeClr val="tx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72812" name="Line 76"/>
              <p:cNvSpPr>
                <a:spLocks noChangeShapeType="1"/>
              </p:cNvSpPr>
              <p:nvPr/>
            </p:nvSpPr>
            <p:spPr bwMode="auto">
              <a:xfrm>
                <a:off x="3104" y="1572"/>
                <a:ext cx="251" cy="251"/>
              </a:xfrm>
              <a:prstGeom prst="line">
                <a:avLst/>
              </a:prstGeom>
              <a:noFill/>
              <a:ln w="19050">
                <a:solidFill>
                  <a:schemeClr val="tx1"/>
                </a:solidFill>
                <a:round/>
                <a:headEnd/>
                <a:tailEnd/>
              </a:ln>
              <a:effectLst/>
            </p:spPr>
            <p:txBody>
              <a:bodyPr/>
              <a:lstStyle/>
              <a:p>
                <a:pPr>
                  <a:defRPr/>
                </a:pPr>
                <a:endParaRPr lang="en-US" sz="1800">
                  <a:solidFill>
                    <a:srgbClr val="000000"/>
                  </a:solidFill>
                  <a:latin typeface="Arial" charset="0"/>
                </a:endParaRPr>
              </a:p>
            </p:txBody>
          </p:sp>
        </p:grpSp>
        <p:sp>
          <p:nvSpPr>
            <p:cNvPr id="372813" name="Rectangle 77"/>
            <p:cNvSpPr>
              <a:spLocks noChangeArrowheads="1"/>
            </p:cNvSpPr>
            <p:nvPr/>
          </p:nvSpPr>
          <p:spPr bwMode="auto">
            <a:xfrm>
              <a:off x="2304" y="1015"/>
              <a:ext cx="589" cy="192"/>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Polarizer</a:t>
              </a:r>
            </a:p>
          </p:txBody>
        </p:sp>
        <p:sp>
          <p:nvSpPr>
            <p:cNvPr id="372814" name="Freeform 78"/>
            <p:cNvSpPr>
              <a:spLocks/>
            </p:cNvSpPr>
            <p:nvPr/>
          </p:nvSpPr>
          <p:spPr bwMode="auto">
            <a:xfrm>
              <a:off x="2172" y="1167"/>
              <a:ext cx="173" cy="177"/>
            </a:xfrm>
            <a:custGeom>
              <a:avLst/>
              <a:gdLst/>
              <a:ahLst/>
              <a:cxnLst>
                <a:cxn ang="0">
                  <a:pos x="0" y="373"/>
                </a:cxn>
                <a:cxn ang="0">
                  <a:pos x="311" y="83"/>
                </a:cxn>
                <a:cxn ang="0">
                  <a:pos x="371" y="125"/>
                </a:cxn>
                <a:cxn ang="0">
                  <a:pos x="500" y="0"/>
                </a:cxn>
              </a:cxnLst>
              <a:rect l="0" t="0" r="r" b="b"/>
              <a:pathLst>
                <a:path w="500" h="373">
                  <a:moveTo>
                    <a:pt x="0" y="373"/>
                  </a:moveTo>
                  <a:cubicBezTo>
                    <a:pt x="51" y="325"/>
                    <a:pt x="249" y="124"/>
                    <a:pt x="311" y="83"/>
                  </a:cubicBezTo>
                  <a:cubicBezTo>
                    <a:pt x="390" y="31"/>
                    <a:pt x="326" y="146"/>
                    <a:pt x="371" y="125"/>
                  </a:cubicBezTo>
                  <a:cubicBezTo>
                    <a:pt x="415" y="104"/>
                    <a:pt x="473" y="26"/>
                    <a:pt x="500" y="0"/>
                  </a:cubicBezTo>
                </a:path>
              </a:pathLst>
            </a:custGeom>
            <a:noFill/>
            <a:ln w="12700" cmpd="sng">
              <a:solidFill>
                <a:schemeClr val="bg1"/>
              </a:solidFill>
              <a:round/>
              <a:headEnd type="arrow" w="med" len="med"/>
              <a:tailEnd type="none" w="med" len="med"/>
            </a:ln>
            <a:effectLst/>
          </p:spPr>
          <p:txBody>
            <a:bodyPr/>
            <a:lstStyle/>
            <a:p>
              <a:pPr>
                <a:defRPr/>
              </a:pPr>
              <a:endParaRPr lang="en-US" sz="1800">
                <a:solidFill>
                  <a:srgbClr val="000000"/>
                </a:solidFill>
                <a:latin typeface="Arial" charset="0"/>
              </a:endParaRPr>
            </a:p>
          </p:txBody>
        </p:sp>
      </p:grpSp>
      <p:sp>
        <p:nvSpPr>
          <p:cNvPr id="120879" name="Rectangle 80"/>
          <p:cNvSpPr>
            <a:spLocks noChangeArrowheads="1"/>
          </p:cNvSpPr>
          <p:nvPr/>
        </p:nvSpPr>
        <p:spPr bwMode="auto">
          <a:xfrm>
            <a:off x="4654550" y="842963"/>
            <a:ext cx="4275138" cy="1006475"/>
          </a:xfrm>
          <a:prstGeom prst="rect">
            <a:avLst/>
          </a:prstGeom>
          <a:noFill/>
          <a:ln w="9525">
            <a:noFill/>
            <a:miter lim="800000"/>
            <a:headEnd/>
            <a:tailEnd/>
          </a:ln>
        </p:spPr>
        <p:txBody>
          <a:bodyPr wrap="none">
            <a:spAutoFit/>
          </a:bodyPr>
          <a:lstStyle/>
          <a:p>
            <a:pPr algn="ctr"/>
            <a:r>
              <a:rPr lang="en-US" sz="2000" b="1" u="sng">
                <a:solidFill>
                  <a:srgbClr val="FFFFFF"/>
                </a:solidFill>
                <a:latin typeface="Arial" charset="0"/>
                <a:ea typeface="MS PGothic" pitchFamily="34" charset="-128"/>
              </a:rPr>
              <a:t>Ideal Single-Mode Chaotic Source</a:t>
            </a:r>
          </a:p>
          <a:p>
            <a:pPr algn="ctr"/>
            <a:r>
              <a:rPr lang="en-US" sz="2000" b="1" i="1">
                <a:solidFill>
                  <a:srgbClr val="FFFFFF"/>
                </a:solidFill>
                <a:latin typeface="Arial" charset="0"/>
                <a:ea typeface="MS PGothic" pitchFamily="34" charset="-128"/>
              </a:rPr>
              <a:t>g</a:t>
            </a:r>
            <a:r>
              <a:rPr lang="en-US" sz="2000" b="1" baseline="30000">
                <a:solidFill>
                  <a:srgbClr val="FFFFFF"/>
                </a:solidFill>
                <a:latin typeface="Arial" charset="0"/>
                <a:ea typeface="MS PGothic" pitchFamily="34" charset="-128"/>
              </a:rPr>
              <a:t>(2)</a:t>
            </a:r>
            <a:r>
              <a:rPr lang="en-US" sz="2000" b="1">
                <a:solidFill>
                  <a:srgbClr val="FFFFFF"/>
                </a:solidFill>
                <a:latin typeface="Arial" charset="0"/>
                <a:ea typeface="MS PGothic" pitchFamily="34" charset="-128"/>
              </a:rPr>
              <a:t>(0) = 2      </a:t>
            </a:r>
            <a:r>
              <a:rPr lang="en-US" sz="2000" b="1" i="1">
                <a:solidFill>
                  <a:srgbClr val="FFFFFF"/>
                </a:solidFill>
                <a:latin typeface="Arial" charset="0"/>
                <a:ea typeface="MS PGothic" pitchFamily="34" charset="-128"/>
              </a:rPr>
              <a:t>g</a:t>
            </a:r>
            <a:r>
              <a:rPr lang="en-US" sz="2000" b="1" baseline="30000">
                <a:solidFill>
                  <a:srgbClr val="FFFFFF"/>
                </a:solidFill>
                <a:latin typeface="Arial" charset="0"/>
                <a:ea typeface="MS PGothic" pitchFamily="34" charset="-128"/>
              </a:rPr>
              <a:t>(</a:t>
            </a:r>
            <a:r>
              <a:rPr lang="en-US" sz="2000" b="1" i="1" baseline="30000">
                <a:solidFill>
                  <a:srgbClr val="FFFFFF"/>
                </a:solidFill>
                <a:latin typeface="Arial" charset="0"/>
                <a:ea typeface="MS PGothic" pitchFamily="34" charset="-128"/>
              </a:rPr>
              <a:t>n</a:t>
            </a:r>
            <a:r>
              <a:rPr lang="en-US" sz="2000" b="1" baseline="30000">
                <a:solidFill>
                  <a:srgbClr val="FFFFFF"/>
                </a:solidFill>
                <a:latin typeface="Arial" charset="0"/>
                <a:ea typeface="MS PGothic" pitchFamily="34" charset="-128"/>
              </a:rPr>
              <a:t>)</a:t>
            </a:r>
            <a:r>
              <a:rPr lang="en-US" sz="2000" b="1">
                <a:solidFill>
                  <a:srgbClr val="FFFFFF"/>
                </a:solidFill>
                <a:latin typeface="Arial" charset="0"/>
                <a:ea typeface="MS PGothic" pitchFamily="34" charset="-128"/>
              </a:rPr>
              <a:t>(0,0,…0) = </a:t>
            </a:r>
            <a:r>
              <a:rPr lang="en-US" sz="2000" b="1" i="1">
                <a:solidFill>
                  <a:srgbClr val="FFFFFF"/>
                </a:solidFill>
                <a:latin typeface="Arial" charset="0"/>
                <a:ea typeface="MS PGothic" pitchFamily="34" charset="-128"/>
              </a:rPr>
              <a:t>n</a:t>
            </a:r>
            <a:r>
              <a:rPr lang="en-US" sz="2000" b="1">
                <a:solidFill>
                  <a:srgbClr val="FFFFFF"/>
                </a:solidFill>
                <a:latin typeface="Arial" charset="0"/>
                <a:ea typeface="MS PGothic" pitchFamily="34" charset="-128"/>
              </a:rPr>
              <a:t>!</a:t>
            </a:r>
          </a:p>
          <a:p>
            <a:pPr algn="ctr"/>
            <a:r>
              <a:rPr lang="en-US" sz="2000" b="1" i="1">
                <a:solidFill>
                  <a:srgbClr val="FFFFFF"/>
                </a:solidFill>
                <a:latin typeface="Arial" charset="0"/>
                <a:ea typeface="MS PGothic" pitchFamily="34" charset="-128"/>
              </a:rPr>
              <a:t>g</a:t>
            </a:r>
            <a:r>
              <a:rPr lang="en-US" sz="2000" b="1" baseline="30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(0,0) = 6    </a:t>
            </a:r>
            <a:r>
              <a:rPr lang="en-US" sz="2000" b="1" i="1">
                <a:solidFill>
                  <a:srgbClr val="FFFFFF"/>
                </a:solidFill>
                <a:latin typeface="Arial" charset="0"/>
                <a:ea typeface="MS PGothic" pitchFamily="34" charset="-128"/>
              </a:rPr>
              <a:t>g</a:t>
            </a:r>
            <a:r>
              <a:rPr lang="en-US" sz="2000" b="1" baseline="30000">
                <a:solidFill>
                  <a:srgbClr val="FFFFFF"/>
                </a:solidFill>
                <a:latin typeface="Arial" charset="0"/>
                <a:ea typeface="MS PGothic" pitchFamily="34" charset="-128"/>
              </a:rPr>
              <a:t>(4)</a:t>
            </a:r>
            <a:r>
              <a:rPr lang="en-US" sz="2000" b="1">
                <a:solidFill>
                  <a:srgbClr val="FFFFFF"/>
                </a:solidFill>
                <a:latin typeface="Arial" charset="0"/>
                <a:ea typeface="MS PGothic" pitchFamily="34" charset="-128"/>
              </a:rPr>
              <a:t>(0,0,0) = 24</a:t>
            </a:r>
            <a:endParaRPr lang="en-US" sz="2400" b="1">
              <a:solidFill>
                <a:srgbClr val="FFFFFF"/>
              </a:solidFill>
              <a:latin typeface="Arial" charset="0"/>
              <a:ea typeface="MS PGothic" pitchFamily="34" charset="-128"/>
            </a:endParaRPr>
          </a:p>
        </p:txBody>
      </p:sp>
      <p:sp>
        <p:nvSpPr>
          <p:cNvPr id="372818" name="Rectangle 82"/>
          <p:cNvSpPr>
            <a:spLocks noChangeArrowheads="1"/>
          </p:cNvSpPr>
          <p:nvPr/>
        </p:nvSpPr>
        <p:spPr bwMode="auto">
          <a:xfrm>
            <a:off x="2144713" y="1595438"/>
            <a:ext cx="441325"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ND</a:t>
            </a:r>
          </a:p>
        </p:txBody>
      </p:sp>
      <p:sp>
        <p:nvSpPr>
          <p:cNvPr id="120881" name="Text Box 49"/>
          <p:cNvSpPr txBox="1">
            <a:spLocks noChangeArrowheads="1"/>
          </p:cNvSpPr>
          <p:nvPr/>
        </p:nvSpPr>
        <p:spPr bwMode="auto">
          <a:xfrm>
            <a:off x="7261225" y="4579938"/>
            <a:ext cx="1365250" cy="942975"/>
          </a:xfrm>
          <a:prstGeom prst="rect">
            <a:avLst/>
          </a:prstGeom>
          <a:noFill/>
          <a:ln w="9525">
            <a:noFill/>
            <a:miter lim="800000"/>
            <a:headEnd/>
            <a:tailEnd/>
          </a:ln>
          <a:effectLst/>
        </p:spPr>
        <p:txBody>
          <a:bodyPr>
            <a:spAutoFit/>
          </a:bodyPr>
          <a:lstStyle/>
          <a:p>
            <a:r>
              <a:rPr lang="en-US" sz="1400">
                <a:solidFill>
                  <a:srgbClr val="006600"/>
                </a:solidFill>
                <a:latin typeface="Arial" charset="0"/>
                <a:ea typeface="MS PGothic" pitchFamily="34" charset="-128"/>
              </a:rPr>
              <a:t>Multiple detectors allows </a:t>
            </a:r>
            <a:r>
              <a:rPr lang="en-US" sz="1400" i="1">
                <a:solidFill>
                  <a:srgbClr val="006600"/>
                </a:solidFill>
                <a:latin typeface="Arial" charset="0"/>
                <a:ea typeface="MS PGothic" pitchFamily="34" charset="-128"/>
              </a:rPr>
              <a:t>t</a:t>
            </a:r>
            <a:r>
              <a:rPr lang="en-US" sz="1400">
                <a:solidFill>
                  <a:srgbClr val="006600"/>
                </a:solidFill>
                <a:latin typeface="Arial" charset="0"/>
                <a:ea typeface="MS PGothic" pitchFamily="34" charset="-128"/>
              </a:rPr>
              <a:t>=0 measurements</a:t>
            </a:r>
          </a:p>
        </p:txBody>
      </p:sp>
    </p:spTree>
    <p:extLst>
      <p:ext uri="{BB962C8B-B14F-4D97-AF65-F5344CB8AC3E}">
        <p14:creationId xmlns:p14="http://schemas.microsoft.com/office/powerpoint/2010/main" val="2193766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27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27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27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86" grpId="0"/>
      <p:bldP spid="12088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3" name="Rectangle 43"/>
          <p:cNvSpPr>
            <a:spLocks noChangeArrowheads="1"/>
          </p:cNvSpPr>
          <p:nvPr/>
        </p:nvSpPr>
        <p:spPr bwMode="auto">
          <a:xfrm>
            <a:off x="0" y="0"/>
            <a:ext cx="9144000" cy="6858000"/>
          </a:xfrm>
          <a:prstGeom prst="rect">
            <a:avLst/>
          </a:prstGeom>
          <a:solidFill>
            <a:srgbClr val="0000FF"/>
          </a:solidFill>
          <a:ln w="9525">
            <a:solidFill>
              <a:srgbClr val="0000FF"/>
            </a:solidFill>
            <a:miter lim="800000"/>
            <a:headEnd/>
            <a:tailEnd/>
          </a:ln>
          <a:effectLst/>
        </p:spPr>
        <p:txBody>
          <a:bodyPr wrap="none" anchor="ctr"/>
          <a:lstStyle/>
          <a:p>
            <a:endParaRPr lang="en-US"/>
          </a:p>
        </p:txBody>
      </p:sp>
      <p:graphicFrame>
        <p:nvGraphicFramePr>
          <p:cNvPr id="368729" name="Object 2"/>
          <p:cNvGraphicFramePr>
            <a:graphicFrameLocks noChangeAspect="1"/>
          </p:cNvGraphicFramePr>
          <p:nvPr/>
        </p:nvGraphicFramePr>
        <p:xfrm>
          <a:off x="-95250" y="3400425"/>
          <a:ext cx="4743450" cy="3255963"/>
        </p:xfrm>
        <a:graphic>
          <a:graphicData uri="http://schemas.openxmlformats.org/presentationml/2006/ole">
            <mc:AlternateContent xmlns:mc="http://schemas.openxmlformats.org/markup-compatibility/2006">
              <mc:Choice xmlns:v="urn:schemas-microsoft-com:vml" Requires="v">
                <p:oleObj spid="_x0000_s461854" name="Graph" r:id="rId4" imgW="3734410" imgH="2561539" progId="Origin50.Graph">
                  <p:embed/>
                </p:oleObj>
              </mc:Choice>
              <mc:Fallback>
                <p:oleObj name="Graph" r:id="rId4" imgW="3734410" imgH="2561539"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3400425"/>
                        <a:ext cx="4743450"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8715" name="Rectangle 75"/>
          <p:cNvSpPr>
            <a:spLocks noChangeArrowheads="1"/>
          </p:cNvSpPr>
          <p:nvPr/>
        </p:nvSpPr>
        <p:spPr bwMode="auto">
          <a:xfrm rot="5400000">
            <a:off x="1894681" y="1532732"/>
            <a:ext cx="454025" cy="103188"/>
          </a:xfrm>
          <a:prstGeom prst="rect">
            <a:avLst/>
          </a:prstGeom>
          <a:solidFill>
            <a:schemeClr val="tx1"/>
          </a:solidFill>
          <a:ln w="19050">
            <a:solidFill>
              <a:schemeClr val="bg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122884" name="Rectangle 6"/>
          <p:cNvSpPr>
            <a:spLocks noGrp="1" noChangeArrowheads="1"/>
          </p:cNvSpPr>
          <p:nvPr>
            <p:ph type="title" idx="4294967295"/>
          </p:nvPr>
        </p:nvSpPr>
        <p:spPr>
          <a:xfrm>
            <a:off x="457200" y="-182563"/>
            <a:ext cx="8229600" cy="1143001"/>
          </a:xfrm>
        </p:spPr>
        <p:txBody>
          <a:bodyPr/>
          <a:lstStyle/>
          <a:p>
            <a:pPr eaLnBrk="1" hangingPunct="1"/>
            <a:r>
              <a:rPr lang="en-US" smtClean="0">
                <a:solidFill>
                  <a:schemeClr val="bg1"/>
                </a:solidFill>
              </a:rPr>
              <a:t>2</a:t>
            </a:r>
            <a:r>
              <a:rPr lang="en-US" i="1" baseline="30000" smtClean="0">
                <a:solidFill>
                  <a:schemeClr val="bg1"/>
                </a:solidFill>
              </a:rPr>
              <a:t>nd</a:t>
            </a:r>
            <a:r>
              <a:rPr lang="en-US" smtClean="0">
                <a:solidFill>
                  <a:schemeClr val="bg1"/>
                </a:solidFill>
              </a:rPr>
              <a:t>-Order Coherence</a:t>
            </a:r>
          </a:p>
        </p:txBody>
      </p:sp>
      <p:graphicFrame>
        <p:nvGraphicFramePr>
          <p:cNvPr id="122885" name="Object 3"/>
          <p:cNvGraphicFramePr>
            <a:graphicFrameLocks noChangeAspect="1"/>
          </p:cNvGraphicFramePr>
          <p:nvPr/>
        </p:nvGraphicFramePr>
        <p:xfrm>
          <a:off x="4292600" y="3297238"/>
          <a:ext cx="4597400" cy="3357562"/>
        </p:xfrm>
        <a:graphic>
          <a:graphicData uri="http://schemas.openxmlformats.org/presentationml/2006/ole">
            <mc:AlternateContent xmlns:mc="http://schemas.openxmlformats.org/markup-compatibility/2006">
              <mc:Choice xmlns:v="urn:schemas-microsoft-com:vml" Requires="v">
                <p:oleObj spid="_x0000_s461855" name="Graph" r:id="rId6" imgW="3614928" imgH="2639568" progId="Origin50.Graph">
                  <p:embed/>
                </p:oleObj>
              </mc:Choice>
              <mc:Fallback>
                <p:oleObj name="Graph" r:id="rId6" imgW="3614928" imgH="2639568"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2600" y="3297238"/>
                        <a:ext cx="4597400" cy="335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68682" name="Text Box 42"/>
          <p:cNvSpPr txBox="1">
            <a:spLocks noChangeArrowheads="1"/>
          </p:cNvSpPr>
          <p:nvPr/>
        </p:nvSpPr>
        <p:spPr bwMode="auto">
          <a:xfrm>
            <a:off x="7351713" y="3786188"/>
            <a:ext cx="1022350" cy="641350"/>
          </a:xfrm>
          <a:prstGeom prst="rect">
            <a:avLst/>
          </a:prstGeom>
          <a:noFill/>
          <a:ln w="9525">
            <a:noFill/>
            <a:miter lim="800000"/>
            <a:headEnd/>
            <a:tailEnd/>
          </a:ln>
          <a:effectLst/>
        </p:spPr>
        <p:txBody>
          <a:bodyPr wrap="none">
            <a:spAutoFit/>
          </a:bodyPr>
          <a:lstStyle/>
          <a:p>
            <a:pPr algn="ctr">
              <a:defRPr/>
            </a:pPr>
            <a:r>
              <a:rPr lang="en-US" sz="1800" b="1">
                <a:solidFill>
                  <a:srgbClr val="000000"/>
                </a:solidFill>
                <a:latin typeface="Arial" charset="0"/>
              </a:rPr>
              <a:t>Chaotic</a:t>
            </a:r>
          </a:p>
          <a:p>
            <a:pPr algn="ctr">
              <a:defRPr/>
            </a:pPr>
            <a:r>
              <a:rPr lang="en-US" sz="1800" b="1">
                <a:solidFill>
                  <a:srgbClr val="000000"/>
                </a:solidFill>
                <a:latin typeface="Arial" charset="0"/>
              </a:rPr>
              <a:t>Source</a:t>
            </a:r>
          </a:p>
        </p:txBody>
      </p:sp>
      <p:sp>
        <p:nvSpPr>
          <p:cNvPr id="368683" name="Rectangle 43"/>
          <p:cNvSpPr>
            <a:spLocks noChangeArrowheads="1"/>
          </p:cNvSpPr>
          <p:nvPr/>
        </p:nvSpPr>
        <p:spPr bwMode="auto">
          <a:xfrm>
            <a:off x="7759700" y="2146300"/>
            <a:ext cx="738188" cy="600075"/>
          </a:xfrm>
          <a:prstGeom prst="rect">
            <a:avLst/>
          </a:prstGeom>
          <a:solidFill>
            <a:srgbClr val="003366"/>
          </a:solidFill>
          <a:ln w="28575">
            <a:solidFill>
              <a:schemeClr val="bg1"/>
            </a:solidFill>
            <a:miter lim="800000"/>
            <a:headEnd/>
            <a:tailEnd/>
          </a:ln>
          <a:effectLst/>
        </p:spPr>
        <p:txBody>
          <a:bodyPr wrap="none" anchor="ctr"/>
          <a:lstStyle/>
          <a:p>
            <a:pPr algn="ctr">
              <a:defRPr/>
            </a:pPr>
            <a:r>
              <a:rPr lang="en-US" sz="2400" b="1">
                <a:solidFill>
                  <a:srgbClr val="FFFFFF"/>
                </a:solidFill>
                <a:latin typeface="Arial" charset="0"/>
              </a:rPr>
              <a:t>PC</a:t>
            </a:r>
          </a:p>
        </p:txBody>
      </p:sp>
      <p:sp>
        <p:nvSpPr>
          <p:cNvPr id="368684" name="Rectangle 44"/>
          <p:cNvSpPr>
            <a:spLocks noChangeArrowheads="1"/>
          </p:cNvSpPr>
          <p:nvPr/>
        </p:nvSpPr>
        <p:spPr bwMode="auto">
          <a:xfrm>
            <a:off x="5616575" y="1995488"/>
            <a:ext cx="1844675" cy="892175"/>
          </a:xfrm>
          <a:prstGeom prst="rect">
            <a:avLst/>
          </a:prstGeom>
          <a:solidFill>
            <a:schemeClr val="tx1"/>
          </a:solidFill>
          <a:ln w="28575">
            <a:solidFill>
              <a:schemeClr val="bg1"/>
            </a:solidFill>
            <a:miter lim="800000"/>
            <a:headEnd/>
            <a:tailEnd/>
          </a:ln>
          <a:effectLst/>
        </p:spPr>
        <p:txBody>
          <a:bodyPr wrap="none" anchor="ctr"/>
          <a:lstStyle/>
          <a:p>
            <a:pPr algn="ctr">
              <a:defRPr/>
            </a:pPr>
            <a:r>
              <a:rPr lang="en-US" sz="1600" b="1">
                <a:solidFill>
                  <a:srgbClr val="FFFFFF"/>
                </a:solidFill>
                <a:latin typeface="Arial" charset="0"/>
              </a:rPr>
              <a:t>4-Channel</a:t>
            </a:r>
          </a:p>
          <a:p>
            <a:pPr algn="ctr">
              <a:defRPr/>
            </a:pPr>
            <a:r>
              <a:rPr lang="en-US" sz="1600" b="1">
                <a:solidFill>
                  <a:srgbClr val="FFFFFF"/>
                </a:solidFill>
                <a:latin typeface="Arial" charset="0"/>
              </a:rPr>
              <a:t>Time-Tagging</a:t>
            </a:r>
            <a:br>
              <a:rPr lang="en-US" sz="1600" b="1">
                <a:solidFill>
                  <a:srgbClr val="FFFFFF"/>
                </a:solidFill>
                <a:latin typeface="Arial" charset="0"/>
              </a:rPr>
            </a:br>
            <a:r>
              <a:rPr lang="en-US" sz="1600" b="1">
                <a:solidFill>
                  <a:srgbClr val="FFFFFF"/>
                </a:solidFill>
                <a:latin typeface="Arial" charset="0"/>
              </a:rPr>
              <a:t>Electronics</a:t>
            </a:r>
          </a:p>
        </p:txBody>
      </p:sp>
      <p:sp>
        <p:nvSpPr>
          <p:cNvPr id="368685" name="Rectangle 45"/>
          <p:cNvSpPr>
            <a:spLocks noChangeArrowheads="1"/>
          </p:cNvSpPr>
          <p:nvPr/>
        </p:nvSpPr>
        <p:spPr bwMode="auto">
          <a:xfrm>
            <a:off x="3981450" y="1966913"/>
            <a:ext cx="1516063" cy="1019175"/>
          </a:xfrm>
          <a:prstGeom prst="rect">
            <a:avLst/>
          </a:prstGeom>
          <a:solidFill>
            <a:srgbClr val="CCECFF"/>
          </a:solidFill>
          <a:ln w="28575">
            <a:solidFill>
              <a:schemeClr val="tx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68686" name="Rectangle 46"/>
          <p:cNvSpPr>
            <a:spLocks noChangeArrowheads="1"/>
          </p:cNvSpPr>
          <p:nvPr/>
        </p:nvSpPr>
        <p:spPr bwMode="auto">
          <a:xfrm>
            <a:off x="4106863" y="2041525"/>
            <a:ext cx="1133475" cy="581025"/>
          </a:xfrm>
          <a:prstGeom prst="rect">
            <a:avLst/>
          </a:prstGeom>
          <a:noFill/>
          <a:ln w="9525">
            <a:noFill/>
            <a:miter lim="800000"/>
            <a:headEnd/>
            <a:tailEnd/>
          </a:ln>
          <a:effectLst/>
        </p:spPr>
        <p:txBody>
          <a:bodyPr wrap="none">
            <a:spAutoFit/>
          </a:bodyPr>
          <a:lstStyle/>
          <a:p>
            <a:pPr algn="ctr">
              <a:defRPr/>
            </a:pPr>
            <a:r>
              <a:rPr lang="en-US" sz="1600" b="1">
                <a:solidFill>
                  <a:srgbClr val="000000"/>
                </a:solidFill>
                <a:latin typeface="Arial" charset="0"/>
              </a:rPr>
              <a:t>4-element</a:t>
            </a:r>
          </a:p>
          <a:p>
            <a:pPr algn="ctr">
              <a:defRPr/>
            </a:pPr>
            <a:r>
              <a:rPr lang="en-US" sz="1600" b="1">
                <a:solidFill>
                  <a:srgbClr val="000000"/>
                </a:solidFill>
                <a:latin typeface="Arial" charset="0"/>
              </a:rPr>
              <a:t>SNSPD</a:t>
            </a:r>
          </a:p>
        </p:txBody>
      </p:sp>
      <p:grpSp>
        <p:nvGrpSpPr>
          <p:cNvPr id="122891" name="Group 48"/>
          <p:cNvGrpSpPr>
            <a:grpSpLocks/>
          </p:cNvGrpSpPr>
          <p:nvPr/>
        </p:nvGrpSpPr>
        <p:grpSpPr bwMode="auto">
          <a:xfrm>
            <a:off x="4318000" y="2081213"/>
            <a:ext cx="1417638" cy="793750"/>
            <a:chOff x="2720" y="1311"/>
            <a:chExt cx="850" cy="500"/>
          </a:xfrm>
        </p:grpSpPr>
        <p:sp>
          <p:nvSpPr>
            <p:cNvPr id="368689" name="Freeform 49"/>
            <p:cNvSpPr>
              <a:spLocks/>
            </p:cNvSpPr>
            <p:nvPr/>
          </p:nvSpPr>
          <p:spPr bwMode="auto">
            <a:xfrm>
              <a:off x="2720" y="1311"/>
              <a:ext cx="850" cy="394"/>
            </a:xfrm>
            <a:custGeom>
              <a:avLst/>
              <a:gdLst/>
              <a:ahLst/>
              <a:cxnLst>
                <a:cxn ang="0">
                  <a:pos x="0" y="362"/>
                </a:cxn>
                <a:cxn ang="0">
                  <a:pos x="507" y="347"/>
                </a:cxn>
                <a:cxn ang="0">
                  <a:pos x="618" y="82"/>
                </a:cxn>
                <a:cxn ang="0">
                  <a:pos x="690" y="7"/>
                </a:cxn>
                <a:cxn ang="0">
                  <a:pos x="850" y="6"/>
                </a:cxn>
              </a:cxnLst>
              <a:rect l="0" t="0" r="r" b="b"/>
              <a:pathLst>
                <a:path w="850" h="394">
                  <a:moveTo>
                    <a:pt x="0" y="362"/>
                  </a:moveTo>
                  <a:cubicBezTo>
                    <a:pt x="84" y="360"/>
                    <a:pt x="405" y="394"/>
                    <a:pt x="507" y="347"/>
                  </a:cubicBezTo>
                  <a:cubicBezTo>
                    <a:pt x="610" y="300"/>
                    <a:pt x="587" y="138"/>
                    <a:pt x="618" y="82"/>
                  </a:cubicBezTo>
                  <a:cubicBezTo>
                    <a:pt x="649" y="25"/>
                    <a:pt x="651" y="20"/>
                    <a:pt x="690" y="7"/>
                  </a:cubicBezTo>
                  <a:cubicBezTo>
                    <a:pt x="790" y="0"/>
                    <a:pt x="817" y="6"/>
                    <a:pt x="850" y="6"/>
                  </a:cubicBezTo>
                </a:path>
              </a:pathLst>
            </a:custGeom>
            <a:noFill/>
            <a:ln w="19050" cmpd="sng">
              <a:solidFill>
                <a:srgbClr val="FF9900"/>
              </a:solidFill>
              <a:round/>
              <a:headEnd/>
              <a:tailEnd/>
            </a:ln>
            <a:effectLst/>
          </p:spPr>
          <p:txBody>
            <a:bodyPr/>
            <a:lstStyle/>
            <a:p>
              <a:pPr>
                <a:defRPr/>
              </a:pPr>
              <a:endParaRPr lang="en-US" sz="1800">
                <a:solidFill>
                  <a:srgbClr val="000000"/>
                </a:solidFill>
                <a:latin typeface="Arial" charset="0"/>
              </a:endParaRPr>
            </a:p>
          </p:txBody>
        </p:sp>
        <p:sp>
          <p:nvSpPr>
            <p:cNvPr id="368690" name="Freeform 50"/>
            <p:cNvSpPr>
              <a:spLocks/>
            </p:cNvSpPr>
            <p:nvPr/>
          </p:nvSpPr>
          <p:spPr bwMode="auto">
            <a:xfrm>
              <a:off x="2734" y="1349"/>
              <a:ext cx="832" cy="394"/>
            </a:xfrm>
            <a:custGeom>
              <a:avLst/>
              <a:gdLst/>
              <a:ahLst/>
              <a:cxnLst>
                <a:cxn ang="0">
                  <a:pos x="0" y="362"/>
                </a:cxn>
                <a:cxn ang="0">
                  <a:pos x="507" y="347"/>
                </a:cxn>
                <a:cxn ang="0">
                  <a:pos x="618" y="82"/>
                </a:cxn>
                <a:cxn ang="0">
                  <a:pos x="690" y="7"/>
                </a:cxn>
                <a:cxn ang="0">
                  <a:pos x="832" y="6"/>
                </a:cxn>
              </a:cxnLst>
              <a:rect l="0" t="0" r="r" b="b"/>
              <a:pathLst>
                <a:path w="832" h="394">
                  <a:moveTo>
                    <a:pt x="0" y="362"/>
                  </a:moveTo>
                  <a:cubicBezTo>
                    <a:pt x="84" y="360"/>
                    <a:pt x="405" y="394"/>
                    <a:pt x="507" y="347"/>
                  </a:cubicBezTo>
                  <a:cubicBezTo>
                    <a:pt x="610" y="300"/>
                    <a:pt x="587" y="138"/>
                    <a:pt x="618" y="82"/>
                  </a:cubicBezTo>
                  <a:cubicBezTo>
                    <a:pt x="649" y="25"/>
                    <a:pt x="654" y="20"/>
                    <a:pt x="690" y="7"/>
                  </a:cubicBezTo>
                  <a:cubicBezTo>
                    <a:pt x="790" y="0"/>
                    <a:pt x="803" y="6"/>
                    <a:pt x="832" y="6"/>
                  </a:cubicBezTo>
                </a:path>
              </a:pathLst>
            </a:custGeom>
            <a:noFill/>
            <a:ln w="19050" cmpd="sng">
              <a:solidFill>
                <a:srgbClr val="3366FF"/>
              </a:solidFill>
              <a:round/>
              <a:headEnd/>
              <a:tailEnd/>
            </a:ln>
            <a:effectLst/>
          </p:spPr>
          <p:txBody>
            <a:bodyPr/>
            <a:lstStyle/>
            <a:p>
              <a:pPr>
                <a:defRPr/>
              </a:pPr>
              <a:endParaRPr lang="en-US" sz="1800">
                <a:solidFill>
                  <a:srgbClr val="000000"/>
                </a:solidFill>
                <a:latin typeface="Arial" charset="0"/>
              </a:endParaRPr>
            </a:p>
          </p:txBody>
        </p:sp>
        <p:sp>
          <p:nvSpPr>
            <p:cNvPr id="368691" name="Freeform 51"/>
            <p:cNvSpPr>
              <a:spLocks/>
            </p:cNvSpPr>
            <p:nvPr/>
          </p:nvSpPr>
          <p:spPr bwMode="auto">
            <a:xfrm>
              <a:off x="2747" y="1387"/>
              <a:ext cx="820" cy="394"/>
            </a:xfrm>
            <a:custGeom>
              <a:avLst/>
              <a:gdLst/>
              <a:ahLst/>
              <a:cxnLst>
                <a:cxn ang="0">
                  <a:pos x="0" y="362"/>
                </a:cxn>
                <a:cxn ang="0">
                  <a:pos x="508" y="347"/>
                </a:cxn>
                <a:cxn ang="0">
                  <a:pos x="619" y="82"/>
                </a:cxn>
                <a:cxn ang="0">
                  <a:pos x="691" y="7"/>
                </a:cxn>
                <a:cxn ang="0">
                  <a:pos x="820" y="5"/>
                </a:cxn>
              </a:cxnLst>
              <a:rect l="0" t="0" r="r" b="b"/>
              <a:pathLst>
                <a:path w="820" h="394">
                  <a:moveTo>
                    <a:pt x="0" y="362"/>
                  </a:moveTo>
                  <a:cubicBezTo>
                    <a:pt x="85" y="360"/>
                    <a:pt x="405" y="394"/>
                    <a:pt x="508" y="347"/>
                  </a:cubicBezTo>
                  <a:cubicBezTo>
                    <a:pt x="611" y="300"/>
                    <a:pt x="588" y="138"/>
                    <a:pt x="619" y="82"/>
                  </a:cubicBezTo>
                  <a:cubicBezTo>
                    <a:pt x="650" y="25"/>
                    <a:pt x="657" y="20"/>
                    <a:pt x="691" y="7"/>
                  </a:cubicBezTo>
                  <a:cubicBezTo>
                    <a:pt x="791" y="0"/>
                    <a:pt x="793" y="5"/>
                    <a:pt x="820" y="5"/>
                  </a:cubicBezTo>
                </a:path>
              </a:pathLst>
            </a:custGeom>
            <a:noFill/>
            <a:ln w="19050" cmpd="sng">
              <a:solidFill>
                <a:srgbClr val="CC0000"/>
              </a:solidFill>
              <a:round/>
              <a:headEnd/>
              <a:tailEnd/>
            </a:ln>
            <a:effectLst/>
          </p:spPr>
          <p:txBody>
            <a:bodyPr/>
            <a:lstStyle/>
            <a:p>
              <a:pPr>
                <a:defRPr/>
              </a:pPr>
              <a:endParaRPr lang="en-US" sz="1800">
                <a:solidFill>
                  <a:srgbClr val="000000"/>
                </a:solidFill>
                <a:latin typeface="Arial" charset="0"/>
              </a:endParaRPr>
            </a:p>
          </p:txBody>
        </p:sp>
        <p:sp>
          <p:nvSpPr>
            <p:cNvPr id="368692" name="Freeform 52"/>
            <p:cNvSpPr>
              <a:spLocks/>
            </p:cNvSpPr>
            <p:nvPr/>
          </p:nvSpPr>
          <p:spPr bwMode="auto">
            <a:xfrm>
              <a:off x="2764" y="1417"/>
              <a:ext cx="803" cy="394"/>
            </a:xfrm>
            <a:custGeom>
              <a:avLst/>
              <a:gdLst/>
              <a:ahLst/>
              <a:cxnLst>
                <a:cxn ang="0">
                  <a:pos x="0" y="362"/>
                </a:cxn>
                <a:cxn ang="0">
                  <a:pos x="507" y="347"/>
                </a:cxn>
                <a:cxn ang="0">
                  <a:pos x="618" y="82"/>
                </a:cxn>
                <a:cxn ang="0">
                  <a:pos x="690" y="7"/>
                </a:cxn>
                <a:cxn ang="0">
                  <a:pos x="803" y="5"/>
                </a:cxn>
              </a:cxnLst>
              <a:rect l="0" t="0" r="r" b="b"/>
              <a:pathLst>
                <a:path w="803" h="394">
                  <a:moveTo>
                    <a:pt x="0" y="362"/>
                  </a:moveTo>
                  <a:cubicBezTo>
                    <a:pt x="84" y="360"/>
                    <a:pt x="405" y="394"/>
                    <a:pt x="507" y="347"/>
                  </a:cubicBezTo>
                  <a:cubicBezTo>
                    <a:pt x="610" y="300"/>
                    <a:pt x="587" y="138"/>
                    <a:pt x="618" y="82"/>
                  </a:cubicBezTo>
                  <a:cubicBezTo>
                    <a:pt x="649" y="25"/>
                    <a:pt x="659" y="20"/>
                    <a:pt x="690" y="7"/>
                  </a:cubicBezTo>
                  <a:cubicBezTo>
                    <a:pt x="790" y="0"/>
                    <a:pt x="780" y="5"/>
                    <a:pt x="803" y="5"/>
                  </a:cubicBezTo>
                </a:path>
              </a:pathLst>
            </a:custGeom>
            <a:noFill/>
            <a:ln w="19050" cmpd="sng">
              <a:solidFill>
                <a:srgbClr val="008000"/>
              </a:solidFill>
              <a:round/>
              <a:headEnd/>
              <a:tailEnd/>
            </a:ln>
            <a:effectLst/>
          </p:spPr>
          <p:txBody>
            <a:bodyPr/>
            <a:lstStyle/>
            <a:p>
              <a:pPr>
                <a:defRPr/>
              </a:pPr>
              <a:endParaRPr lang="en-US" sz="1800">
                <a:solidFill>
                  <a:srgbClr val="000000"/>
                </a:solidFill>
                <a:latin typeface="Arial" charset="0"/>
              </a:endParaRPr>
            </a:p>
          </p:txBody>
        </p:sp>
      </p:grpSp>
      <p:grpSp>
        <p:nvGrpSpPr>
          <p:cNvPr id="122896" name="Group 53"/>
          <p:cNvGrpSpPr>
            <a:grpSpLocks/>
          </p:cNvGrpSpPr>
          <p:nvPr/>
        </p:nvGrpSpPr>
        <p:grpSpPr bwMode="auto">
          <a:xfrm>
            <a:off x="4265613" y="2535238"/>
            <a:ext cx="185737" cy="385762"/>
            <a:chOff x="1458" y="1371"/>
            <a:chExt cx="111" cy="222"/>
          </a:xfrm>
        </p:grpSpPr>
        <p:sp>
          <p:nvSpPr>
            <p:cNvPr id="368694" name="Arc 54"/>
            <p:cNvSpPr>
              <a:spLocks/>
            </p:cNvSpPr>
            <p:nvPr/>
          </p:nvSpPr>
          <p:spPr bwMode="auto">
            <a:xfrm>
              <a:off x="1458" y="1371"/>
              <a:ext cx="111" cy="222"/>
            </a:xfrm>
            <a:custGeom>
              <a:avLst/>
              <a:gdLst>
                <a:gd name="G0" fmla="+- 0 0 0"/>
                <a:gd name="G1" fmla="+- 21600 0 0"/>
                <a:gd name="G2" fmla="+- 21600 0 0"/>
                <a:gd name="T0" fmla="*/ 0 w 21600"/>
                <a:gd name="T1" fmla="*/ 0 h 43191"/>
                <a:gd name="T2" fmla="*/ 635 w 21600"/>
                <a:gd name="T3" fmla="*/ 43191 h 43191"/>
                <a:gd name="T4" fmla="*/ 0 w 21600"/>
                <a:gd name="T5" fmla="*/ 21600 h 43191"/>
              </a:gdLst>
              <a:ahLst/>
              <a:cxnLst>
                <a:cxn ang="0">
                  <a:pos x="T0" y="T1"/>
                </a:cxn>
                <a:cxn ang="0">
                  <a:pos x="T2" y="T3"/>
                </a:cxn>
                <a:cxn ang="0">
                  <a:pos x="T4" y="T5"/>
                </a:cxn>
              </a:cxnLst>
              <a:rect l="0" t="0" r="r" b="b"/>
              <a:pathLst>
                <a:path w="21600" h="43191" fill="none" extrusionOk="0">
                  <a:moveTo>
                    <a:pt x="0" y="-1"/>
                  </a:moveTo>
                  <a:cubicBezTo>
                    <a:pt x="11929" y="0"/>
                    <a:pt x="21600" y="9670"/>
                    <a:pt x="21600" y="21600"/>
                  </a:cubicBezTo>
                  <a:cubicBezTo>
                    <a:pt x="21600" y="33282"/>
                    <a:pt x="12312" y="42847"/>
                    <a:pt x="634" y="43190"/>
                  </a:cubicBezTo>
                </a:path>
                <a:path w="21600" h="43191" stroke="0" extrusionOk="0">
                  <a:moveTo>
                    <a:pt x="0" y="-1"/>
                  </a:moveTo>
                  <a:cubicBezTo>
                    <a:pt x="11929" y="0"/>
                    <a:pt x="21600" y="9670"/>
                    <a:pt x="21600" y="21600"/>
                  </a:cubicBezTo>
                  <a:cubicBezTo>
                    <a:pt x="21600" y="33282"/>
                    <a:pt x="12312" y="42847"/>
                    <a:pt x="634" y="43190"/>
                  </a:cubicBezTo>
                  <a:lnTo>
                    <a:pt x="0" y="21600"/>
                  </a:lnTo>
                  <a:close/>
                </a:path>
              </a:pathLst>
            </a:custGeom>
            <a:solidFill>
              <a:srgbClr val="C0C0C0"/>
            </a:solidFill>
            <a:ln w="9525">
              <a:solidFill>
                <a:schemeClr val="tx1"/>
              </a:solidFill>
              <a:round/>
              <a:headEnd/>
              <a:tailEnd/>
            </a:ln>
            <a:effectLst/>
          </p:spPr>
          <p:txBody>
            <a:bodyPr wrap="none" anchor="ctr"/>
            <a:lstStyle/>
            <a:p>
              <a:pPr>
                <a:defRPr/>
              </a:pPr>
              <a:endParaRPr lang="en-US" sz="1800">
                <a:solidFill>
                  <a:srgbClr val="000000"/>
                </a:solidFill>
                <a:latin typeface="Arial" charset="0"/>
              </a:endParaRPr>
            </a:p>
          </p:txBody>
        </p:sp>
        <p:sp>
          <p:nvSpPr>
            <p:cNvPr id="368695" name="Line 55"/>
            <p:cNvSpPr>
              <a:spLocks noChangeShapeType="1"/>
            </p:cNvSpPr>
            <p:nvPr/>
          </p:nvSpPr>
          <p:spPr bwMode="auto">
            <a:xfrm flipV="1">
              <a:off x="1458" y="1371"/>
              <a:ext cx="0" cy="222"/>
            </a:xfrm>
            <a:prstGeom prst="line">
              <a:avLst/>
            </a:prstGeom>
            <a:noFill/>
            <a:ln w="9525">
              <a:solidFill>
                <a:schemeClr val="tx1"/>
              </a:solidFill>
              <a:round/>
              <a:headEnd/>
              <a:tailEnd/>
            </a:ln>
            <a:effectLst/>
          </p:spPr>
          <p:txBody>
            <a:bodyPr/>
            <a:lstStyle/>
            <a:p>
              <a:pPr>
                <a:defRPr/>
              </a:pPr>
              <a:endParaRPr lang="en-US" sz="1800">
                <a:solidFill>
                  <a:srgbClr val="000000"/>
                </a:solidFill>
                <a:latin typeface="Arial" charset="0"/>
              </a:endParaRPr>
            </a:p>
          </p:txBody>
        </p:sp>
      </p:grpSp>
      <p:sp>
        <p:nvSpPr>
          <p:cNvPr id="368696" name="Line 56"/>
          <p:cNvSpPr>
            <a:spLocks noChangeShapeType="1"/>
          </p:cNvSpPr>
          <p:nvPr/>
        </p:nvSpPr>
        <p:spPr bwMode="auto">
          <a:xfrm>
            <a:off x="7469188" y="2454275"/>
            <a:ext cx="280987" cy="0"/>
          </a:xfrm>
          <a:prstGeom prst="line">
            <a:avLst/>
          </a:prstGeom>
          <a:noFill/>
          <a:ln w="28575">
            <a:solidFill>
              <a:schemeClr val="bg1"/>
            </a:solidFill>
            <a:round/>
            <a:headEnd/>
            <a:tailEnd type="triangle" w="lg" len="med"/>
          </a:ln>
          <a:effectLst/>
        </p:spPr>
        <p:txBody>
          <a:bodyPr/>
          <a:lstStyle/>
          <a:p>
            <a:pPr>
              <a:defRPr/>
            </a:pPr>
            <a:endParaRPr lang="en-US" sz="1800">
              <a:solidFill>
                <a:srgbClr val="000000"/>
              </a:solidFill>
              <a:latin typeface="Arial" charset="0"/>
            </a:endParaRPr>
          </a:p>
        </p:txBody>
      </p:sp>
      <p:sp>
        <p:nvSpPr>
          <p:cNvPr id="368697" name="Line 57"/>
          <p:cNvSpPr>
            <a:spLocks noChangeShapeType="1"/>
          </p:cNvSpPr>
          <p:nvPr/>
        </p:nvSpPr>
        <p:spPr bwMode="auto">
          <a:xfrm>
            <a:off x="3814763" y="1965325"/>
            <a:ext cx="144462" cy="152400"/>
          </a:xfrm>
          <a:prstGeom prst="line">
            <a:avLst/>
          </a:prstGeom>
          <a:noFill/>
          <a:ln w="28575">
            <a:solidFill>
              <a:srgbClr val="000099"/>
            </a:solidFill>
            <a:round/>
            <a:headEnd/>
            <a:tailEnd type="triangle" w="lg" len="med"/>
          </a:ln>
          <a:effectLst/>
        </p:spPr>
        <p:txBody>
          <a:bodyPr/>
          <a:lstStyle/>
          <a:p>
            <a:pPr>
              <a:defRPr/>
            </a:pPr>
            <a:endParaRPr lang="en-US" sz="1800">
              <a:solidFill>
                <a:srgbClr val="000000"/>
              </a:solidFill>
              <a:latin typeface="Arial" charset="0"/>
            </a:endParaRPr>
          </a:p>
        </p:txBody>
      </p:sp>
      <p:sp>
        <p:nvSpPr>
          <p:cNvPr id="368698" name="Rectangle 58"/>
          <p:cNvSpPr>
            <a:spLocks noChangeArrowheads="1"/>
          </p:cNvSpPr>
          <p:nvPr/>
        </p:nvSpPr>
        <p:spPr bwMode="auto">
          <a:xfrm rot="2700000">
            <a:off x="3159919" y="1516856"/>
            <a:ext cx="460375" cy="68263"/>
          </a:xfrm>
          <a:prstGeom prst="rect">
            <a:avLst/>
          </a:prstGeom>
          <a:solidFill>
            <a:schemeClr val="bg1"/>
          </a:solidFill>
          <a:ln w="9525">
            <a:solidFill>
              <a:schemeClr val="bg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68701" name="Oval 61"/>
          <p:cNvSpPr>
            <a:spLocks noChangeArrowheads="1"/>
          </p:cNvSpPr>
          <p:nvPr/>
        </p:nvSpPr>
        <p:spPr bwMode="auto">
          <a:xfrm rot="16200000" flipH="1">
            <a:off x="3370263" y="2335213"/>
            <a:ext cx="26987" cy="65087"/>
          </a:xfrm>
          <a:prstGeom prst="ellipse">
            <a:avLst/>
          </a:prstGeom>
          <a:solidFill>
            <a:srgbClr val="DDDDDD">
              <a:alpha val="30000"/>
            </a:srgbClr>
          </a:solidFill>
          <a:ln w="9525">
            <a:solidFill>
              <a:schemeClr val="tx1"/>
            </a:solidFill>
            <a:round/>
            <a:headEnd/>
            <a:tailEnd/>
          </a:ln>
          <a:effectLst/>
        </p:spPr>
        <p:txBody>
          <a:bodyPr wrap="none" anchor="ctr"/>
          <a:lstStyle/>
          <a:p>
            <a:pPr>
              <a:defRPr/>
            </a:pPr>
            <a:endParaRPr lang="en-US" sz="1800">
              <a:solidFill>
                <a:srgbClr val="000000"/>
              </a:solidFill>
              <a:latin typeface="Arial" charset="0"/>
            </a:endParaRPr>
          </a:p>
        </p:txBody>
      </p:sp>
      <p:sp>
        <p:nvSpPr>
          <p:cNvPr id="368702" name="Line 62"/>
          <p:cNvSpPr>
            <a:spLocks noChangeShapeType="1"/>
          </p:cNvSpPr>
          <p:nvPr/>
        </p:nvSpPr>
        <p:spPr bwMode="auto">
          <a:xfrm>
            <a:off x="411163" y="1587500"/>
            <a:ext cx="2933700" cy="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68704" name="Freeform 64"/>
          <p:cNvSpPr>
            <a:spLocks/>
          </p:cNvSpPr>
          <p:nvPr/>
        </p:nvSpPr>
        <p:spPr bwMode="auto">
          <a:xfrm>
            <a:off x="3376613" y="2298700"/>
            <a:ext cx="849312" cy="457200"/>
          </a:xfrm>
          <a:custGeom>
            <a:avLst/>
            <a:gdLst/>
            <a:ahLst/>
            <a:cxnLst>
              <a:cxn ang="0">
                <a:pos x="3" y="0"/>
              </a:cxn>
              <a:cxn ang="0">
                <a:pos x="5" y="200"/>
              </a:cxn>
              <a:cxn ang="0">
                <a:pos x="35" y="278"/>
              </a:cxn>
              <a:cxn ang="0">
                <a:pos x="117" y="284"/>
              </a:cxn>
              <a:cxn ang="0">
                <a:pos x="535" y="284"/>
              </a:cxn>
            </a:cxnLst>
            <a:rect l="0" t="0" r="r" b="b"/>
            <a:pathLst>
              <a:path w="535" h="288">
                <a:moveTo>
                  <a:pt x="3" y="0"/>
                </a:moveTo>
                <a:cubicBezTo>
                  <a:pt x="3" y="34"/>
                  <a:pt x="0" y="154"/>
                  <a:pt x="5" y="200"/>
                </a:cubicBezTo>
                <a:cubicBezTo>
                  <a:pt x="5" y="242"/>
                  <a:pt x="12" y="248"/>
                  <a:pt x="35" y="278"/>
                </a:cubicBezTo>
                <a:cubicBezTo>
                  <a:pt x="74" y="288"/>
                  <a:pt x="78" y="284"/>
                  <a:pt x="117" y="284"/>
                </a:cubicBezTo>
                <a:cubicBezTo>
                  <a:pt x="156" y="284"/>
                  <a:pt x="448" y="284"/>
                  <a:pt x="535" y="284"/>
                </a:cubicBezTo>
              </a:path>
            </a:pathLst>
          </a:custGeom>
          <a:noFill/>
          <a:ln w="19050" cmpd="sng">
            <a:solidFill>
              <a:srgbClr val="FF3300"/>
            </a:solidFill>
            <a:round/>
            <a:headEnd type="none" w="med" len="med"/>
            <a:tailEnd type="triangle" w="lg" len="med"/>
          </a:ln>
          <a:effectLst/>
        </p:spPr>
        <p:txBody>
          <a:bodyPr/>
          <a:lstStyle/>
          <a:p>
            <a:pPr>
              <a:defRPr/>
            </a:pPr>
            <a:endParaRPr lang="en-US" sz="1800">
              <a:solidFill>
                <a:srgbClr val="000000"/>
              </a:solidFill>
              <a:latin typeface="Arial" charset="0"/>
            </a:endParaRPr>
          </a:p>
        </p:txBody>
      </p:sp>
      <p:sp>
        <p:nvSpPr>
          <p:cNvPr id="368705" name="Freeform 65"/>
          <p:cNvSpPr>
            <a:spLocks/>
          </p:cNvSpPr>
          <p:nvPr/>
        </p:nvSpPr>
        <p:spPr bwMode="auto">
          <a:xfrm>
            <a:off x="3349625" y="2362200"/>
            <a:ext cx="782638" cy="422275"/>
          </a:xfrm>
          <a:custGeom>
            <a:avLst/>
            <a:gdLst/>
            <a:ahLst/>
            <a:cxnLst>
              <a:cxn ang="0">
                <a:pos x="2" y="93"/>
              </a:cxn>
              <a:cxn ang="0">
                <a:pos x="14" y="214"/>
              </a:cxn>
              <a:cxn ang="0">
                <a:pos x="88" y="262"/>
              </a:cxn>
              <a:cxn ang="0">
                <a:pos x="486" y="262"/>
              </a:cxn>
              <a:cxn ang="0">
                <a:pos x="480" y="222"/>
              </a:cxn>
              <a:cxn ang="0">
                <a:pos x="102" y="224"/>
              </a:cxn>
              <a:cxn ang="0">
                <a:pos x="43" y="160"/>
              </a:cxn>
              <a:cxn ang="0">
                <a:pos x="41" y="6"/>
              </a:cxn>
              <a:cxn ang="0">
                <a:pos x="20" y="13"/>
              </a:cxn>
              <a:cxn ang="0">
                <a:pos x="1" y="13"/>
              </a:cxn>
              <a:cxn ang="0">
                <a:pos x="2" y="93"/>
              </a:cxn>
            </a:cxnLst>
            <a:rect l="0" t="0" r="r" b="b"/>
            <a:pathLst>
              <a:path w="493" h="266">
                <a:moveTo>
                  <a:pt x="2" y="93"/>
                </a:moveTo>
                <a:cubicBezTo>
                  <a:pt x="3" y="155"/>
                  <a:pt x="0" y="172"/>
                  <a:pt x="14" y="214"/>
                </a:cubicBezTo>
                <a:cubicBezTo>
                  <a:pt x="28" y="256"/>
                  <a:pt x="56" y="265"/>
                  <a:pt x="88" y="262"/>
                </a:cubicBezTo>
                <a:cubicBezTo>
                  <a:pt x="120" y="260"/>
                  <a:pt x="463" y="266"/>
                  <a:pt x="486" y="262"/>
                </a:cubicBezTo>
                <a:cubicBezTo>
                  <a:pt x="492" y="251"/>
                  <a:pt x="493" y="220"/>
                  <a:pt x="480" y="222"/>
                </a:cubicBezTo>
                <a:cubicBezTo>
                  <a:pt x="467" y="223"/>
                  <a:pt x="129" y="219"/>
                  <a:pt x="102" y="224"/>
                </a:cubicBezTo>
                <a:cubicBezTo>
                  <a:pt x="75" y="230"/>
                  <a:pt x="46" y="210"/>
                  <a:pt x="43" y="160"/>
                </a:cubicBezTo>
                <a:cubicBezTo>
                  <a:pt x="40" y="110"/>
                  <a:pt x="42" y="69"/>
                  <a:pt x="41" y="6"/>
                </a:cubicBezTo>
                <a:cubicBezTo>
                  <a:pt x="24" y="17"/>
                  <a:pt x="27" y="12"/>
                  <a:pt x="20" y="13"/>
                </a:cubicBezTo>
                <a:cubicBezTo>
                  <a:pt x="13" y="14"/>
                  <a:pt x="4" y="0"/>
                  <a:pt x="1" y="13"/>
                </a:cubicBezTo>
                <a:cubicBezTo>
                  <a:pt x="1" y="42"/>
                  <a:pt x="1" y="31"/>
                  <a:pt x="2" y="93"/>
                </a:cubicBezTo>
                <a:close/>
              </a:path>
            </a:pathLst>
          </a:custGeom>
          <a:solidFill>
            <a:srgbClr val="DDDDDD">
              <a:alpha val="60001"/>
            </a:srgbClr>
          </a:solidFill>
          <a:ln w="9525">
            <a:solidFill>
              <a:schemeClr val="tx1"/>
            </a:solidFill>
            <a:round/>
            <a:headEnd/>
            <a:tailEnd/>
          </a:ln>
          <a:effectLst/>
        </p:spPr>
        <p:txBody>
          <a:bodyPr/>
          <a:lstStyle/>
          <a:p>
            <a:pPr>
              <a:defRPr/>
            </a:pPr>
            <a:endParaRPr lang="en-US" sz="1800">
              <a:solidFill>
                <a:srgbClr val="000000"/>
              </a:solidFill>
              <a:latin typeface="Arial" charset="0"/>
            </a:endParaRPr>
          </a:p>
        </p:txBody>
      </p:sp>
      <p:sp>
        <p:nvSpPr>
          <p:cNvPr id="368706" name="Rectangle 66"/>
          <p:cNvSpPr>
            <a:spLocks noChangeArrowheads="1"/>
          </p:cNvSpPr>
          <p:nvPr/>
        </p:nvSpPr>
        <p:spPr bwMode="auto">
          <a:xfrm>
            <a:off x="2776538" y="2419350"/>
            <a:ext cx="617537"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Fiber</a:t>
            </a:r>
          </a:p>
        </p:txBody>
      </p:sp>
      <p:sp>
        <p:nvSpPr>
          <p:cNvPr id="368707" name="Rectangle 67"/>
          <p:cNvSpPr>
            <a:spLocks noChangeArrowheads="1"/>
          </p:cNvSpPr>
          <p:nvPr/>
        </p:nvSpPr>
        <p:spPr bwMode="auto">
          <a:xfrm rot="-5400000">
            <a:off x="804862" y="779463"/>
            <a:ext cx="485775" cy="1612900"/>
          </a:xfrm>
          <a:prstGeom prst="rect">
            <a:avLst/>
          </a:prstGeom>
          <a:solidFill>
            <a:srgbClr val="EFECA9"/>
          </a:solidFill>
          <a:ln w="9525">
            <a:solidFill>
              <a:schemeClr val="tx1"/>
            </a:solidFill>
            <a:miter lim="800000"/>
            <a:headEnd/>
            <a:tailEnd/>
          </a:ln>
          <a:effectLst/>
        </p:spPr>
        <p:txBody>
          <a:bodyPr vert="eaVert" wrap="none" anchor="ctr"/>
          <a:lstStyle/>
          <a:p>
            <a:pPr algn="ctr">
              <a:defRPr/>
            </a:pPr>
            <a:r>
              <a:rPr lang="en-US" sz="1400" b="1">
                <a:solidFill>
                  <a:srgbClr val="000000"/>
                </a:solidFill>
                <a:latin typeface="Arial" charset="0"/>
              </a:rPr>
              <a:t>CW Diode Laser</a:t>
            </a:r>
          </a:p>
          <a:p>
            <a:pPr algn="ctr">
              <a:defRPr/>
            </a:pPr>
            <a:r>
              <a:rPr lang="en-US" sz="1400" b="1">
                <a:solidFill>
                  <a:srgbClr val="000000"/>
                </a:solidFill>
                <a:latin typeface="Arial" charset="0"/>
              </a:rPr>
              <a:t>1070 nm</a:t>
            </a:r>
          </a:p>
        </p:txBody>
      </p:sp>
      <p:sp>
        <p:nvSpPr>
          <p:cNvPr id="368713" name="Line 73"/>
          <p:cNvSpPr>
            <a:spLocks noChangeShapeType="1"/>
          </p:cNvSpPr>
          <p:nvPr/>
        </p:nvSpPr>
        <p:spPr bwMode="auto">
          <a:xfrm>
            <a:off x="3371850" y="1633538"/>
            <a:ext cx="6350" cy="69850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68716" name="Line 76"/>
          <p:cNvSpPr>
            <a:spLocks noChangeShapeType="1"/>
          </p:cNvSpPr>
          <p:nvPr/>
        </p:nvSpPr>
        <p:spPr bwMode="auto">
          <a:xfrm flipV="1">
            <a:off x="3252788" y="1338263"/>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17" name="Line 77"/>
          <p:cNvSpPr>
            <a:spLocks noChangeShapeType="1"/>
          </p:cNvSpPr>
          <p:nvPr/>
        </p:nvSpPr>
        <p:spPr bwMode="auto">
          <a:xfrm flipV="1">
            <a:off x="3297238" y="1376363"/>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18" name="Line 78"/>
          <p:cNvSpPr>
            <a:spLocks noChangeShapeType="1"/>
          </p:cNvSpPr>
          <p:nvPr/>
        </p:nvSpPr>
        <p:spPr bwMode="auto">
          <a:xfrm flipV="1">
            <a:off x="3332163" y="1416050"/>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19" name="Line 79"/>
          <p:cNvSpPr>
            <a:spLocks noChangeShapeType="1"/>
          </p:cNvSpPr>
          <p:nvPr/>
        </p:nvSpPr>
        <p:spPr bwMode="auto">
          <a:xfrm flipV="1">
            <a:off x="3378200" y="1457325"/>
            <a:ext cx="112713"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20" name="Line 80"/>
          <p:cNvSpPr>
            <a:spLocks noChangeShapeType="1"/>
          </p:cNvSpPr>
          <p:nvPr/>
        </p:nvSpPr>
        <p:spPr bwMode="auto">
          <a:xfrm flipV="1">
            <a:off x="3414713" y="1501775"/>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21" name="Line 81"/>
          <p:cNvSpPr>
            <a:spLocks noChangeShapeType="1"/>
          </p:cNvSpPr>
          <p:nvPr/>
        </p:nvSpPr>
        <p:spPr bwMode="auto">
          <a:xfrm flipV="1">
            <a:off x="3455988" y="1543050"/>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22" name="Line 82"/>
          <p:cNvSpPr>
            <a:spLocks noChangeShapeType="1"/>
          </p:cNvSpPr>
          <p:nvPr/>
        </p:nvSpPr>
        <p:spPr bwMode="auto">
          <a:xfrm flipV="1">
            <a:off x="3500438" y="1581150"/>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23" name="Line 83"/>
          <p:cNvSpPr>
            <a:spLocks noChangeShapeType="1"/>
          </p:cNvSpPr>
          <p:nvPr/>
        </p:nvSpPr>
        <p:spPr bwMode="auto">
          <a:xfrm flipV="1">
            <a:off x="3535363" y="1620838"/>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24" name="Line 84"/>
          <p:cNvSpPr>
            <a:spLocks noChangeShapeType="1"/>
          </p:cNvSpPr>
          <p:nvPr/>
        </p:nvSpPr>
        <p:spPr bwMode="auto">
          <a:xfrm flipV="1">
            <a:off x="3581400" y="1662113"/>
            <a:ext cx="112713"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68726" name="Rectangle 86"/>
          <p:cNvSpPr>
            <a:spLocks noChangeArrowheads="1"/>
          </p:cNvSpPr>
          <p:nvPr/>
        </p:nvSpPr>
        <p:spPr bwMode="auto">
          <a:xfrm>
            <a:off x="3956050" y="2970213"/>
            <a:ext cx="1470025" cy="581025"/>
          </a:xfrm>
          <a:prstGeom prst="rect">
            <a:avLst/>
          </a:prstGeom>
          <a:noFill/>
          <a:ln w="9525">
            <a:noFill/>
            <a:miter lim="800000"/>
            <a:headEnd/>
            <a:tailEnd/>
          </a:ln>
          <a:effectLst/>
        </p:spPr>
        <p:txBody>
          <a:bodyPr wrap="none">
            <a:spAutoFit/>
          </a:bodyPr>
          <a:lstStyle/>
          <a:p>
            <a:pPr algn="ctr">
              <a:defRPr/>
            </a:pPr>
            <a:r>
              <a:rPr lang="en-US" sz="1600" b="1">
                <a:solidFill>
                  <a:srgbClr val="FFFFFF"/>
                </a:solidFill>
                <a:latin typeface="Arial" charset="0"/>
              </a:rPr>
              <a:t>Closed-Cycle</a:t>
            </a:r>
          </a:p>
          <a:p>
            <a:pPr algn="ctr">
              <a:defRPr/>
            </a:pPr>
            <a:r>
              <a:rPr lang="en-US" sz="1600" b="1">
                <a:solidFill>
                  <a:srgbClr val="FFFFFF"/>
                </a:solidFill>
                <a:latin typeface="Arial" charset="0"/>
              </a:rPr>
              <a:t>Cryostat</a:t>
            </a:r>
          </a:p>
        </p:txBody>
      </p:sp>
      <p:sp>
        <p:nvSpPr>
          <p:cNvPr id="368727" name="Rectangle 87"/>
          <p:cNvSpPr>
            <a:spLocks noChangeArrowheads="1"/>
          </p:cNvSpPr>
          <p:nvPr/>
        </p:nvSpPr>
        <p:spPr bwMode="auto">
          <a:xfrm>
            <a:off x="3009900" y="1023938"/>
            <a:ext cx="698500"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Mirror</a:t>
            </a:r>
          </a:p>
        </p:txBody>
      </p:sp>
      <p:sp>
        <p:nvSpPr>
          <p:cNvPr id="368730" name="Text Box 90"/>
          <p:cNvSpPr txBox="1">
            <a:spLocks noChangeArrowheads="1"/>
          </p:cNvSpPr>
          <p:nvPr/>
        </p:nvSpPr>
        <p:spPr bwMode="auto">
          <a:xfrm>
            <a:off x="979488" y="5321300"/>
            <a:ext cx="2851150" cy="366713"/>
          </a:xfrm>
          <a:prstGeom prst="rect">
            <a:avLst/>
          </a:prstGeom>
          <a:noFill/>
          <a:ln w="9525">
            <a:noFill/>
            <a:miter lim="800000"/>
            <a:headEnd/>
            <a:tailEnd/>
          </a:ln>
          <a:effectLst/>
        </p:spPr>
        <p:txBody>
          <a:bodyPr wrap="none">
            <a:spAutoFit/>
          </a:bodyPr>
          <a:lstStyle/>
          <a:p>
            <a:pPr algn="ctr">
              <a:defRPr/>
            </a:pPr>
            <a:r>
              <a:rPr lang="en-US" sz="1800" b="1">
                <a:solidFill>
                  <a:srgbClr val="000000"/>
                </a:solidFill>
                <a:latin typeface="Arial" charset="0"/>
              </a:rPr>
              <a:t>Coherent Source (Laser)</a:t>
            </a:r>
          </a:p>
        </p:txBody>
      </p:sp>
      <p:sp>
        <p:nvSpPr>
          <p:cNvPr id="368732" name="Rectangle 92"/>
          <p:cNvSpPr>
            <a:spLocks noChangeArrowheads="1"/>
          </p:cNvSpPr>
          <p:nvPr/>
        </p:nvSpPr>
        <p:spPr bwMode="auto">
          <a:xfrm>
            <a:off x="5351463" y="928688"/>
            <a:ext cx="2879725" cy="701675"/>
          </a:xfrm>
          <a:prstGeom prst="rect">
            <a:avLst/>
          </a:prstGeom>
          <a:noFill/>
          <a:ln w="9525">
            <a:noFill/>
            <a:miter lim="800000"/>
            <a:headEnd/>
            <a:tailEnd/>
          </a:ln>
          <a:effectLst/>
        </p:spPr>
        <p:txBody>
          <a:bodyPr wrap="none">
            <a:spAutoFit/>
          </a:bodyPr>
          <a:lstStyle/>
          <a:p>
            <a:pPr algn="ctr">
              <a:defRPr/>
            </a:pPr>
            <a:r>
              <a:rPr lang="en-US" sz="2000" b="1" u="sng">
                <a:solidFill>
                  <a:srgbClr val="FFFFFF"/>
                </a:solidFill>
                <a:latin typeface="Arial" charset="0"/>
              </a:rPr>
              <a:t>Ideal Coherent Source</a:t>
            </a:r>
          </a:p>
          <a:p>
            <a:pPr algn="ctr">
              <a:defRPr/>
            </a:pPr>
            <a:r>
              <a:rPr lang="en-US" sz="2000" b="1" i="1">
                <a:solidFill>
                  <a:srgbClr val="FFFFFF"/>
                </a:solidFill>
                <a:latin typeface="Arial" charset="0"/>
              </a:rPr>
              <a:t>g</a:t>
            </a:r>
            <a:r>
              <a:rPr lang="en-US" sz="2000" b="1" baseline="30000">
                <a:solidFill>
                  <a:srgbClr val="FFFFFF"/>
                </a:solidFill>
                <a:latin typeface="Arial" charset="0"/>
              </a:rPr>
              <a:t>(2)</a:t>
            </a:r>
            <a:r>
              <a:rPr lang="en-US" sz="2000" b="1">
                <a:solidFill>
                  <a:srgbClr val="FFFFFF"/>
                </a:solidFill>
                <a:latin typeface="Arial" charset="0"/>
              </a:rPr>
              <a:t> = 1      </a:t>
            </a:r>
            <a:r>
              <a:rPr lang="en-US" sz="2000" b="1" i="1">
                <a:solidFill>
                  <a:srgbClr val="FFFFFF"/>
                </a:solidFill>
                <a:latin typeface="Arial" charset="0"/>
              </a:rPr>
              <a:t>g</a:t>
            </a:r>
            <a:r>
              <a:rPr lang="en-US" sz="2000" b="1" baseline="30000">
                <a:solidFill>
                  <a:srgbClr val="FFFFFF"/>
                </a:solidFill>
                <a:latin typeface="Arial" charset="0"/>
              </a:rPr>
              <a:t>(</a:t>
            </a:r>
            <a:r>
              <a:rPr lang="en-US" sz="2000" b="1" i="1" baseline="30000">
                <a:solidFill>
                  <a:srgbClr val="FFFFFF"/>
                </a:solidFill>
                <a:latin typeface="Arial" charset="0"/>
              </a:rPr>
              <a:t>n</a:t>
            </a:r>
            <a:r>
              <a:rPr lang="en-US" sz="2000" b="1" baseline="30000">
                <a:solidFill>
                  <a:srgbClr val="FFFFFF"/>
                </a:solidFill>
                <a:latin typeface="Arial" charset="0"/>
              </a:rPr>
              <a:t>) </a:t>
            </a:r>
            <a:r>
              <a:rPr lang="en-US" sz="2000" b="1">
                <a:solidFill>
                  <a:srgbClr val="FFFFFF"/>
                </a:solidFill>
                <a:latin typeface="Arial" charset="0"/>
              </a:rPr>
              <a:t>= 1</a:t>
            </a:r>
          </a:p>
        </p:txBody>
      </p:sp>
      <p:sp>
        <p:nvSpPr>
          <p:cNvPr id="368733" name="Rectangle 93"/>
          <p:cNvSpPr>
            <a:spLocks noChangeArrowheads="1"/>
          </p:cNvSpPr>
          <p:nvPr/>
        </p:nvSpPr>
        <p:spPr bwMode="auto">
          <a:xfrm>
            <a:off x="2144713" y="1595438"/>
            <a:ext cx="441325"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ND</a:t>
            </a:r>
          </a:p>
        </p:txBody>
      </p:sp>
    </p:spTree>
    <p:extLst>
      <p:ext uri="{BB962C8B-B14F-4D97-AF65-F5344CB8AC3E}">
        <p14:creationId xmlns:p14="http://schemas.microsoft.com/office/powerpoint/2010/main" val="2985441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7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0" grpId="0"/>
      <p:bldP spid="36873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21" name="Rectangle 49"/>
          <p:cNvSpPr>
            <a:spLocks noChangeArrowheads="1"/>
          </p:cNvSpPr>
          <p:nvPr/>
        </p:nvSpPr>
        <p:spPr bwMode="auto">
          <a:xfrm>
            <a:off x="0" y="0"/>
            <a:ext cx="9144000" cy="6858000"/>
          </a:xfrm>
          <a:prstGeom prst="rect">
            <a:avLst/>
          </a:prstGeom>
          <a:solidFill>
            <a:srgbClr val="0000FF"/>
          </a:solidFill>
          <a:ln w="9525">
            <a:solidFill>
              <a:srgbClr val="0000FF"/>
            </a:solidFill>
            <a:miter lim="800000"/>
            <a:headEnd/>
            <a:tailEnd/>
          </a:ln>
          <a:effectLst/>
        </p:spPr>
        <p:txBody>
          <a:bodyPr wrap="none" anchor="ctr"/>
          <a:lstStyle/>
          <a:p>
            <a:endParaRPr lang="en-US"/>
          </a:p>
        </p:txBody>
      </p:sp>
      <p:sp>
        <p:nvSpPr>
          <p:cNvPr id="131074" name="Rectangle 6"/>
          <p:cNvSpPr>
            <a:spLocks noGrp="1" noChangeArrowheads="1"/>
          </p:cNvSpPr>
          <p:nvPr>
            <p:ph type="title" idx="4294967295"/>
          </p:nvPr>
        </p:nvSpPr>
        <p:spPr>
          <a:xfrm>
            <a:off x="457200" y="-258763"/>
            <a:ext cx="8229600" cy="1143001"/>
          </a:xfrm>
        </p:spPr>
        <p:txBody>
          <a:bodyPr/>
          <a:lstStyle/>
          <a:p>
            <a:pPr eaLnBrk="1" hangingPunct="1"/>
            <a:r>
              <a:rPr lang="en-US" smtClean="0">
                <a:solidFill>
                  <a:schemeClr val="bg1"/>
                </a:solidFill>
              </a:rPr>
              <a:t>Higher-Order Coherence</a:t>
            </a:r>
          </a:p>
        </p:txBody>
      </p:sp>
      <p:graphicFrame>
        <p:nvGraphicFramePr>
          <p:cNvPr id="131075" name="Object 2"/>
          <p:cNvGraphicFramePr>
            <a:graphicFrameLocks noChangeAspect="1"/>
          </p:cNvGraphicFramePr>
          <p:nvPr/>
        </p:nvGraphicFramePr>
        <p:xfrm>
          <a:off x="4322763" y="3303588"/>
          <a:ext cx="4554537" cy="3352800"/>
        </p:xfrm>
        <a:graphic>
          <a:graphicData uri="http://schemas.openxmlformats.org/presentationml/2006/ole">
            <mc:AlternateContent xmlns:mc="http://schemas.openxmlformats.org/markup-compatibility/2006">
              <mc:Choice xmlns:v="urn:schemas-microsoft-com:vml" Requires="v">
                <p:oleObj spid="_x0000_s462878" name="Graph" r:id="rId4" imgW="3584448" imgH="2639568" progId="Origin50.Graph">
                  <p:embed/>
                </p:oleObj>
              </mc:Choice>
              <mc:Fallback>
                <p:oleObj name="Graph" r:id="rId4" imgW="3584448" imgH="2639568"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763" y="3303588"/>
                        <a:ext cx="455453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76" name="Object 3"/>
          <p:cNvGraphicFramePr>
            <a:graphicFrameLocks noChangeAspect="1"/>
          </p:cNvGraphicFramePr>
          <p:nvPr/>
        </p:nvGraphicFramePr>
        <p:xfrm>
          <a:off x="-7938" y="3403600"/>
          <a:ext cx="4670426" cy="3255963"/>
        </p:xfrm>
        <a:graphic>
          <a:graphicData uri="http://schemas.openxmlformats.org/presentationml/2006/ole">
            <mc:AlternateContent xmlns:mc="http://schemas.openxmlformats.org/markup-compatibility/2006">
              <mc:Choice xmlns:v="urn:schemas-microsoft-com:vml" Requires="v">
                <p:oleObj spid="_x0000_s462879" name="Graph" r:id="rId6" imgW="3674669" imgH="2561539" progId="Origin50.Graph">
                  <p:embed/>
                </p:oleObj>
              </mc:Choice>
              <mc:Fallback>
                <p:oleObj name="Graph" r:id="rId6" imgW="3674669" imgH="2561539"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8" y="3403600"/>
                        <a:ext cx="4670426"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70719" name="Text Box 31"/>
          <p:cNvSpPr txBox="1">
            <a:spLocks noChangeArrowheads="1"/>
          </p:cNvSpPr>
          <p:nvPr/>
        </p:nvSpPr>
        <p:spPr bwMode="auto">
          <a:xfrm>
            <a:off x="5256213" y="5399088"/>
            <a:ext cx="311150" cy="366712"/>
          </a:xfrm>
          <a:prstGeom prst="rect">
            <a:avLst/>
          </a:prstGeom>
          <a:noFill/>
          <a:ln w="9525">
            <a:noFill/>
            <a:miter lim="800000"/>
            <a:headEnd/>
            <a:tailEnd/>
          </a:ln>
          <a:effectLst/>
        </p:spPr>
        <p:txBody>
          <a:bodyPr wrap="none">
            <a:spAutoFit/>
          </a:bodyPr>
          <a:lstStyle/>
          <a:p>
            <a:pPr>
              <a:defRPr/>
            </a:pPr>
            <a:r>
              <a:rPr lang="en-US" sz="1800" b="1">
                <a:solidFill>
                  <a:srgbClr val="006600"/>
                </a:solidFill>
                <a:latin typeface="Arial" charset="0"/>
              </a:rPr>
              <a:t>2</a:t>
            </a:r>
          </a:p>
        </p:txBody>
      </p:sp>
      <p:sp>
        <p:nvSpPr>
          <p:cNvPr id="370720" name="Text Box 32"/>
          <p:cNvSpPr txBox="1">
            <a:spLocks noChangeArrowheads="1"/>
          </p:cNvSpPr>
          <p:nvPr/>
        </p:nvSpPr>
        <p:spPr bwMode="auto">
          <a:xfrm>
            <a:off x="5256213" y="5027613"/>
            <a:ext cx="311150" cy="366712"/>
          </a:xfrm>
          <a:prstGeom prst="rect">
            <a:avLst/>
          </a:prstGeom>
          <a:noFill/>
          <a:ln w="9525">
            <a:noFill/>
            <a:miter lim="800000"/>
            <a:headEnd/>
            <a:tailEnd/>
          </a:ln>
          <a:effectLst/>
        </p:spPr>
        <p:txBody>
          <a:bodyPr wrap="none">
            <a:spAutoFit/>
          </a:bodyPr>
          <a:lstStyle/>
          <a:p>
            <a:pPr>
              <a:defRPr/>
            </a:pPr>
            <a:r>
              <a:rPr lang="en-US" sz="1800" b="1">
                <a:solidFill>
                  <a:srgbClr val="FF0000"/>
                </a:solidFill>
                <a:latin typeface="Arial" charset="0"/>
              </a:rPr>
              <a:t>6</a:t>
            </a:r>
          </a:p>
        </p:txBody>
      </p:sp>
      <p:sp>
        <p:nvSpPr>
          <p:cNvPr id="371025" name="Text Box 337"/>
          <p:cNvSpPr txBox="1">
            <a:spLocks noChangeArrowheads="1"/>
          </p:cNvSpPr>
          <p:nvPr/>
        </p:nvSpPr>
        <p:spPr bwMode="auto">
          <a:xfrm>
            <a:off x="7351713" y="3786188"/>
            <a:ext cx="1022350" cy="641350"/>
          </a:xfrm>
          <a:prstGeom prst="rect">
            <a:avLst/>
          </a:prstGeom>
          <a:noFill/>
          <a:ln w="9525">
            <a:noFill/>
            <a:miter lim="800000"/>
            <a:headEnd/>
            <a:tailEnd/>
          </a:ln>
          <a:effectLst/>
        </p:spPr>
        <p:txBody>
          <a:bodyPr wrap="none">
            <a:spAutoFit/>
          </a:bodyPr>
          <a:lstStyle/>
          <a:p>
            <a:pPr algn="ctr">
              <a:defRPr/>
            </a:pPr>
            <a:r>
              <a:rPr lang="en-US" sz="1800" b="1">
                <a:solidFill>
                  <a:srgbClr val="000000"/>
                </a:solidFill>
                <a:latin typeface="Arial" charset="0"/>
              </a:rPr>
              <a:t>Chaotic</a:t>
            </a:r>
          </a:p>
          <a:p>
            <a:pPr algn="ctr">
              <a:defRPr/>
            </a:pPr>
            <a:r>
              <a:rPr lang="en-US" sz="1800" b="1">
                <a:solidFill>
                  <a:srgbClr val="000000"/>
                </a:solidFill>
                <a:latin typeface="Arial" charset="0"/>
              </a:rPr>
              <a:t>Source</a:t>
            </a:r>
          </a:p>
        </p:txBody>
      </p:sp>
      <p:sp>
        <p:nvSpPr>
          <p:cNvPr id="371026" name="Rectangle 338"/>
          <p:cNvSpPr>
            <a:spLocks noChangeArrowheads="1"/>
          </p:cNvSpPr>
          <p:nvPr/>
        </p:nvSpPr>
        <p:spPr bwMode="auto">
          <a:xfrm>
            <a:off x="6307138" y="4157663"/>
            <a:ext cx="509587" cy="366712"/>
          </a:xfrm>
          <a:prstGeom prst="rect">
            <a:avLst/>
          </a:prstGeom>
          <a:noFill/>
          <a:ln w="9525">
            <a:noFill/>
            <a:miter lim="800000"/>
            <a:headEnd/>
            <a:tailEnd/>
          </a:ln>
          <a:effectLst/>
        </p:spPr>
        <p:txBody>
          <a:bodyPr wrap="none">
            <a:spAutoFit/>
          </a:bodyPr>
          <a:lstStyle/>
          <a:p>
            <a:pPr>
              <a:defRPr/>
            </a:pPr>
            <a:r>
              <a:rPr lang="en-US" sz="1800" b="1" i="1">
                <a:solidFill>
                  <a:srgbClr val="0000CC"/>
                </a:solidFill>
                <a:latin typeface="Arial" charset="0"/>
              </a:rPr>
              <a:t>g</a:t>
            </a:r>
            <a:r>
              <a:rPr lang="en-US" sz="1800" b="1" baseline="30000">
                <a:solidFill>
                  <a:srgbClr val="0000CC"/>
                </a:solidFill>
                <a:latin typeface="Arial" charset="0"/>
              </a:rPr>
              <a:t>(4)</a:t>
            </a:r>
          </a:p>
        </p:txBody>
      </p:sp>
      <p:sp>
        <p:nvSpPr>
          <p:cNvPr id="371027" name="Rectangle 339"/>
          <p:cNvSpPr>
            <a:spLocks noChangeArrowheads="1"/>
          </p:cNvSpPr>
          <p:nvPr/>
        </p:nvSpPr>
        <p:spPr bwMode="auto">
          <a:xfrm>
            <a:off x="5922963" y="4791075"/>
            <a:ext cx="509587" cy="366713"/>
          </a:xfrm>
          <a:prstGeom prst="rect">
            <a:avLst/>
          </a:prstGeom>
          <a:noFill/>
          <a:ln w="9525">
            <a:noFill/>
            <a:miter lim="800000"/>
            <a:headEnd/>
            <a:tailEnd/>
          </a:ln>
          <a:effectLst/>
        </p:spPr>
        <p:txBody>
          <a:bodyPr wrap="none">
            <a:spAutoFit/>
          </a:bodyPr>
          <a:lstStyle/>
          <a:p>
            <a:pPr>
              <a:defRPr/>
            </a:pPr>
            <a:r>
              <a:rPr lang="en-US" sz="1800" b="1" i="1">
                <a:solidFill>
                  <a:srgbClr val="FF0000"/>
                </a:solidFill>
                <a:latin typeface="Arial" charset="0"/>
              </a:rPr>
              <a:t>g</a:t>
            </a:r>
            <a:r>
              <a:rPr lang="en-US" sz="1800" b="1" baseline="30000">
                <a:solidFill>
                  <a:srgbClr val="FF0000"/>
                </a:solidFill>
                <a:latin typeface="Arial" charset="0"/>
              </a:rPr>
              <a:t>(3)</a:t>
            </a:r>
          </a:p>
        </p:txBody>
      </p:sp>
      <p:sp>
        <p:nvSpPr>
          <p:cNvPr id="371028" name="Rectangle 340"/>
          <p:cNvSpPr>
            <a:spLocks noChangeArrowheads="1"/>
          </p:cNvSpPr>
          <p:nvPr/>
        </p:nvSpPr>
        <p:spPr bwMode="auto">
          <a:xfrm>
            <a:off x="7626350" y="4862513"/>
            <a:ext cx="509588" cy="366712"/>
          </a:xfrm>
          <a:prstGeom prst="rect">
            <a:avLst/>
          </a:prstGeom>
          <a:noFill/>
          <a:ln w="9525">
            <a:noFill/>
            <a:miter lim="800000"/>
            <a:headEnd/>
            <a:tailEnd/>
          </a:ln>
          <a:effectLst/>
        </p:spPr>
        <p:txBody>
          <a:bodyPr wrap="none">
            <a:spAutoFit/>
          </a:bodyPr>
          <a:lstStyle/>
          <a:p>
            <a:pPr>
              <a:defRPr/>
            </a:pPr>
            <a:r>
              <a:rPr lang="en-US" sz="1800" b="1" i="1">
                <a:solidFill>
                  <a:srgbClr val="006600"/>
                </a:solidFill>
                <a:latin typeface="Arial" charset="0"/>
              </a:rPr>
              <a:t>g</a:t>
            </a:r>
            <a:r>
              <a:rPr lang="en-US" sz="1800" b="1" baseline="30000">
                <a:solidFill>
                  <a:srgbClr val="006600"/>
                </a:solidFill>
                <a:latin typeface="Arial" charset="0"/>
              </a:rPr>
              <a:t>(2)</a:t>
            </a:r>
          </a:p>
        </p:txBody>
      </p:sp>
      <p:sp>
        <p:nvSpPr>
          <p:cNvPr id="371029" name="Freeform 341"/>
          <p:cNvSpPr>
            <a:spLocks/>
          </p:cNvSpPr>
          <p:nvPr/>
        </p:nvSpPr>
        <p:spPr bwMode="auto">
          <a:xfrm>
            <a:off x="6197600" y="5100638"/>
            <a:ext cx="563563" cy="361950"/>
          </a:xfrm>
          <a:custGeom>
            <a:avLst/>
            <a:gdLst/>
            <a:ahLst/>
            <a:cxnLst>
              <a:cxn ang="0">
                <a:pos x="0" y="0"/>
              </a:cxn>
              <a:cxn ang="0">
                <a:pos x="114" y="85"/>
              </a:cxn>
              <a:cxn ang="0">
                <a:pos x="151" y="40"/>
              </a:cxn>
              <a:cxn ang="0">
                <a:pos x="325" y="186"/>
              </a:cxn>
            </a:cxnLst>
            <a:rect l="0" t="0" r="r" b="b"/>
            <a:pathLst>
              <a:path w="325" h="186">
                <a:moveTo>
                  <a:pt x="0" y="0"/>
                </a:moveTo>
                <a:cubicBezTo>
                  <a:pt x="19" y="14"/>
                  <a:pt x="89" y="78"/>
                  <a:pt x="114" y="85"/>
                </a:cubicBezTo>
                <a:cubicBezTo>
                  <a:pt x="167" y="112"/>
                  <a:pt x="121" y="29"/>
                  <a:pt x="151" y="40"/>
                </a:cubicBezTo>
                <a:cubicBezTo>
                  <a:pt x="181" y="51"/>
                  <a:pt x="289" y="156"/>
                  <a:pt x="325" y="186"/>
                </a:cubicBezTo>
              </a:path>
            </a:pathLst>
          </a:custGeom>
          <a:noFill/>
          <a:ln w="9525">
            <a:solidFill>
              <a:srgbClr val="FF0000"/>
            </a:solidFill>
            <a:round/>
            <a:headEnd type="none" w="med" len="med"/>
            <a:tailEnd type="arrow" w="med" len="med"/>
          </a:ln>
          <a:effectLst/>
        </p:spPr>
        <p:txBody>
          <a:bodyPr/>
          <a:lstStyle/>
          <a:p>
            <a:pPr>
              <a:defRPr/>
            </a:pPr>
            <a:endParaRPr lang="en-US" sz="1800">
              <a:solidFill>
                <a:srgbClr val="000000"/>
              </a:solidFill>
              <a:latin typeface="Arial" charset="0"/>
            </a:endParaRPr>
          </a:p>
        </p:txBody>
      </p:sp>
      <p:sp>
        <p:nvSpPr>
          <p:cNvPr id="371030" name="Freeform 342"/>
          <p:cNvSpPr>
            <a:spLocks/>
          </p:cNvSpPr>
          <p:nvPr/>
        </p:nvSpPr>
        <p:spPr bwMode="auto">
          <a:xfrm>
            <a:off x="6886575" y="5097463"/>
            <a:ext cx="793750" cy="592137"/>
          </a:xfrm>
          <a:custGeom>
            <a:avLst/>
            <a:gdLst/>
            <a:ahLst/>
            <a:cxnLst>
              <a:cxn ang="0">
                <a:pos x="0" y="373"/>
              </a:cxn>
              <a:cxn ang="0">
                <a:pos x="311" y="83"/>
              </a:cxn>
              <a:cxn ang="0">
                <a:pos x="371" y="125"/>
              </a:cxn>
              <a:cxn ang="0">
                <a:pos x="500" y="0"/>
              </a:cxn>
            </a:cxnLst>
            <a:rect l="0" t="0" r="r" b="b"/>
            <a:pathLst>
              <a:path w="500" h="373">
                <a:moveTo>
                  <a:pt x="0" y="373"/>
                </a:moveTo>
                <a:cubicBezTo>
                  <a:pt x="51" y="325"/>
                  <a:pt x="249" y="124"/>
                  <a:pt x="311" y="83"/>
                </a:cubicBezTo>
                <a:cubicBezTo>
                  <a:pt x="390" y="31"/>
                  <a:pt x="326" y="146"/>
                  <a:pt x="371" y="125"/>
                </a:cubicBezTo>
                <a:cubicBezTo>
                  <a:pt x="415" y="104"/>
                  <a:pt x="473" y="26"/>
                  <a:pt x="500" y="0"/>
                </a:cubicBezTo>
              </a:path>
            </a:pathLst>
          </a:custGeom>
          <a:noFill/>
          <a:ln w="9525">
            <a:solidFill>
              <a:srgbClr val="006600"/>
            </a:solidFill>
            <a:round/>
            <a:headEnd type="arrow" w="med" len="med"/>
            <a:tailEnd type="none" w="med" len="med"/>
          </a:ln>
          <a:effectLst/>
        </p:spPr>
        <p:txBody>
          <a:bodyPr/>
          <a:lstStyle/>
          <a:p>
            <a:pPr>
              <a:defRPr/>
            </a:pPr>
            <a:endParaRPr lang="en-US" sz="1800">
              <a:solidFill>
                <a:srgbClr val="000000"/>
              </a:solidFill>
              <a:latin typeface="Arial" charset="0"/>
            </a:endParaRPr>
          </a:p>
        </p:txBody>
      </p:sp>
      <p:sp>
        <p:nvSpPr>
          <p:cNvPr id="371048" name="Rectangle 360"/>
          <p:cNvSpPr>
            <a:spLocks noChangeArrowheads="1"/>
          </p:cNvSpPr>
          <p:nvPr/>
        </p:nvSpPr>
        <p:spPr bwMode="auto">
          <a:xfrm rot="5400000">
            <a:off x="1894681" y="1532732"/>
            <a:ext cx="454025" cy="103188"/>
          </a:xfrm>
          <a:prstGeom prst="rect">
            <a:avLst/>
          </a:prstGeom>
          <a:solidFill>
            <a:schemeClr val="tx1"/>
          </a:solidFill>
          <a:ln w="19050">
            <a:solidFill>
              <a:schemeClr val="bg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71049" name="Rectangle 361"/>
          <p:cNvSpPr>
            <a:spLocks noChangeArrowheads="1"/>
          </p:cNvSpPr>
          <p:nvPr/>
        </p:nvSpPr>
        <p:spPr bwMode="auto">
          <a:xfrm>
            <a:off x="7759700" y="2146300"/>
            <a:ext cx="738188" cy="600075"/>
          </a:xfrm>
          <a:prstGeom prst="rect">
            <a:avLst/>
          </a:prstGeom>
          <a:solidFill>
            <a:srgbClr val="003366"/>
          </a:solidFill>
          <a:ln w="28575">
            <a:solidFill>
              <a:schemeClr val="bg1"/>
            </a:solidFill>
            <a:miter lim="800000"/>
            <a:headEnd/>
            <a:tailEnd/>
          </a:ln>
          <a:effectLst/>
        </p:spPr>
        <p:txBody>
          <a:bodyPr wrap="none" anchor="ctr"/>
          <a:lstStyle/>
          <a:p>
            <a:pPr algn="ctr">
              <a:defRPr/>
            </a:pPr>
            <a:r>
              <a:rPr lang="en-US" sz="2400" b="1">
                <a:solidFill>
                  <a:srgbClr val="FFFFFF"/>
                </a:solidFill>
                <a:latin typeface="Arial" charset="0"/>
              </a:rPr>
              <a:t>PC</a:t>
            </a:r>
          </a:p>
        </p:txBody>
      </p:sp>
      <p:sp>
        <p:nvSpPr>
          <p:cNvPr id="371050" name="Rectangle 362"/>
          <p:cNvSpPr>
            <a:spLocks noChangeArrowheads="1"/>
          </p:cNvSpPr>
          <p:nvPr/>
        </p:nvSpPr>
        <p:spPr bwMode="auto">
          <a:xfrm>
            <a:off x="5616575" y="1995488"/>
            <a:ext cx="1844675" cy="892175"/>
          </a:xfrm>
          <a:prstGeom prst="rect">
            <a:avLst/>
          </a:prstGeom>
          <a:solidFill>
            <a:schemeClr val="tx1"/>
          </a:solidFill>
          <a:ln w="28575">
            <a:solidFill>
              <a:schemeClr val="bg1"/>
            </a:solidFill>
            <a:miter lim="800000"/>
            <a:headEnd/>
            <a:tailEnd/>
          </a:ln>
          <a:effectLst/>
        </p:spPr>
        <p:txBody>
          <a:bodyPr wrap="none" anchor="ctr"/>
          <a:lstStyle/>
          <a:p>
            <a:pPr algn="ctr">
              <a:defRPr/>
            </a:pPr>
            <a:r>
              <a:rPr lang="en-US" sz="1600" b="1">
                <a:solidFill>
                  <a:srgbClr val="FFFFFF"/>
                </a:solidFill>
                <a:latin typeface="Arial" charset="0"/>
              </a:rPr>
              <a:t>4-Channel</a:t>
            </a:r>
          </a:p>
          <a:p>
            <a:pPr algn="ctr">
              <a:defRPr/>
            </a:pPr>
            <a:r>
              <a:rPr lang="en-US" sz="1600" b="1">
                <a:solidFill>
                  <a:srgbClr val="FFFFFF"/>
                </a:solidFill>
                <a:latin typeface="Arial" charset="0"/>
              </a:rPr>
              <a:t>Time-Tagging</a:t>
            </a:r>
            <a:br>
              <a:rPr lang="en-US" sz="1600" b="1">
                <a:solidFill>
                  <a:srgbClr val="FFFFFF"/>
                </a:solidFill>
                <a:latin typeface="Arial" charset="0"/>
              </a:rPr>
            </a:br>
            <a:r>
              <a:rPr lang="en-US" sz="1600" b="1">
                <a:solidFill>
                  <a:srgbClr val="FFFFFF"/>
                </a:solidFill>
                <a:latin typeface="Arial" charset="0"/>
              </a:rPr>
              <a:t>Electronics</a:t>
            </a:r>
          </a:p>
        </p:txBody>
      </p:sp>
      <p:sp>
        <p:nvSpPr>
          <p:cNvPr id="371051" name="Rectangle 363"/>
          <p:cNvSpPr>
            <a:spLocks noChangeArrowheads="1"/>
          </p:cNvSpPr>
          <p:nvPr/>
        </p:nvSpPr>
        <p:spPr bwMode="auto">
          <a:xfrm>
            <a:off x="3981450" y="1966913"/>
            <a:ext cx="1516063" cy="1019175"/>
          </a:xfrm>
          <a:prstGeom prst="rect">
            <a:avLst/>
          </a:prstGeom>
          <a:solidFill>
            <a:srgbClr val="CCECFF"/>
          </a:solidFill>
          <a:ln w="28575">
            <a:solidFill>
              <a:schemeClr val="tx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71052" name="Rectangle 364"/>
          <p:cNvSpPr>
            <a:spLocks noChangeArrowheads="1"/>
          </p:cNvSpPr>
          <p:nvPr/>
        </p:nvSpPr>
        <p:spPr bwMode="auto">
          <a:xfrm>
            <a:off x="4106863" y="2041525"/>
            <a:ext cx="1133475" cy="581025"/>
          </a:xfrm>
          <a:prstGeom prst="rect">
            <a:avLst/>
          </a:prstGeom>
          <a:noFill/>
          <a:ln w="9525">
            <a:noFill/>
            <a:miter lim="800000"/>
            <a:headEnd/>
            <a:tailEnd/>
          </a:ln>
          <a:effectLst/>
        </p:spPr>
        <p:txBody>
          <a:bodyPr wrap="none">
            <a:spAutoFit/>
          </a:bodyPr>
          <a:lstStyle/>
          <a:p>
            <a:pPr algn="ctr">
              <a:defRPr/>
            </a:pPr>
            <a:r>
              <a:rPr lang="en-US" sz="1600" b="1">
                <a:solidFill>
                  <a:srgbClr val="000000"/>
                </a:solidFill>
                <a:latin typeface="Arial" charset="0"/>
              </a:rPr>
              <a:t>4-element</a:t>
            </a:r>
          </a:p>
          <a:p>
            <a:pPr algn="ctr">
              <a:defRPr/>
            </a:pPr>
            <a:r>
              <a:rPr lang="en-US" sz="1600" b="1">
                <a:solidFill>
                  <a:srgbClr val="000000"/>
                </a:solidFill>
                <a:latin typeface="Arial" charset="0"/>
              </a:rPr>
              <a:t>SNSPD</a:t>
            </a:r>
          </a:p>
        </p:txBody>
      </p:sp>
      <p:grpSp>
        <p:nvGrpSpPr>
          <p:cNvPr id="131090" name="Group 365"/>
          <p:cNvGrpSpPr>
            <a:grpSpLocks/>
          </p:cNvGrpSpPr>
          <p:nvPr/>
        </p:nvGrpSpPr>
        <p:grpSpPr bwMode="auto">
          <a:xfrm>
            <a:off x="4318000" y="2081213"/>
            <a:ext cx="1417638" cy="793750"/>
            <a:chOff x="2720" y="1311"/>
            <a:chExt cx="850" cy="500"/>
          </a:xfrm>
        </p:grpSpPr>
        <p:sp>
          <p:nvSpPr>
            <p:cNvPr id="371054" name="Freeform 366"/>
            <p:cNvSpPr>
              <a:spLocks/>
            </p:cNvSpPr>
            <p:nvPr/>
          </p:nvSpPr>
          <p:spPr bwMode="auto">
            <a:xfrm>
              <a:off x="2720" y="1311"/>
              <a:ext cx="850" cy="394"/>
            </a:xfrm>
            <a:custGeom>
              <a:avLst/>
              <a:gdLst/>
              <a:ahLst/>
              <a:cxnLst>
                <a:cxn ang="0">
                  <a:pos x="0" y="362"/>
                </a:cxn>
                <a:cxn ang="0">
                  <a:pos x="507" y="347"/>
                </a:cxn>
                <a:cxn ang="0">
                  <a:pos x="618" y="82"/>
                </a:cxn>
                <a:cxn ang="0">
                  <a:pos x="690" y="7"/>
                </a:cxn>
                <a:cxn ang="0">
                  <a:pos x="850" y="6"/>
                </a:cxn>
              </a:cxnLst>
              <a:rect l="0" t="0" r="r" b="b"/>
              <a:pathLst>
                <a:path w="850" h="394">
                  <a:moveTo>
                    <a:pt x="0" y="362"/>
                  </a:moveTo>
                  <a:cubicBezTo>
                    <a:pt x="84" y="360"/>
                    <a:pt x="405" y="394"/>
                    <a:pt x="507" y="347"/>
                  </a:cubicBezTo>
                  <a:cubicBezTo>
                    <a:pt x="610" y="300"/>
                    <a:pt x="587" y="138"/>
                    <a:pt x="618" y="82"/>
                  </a:cubicBezTo>
                  <a:cubicBezTo>
                    <a:pt x="649" y="25"/>
                    <a:pt x="651" y="20"/>
                    <a:pt x="690" y="7"/>
                  </a:cubicBezTo>
                  <a:cubicBezTo>
                    <a:pt x="790" y="0"/>
                    <a:pt x="817" y="6"/>
                    <a:pt x="850" y="6"/>
                  </a:cubicBezTo>
                </a:path>
              </a:pathLst>
            </a:custGeom>
            <a:noFill/>
            <a:ln w="19050" cmpd="sng">
              <a:solidFill>
                <a:srgbClr val="FF9900"/>
              </a:solidFill>
              <a:round/>
              <a:headEnd/>
              <a:tailEnd/>
            </a:ln>
            <a:effectLst/>
          </p:spPr>
          <p:txBody>
            <a:bodyPr/>
            <a:lstStyle/>
            <a:p>
              <a:pPr>
                <a:defRPr/>
              </a:pPr>
              <a:endParaRPr lang="en-US" sz="1800">
                <a:solidFill>
                  <a:srgbClr val="000000"/>
                </a:solidFill>
                <a:latin typeface="Arial" charset="0"/>
              </a:endParaRPr>
            </a:p>
          </p:txBody>
        </p:sp>
        <p:sp>
          <p:nvSpPr>
            <p:cNvPr id="371055" name="Freeform 367"/>
            <p:cNvSpPr>
              <a:spLocks/>
            </p:cNvSpPr>
            <p:nvPr/>
          </p:nvSpPr>
          <p:spPr bwMode="auto">
            <a:xfrm>
              <a:off x="2734" y="1349"/>
              <a:ext cx="832" cy="394"/>
            </a:xfrm>
            <a:custGeom>
              <a:avLst/>
              <a:gdLst/>
              <a:ahLst/>
              <a:cxnLst>
                <a:cxn ang="0">
                  <a:pos x="0" y="362"/>
                </a:cxn>
                <a:cxn ang="0">
                  <a:pos x="507" y="347"/>
                </a:cxn>
                <a:cxn ang="0">
                  <a:pos x="618" y="82"/>
                </a:cxn>
                <a:cxn ang="0">
                  <a:pos x="690" y="7"/>
                </a:cxn>
                <a:cxn ang="0">
                  <a:pos x="832" y="6"/>
                </a:cxn>
              </a:cxnLst>
              <a:rect l="0" t="0" r="r" b="b"/>
              <a:pathLst>
                <a:path w="832" h="394">
                  <a:moveTo>
                    <a:pt x="0" y="362"/>
                  </a:moveTo>
                  <a:cubicBezTo>
                    <a:pt x="84" y="360"/>
                    <a:pt x="405" y="394"/>
                    <a:pt x="507" y="347"/>
                  </a:cubicBezTo>
                  <a:cubicBezTo>
                    <a:pt x="610" y="300"/>
                    <a:pt x="587" y="138"/>
                    <a:pt x="618" y="82"/>
                  </a:cubicBezTo>
                  <a:cubicBezTo>
                    <a:pt x="649" y="25"/>
                    <a:pt x="654" y="20"/>
                    <a:pt x="690" y="7"/>
                  </a:cubicBezTo>
                  <a:cubicBezTo>
                    <a:pt x="790" y="0"/>
                    <a:pt x="803" y="6"/>
                    <a:pt x="832" y="6"/>
                  </a:cubicBezTo>
                </a:path>
              </a:pathLst>
            </a:custGeom>
            <a:noFill/>
            <a:ln w="19050" cmpd="sng">
              <a:solidFill>
                <a:srgbClr val="3366FF"/>
              </a:solidFill>
              <a:round/>
              <a:headEnd/>
              <a:tailEnd/>
            </a:ln>
            <a:effectLst/>
          </p:spPr>
          <p:txBody>
            <a:bodyPr/>
            <a:lstStyle/>
            <a:p>
              <a:pPr>
                <a:defRPr/>
              </a:pPr>
              <a:endParaRPr lang="en-US" sz="1800">
                <a:solidFill>
                  <a:srgbClr val="000000"/>
                </a:solidFill>
                <a:latin typeface="Arial" charset="0"/>
              </a:endParaRPr>
            </a:p>
          </p:txBody>
        </p:sp>
        <p:sp>
          <p:nvSpPr>
            <p:cNvPr id="371056" name="Freeform 368"/>
            <p:cNvSpPr>
              <a:spLocks/>
            </p:cNvSpPr>
            <p:nvPr/>
          </p:nvSpPr>
          <p:spPr bwMode="auto">
            <a:xfrm>
              <a:off x="2747" y="1387"/>
              <a:ext cx="820" cy="394"/>
            </a:xfrm>
            <a:custGeom>
              <a:avLst/>
              <a:gdLst/>
              <a:ahLst/>
              <a:cxnLst>
                <a:cxn ang="0">
                  <a:pos x="0" y="362"/>
                </a:cxn>
                <a:cxn ang="0">
                  <a:pos x="508" y="347"/>
                </a:cxn>
                <a:cxn ang="0">
                  <a:pos x="619" y="82"/>
                </a:cxn>
                <a:cxn ang="0">
                  <a:pos x="691" y="7"/>
                </a:cxn>
                <a:cxn ang="0">
                  <a:pos x="820" y="5"/>
                </a:cxn>
              </a:cxnLst>
              <a:rect l="0" t="0" r="r" b="b"/>
              <a:pathLst>
                <a:path w="820" h="394">
                  <a:moveTo>
                    <a:pt x="0" y="362"/>
                  </a:moveTo>
                  <a:cubicBezTo>
                    <a:pt x="85" y="360"/>
                    <a:pt x="405" y="394"/>
                    <a:pt x="508" y="347"/>
                  </a:cubicBezTo>
                  <a:cubicBezTo>
                    <a:pt x="611" y="300"/>
                    <a:pt x="588" y="138"/>
                    <a:pt x="619" y="82"/>
                  </a:cubicBezTo>
                  <a:cubicBezTo>
                    <a:pt x="650" y="25"/>
                    <a:pt x="657" y="20"/>
                    <a:pt x="691" y="7"/>
                  </a:cubicBezTo>
                  <a:cubicBezTo>
                    <a:pt x="791" y="0"/>
                    <a:pt x="793" y="5"/>
                    <a:pt x="820" y="5"/>
                  </a:cubicBezTo>
                </a:path>
              </a:pathLst>
            </a:custGeom>
            <a:noFill/>
            <a:ln w="19050" cmpd="sng">
              <a:solidFill>
                <a:srgbClr val="CC0000"/>
              </a:solidFill>
              <a:round/>
              <a:headEnd/>
              <a:tailEnd/>
            </a:ln>
            <a:effectLst/>
          </p:spPr>
          <p:txBody>
            <a:bodyPr/>
            <a:lstStyle/>
            <a:p>
              <a:pPr>
                <a:defRPr/>
              </a:pPr>
              <a:endParaRPr lang="en-US" sz="1800">
                <a:solidFill>
                  <a:srgbClr val="000000"/>
                </a:solidFill>
                <a:latin typeface="Arial" charset="0"/>
              </a:endParaRPr>
            </a:p>
          </p:txBody>
        </p:sp>
        <p:sp>
          <p:nvSpPr>
            <p:cNvPr id="371057" name="Freeform 369"/>
            <p:cNvSpPr>
              <a:spLocks/>
            </p:cNvSpPr>
            <p:nvPr/>
          </p:nvSpPr>
          <p:spPr bwMode="auto">
            <a:xfrm>
              <a:off x="2764" y="1417"/>
              <a:ext cx="803" cy="394"/>
            </a:xfrm>
            <a:custGeom>
              <a:avLst/>
              <a:gdLst/>
              <a:ahLst/>
              <a:cxnLst>
                <a:cxn ang="0">
                  <a:pos x="0" y="362"/>
                </a:cxn>
                <a:cxn ang="0">
                  <a:pos x="507" y="347"/>
                </a:cxn>
                <a:cxn ang="0">
                  <a:pos x="618" y="82"/>
                </a:cxn>
                <a:cxn ang="0">
                  <a:pos x="690" y="7"/>
                </a:cxn>
                <a:cxn ang="0">
                  <a:pos x="803" y="5"/>
                </a:cxn>
              </a:cxnLst>
              <a:rect l="0" t="0" r="r" b="b"/>
              <a:pathLst>
                <a:path w="803" h="394">
                  <a:moveTo>
                    <a:pt x="0" y="362"/>
                  </a:moveTo>
                  <a:cubicBezTo>
                    <a:pt x="84" y="360"/>
                    <a:pt x="405" y="394"/>
                    <a:pt x="507" y="347"/>
                  </a:cubicBezTo>
                  <a:cubicBezTo>
                    <a:pt x="610" y="300"/>
                    <a:pt x="587" y="138"/>
                    <a:pt x="618" y="82"/>
                  </a:cubicBezTo>
                  <a:cubicBezTo>
                    <a:pt x="649" y="25"/>
                    <a:pt x="659" y="20"/>
                    <a:pt x="690" y="7"/>
                  </a:cubicBezTo>
                  <a:cubicBezTo>
                    <a:pt x="790" y="0"/>
                    <a:pt x="780" y="5"/>
                    <a:pt x="803" y="5"/>
                  </a:cubicBezTo>
                </a:path>
              </a:pathLst>
            </a:custGeom>
            <a:noFill/>
            <a:ln w="19050" cmpd="sng">
              <a:solidFill>
                <a:srgbClr val="008000"/>
              </a:solidFill>
              <a:round/>
              <a:headEnd/>
              <a:tailEnd/>
            </a:ln>
            <a:effectLst/>
          </p:spPr>
          <p:txBody>
            <a:bodyPr/>
            <a:lstStyle/>
            <a:p>
              <a:pPr>
                <a:defRPr/>
              </a:pPr>
              <a:endParaRPr lang="en-US" sz="1800">
                <a:solidFill>
                  <a:srgbClr val="000000"/>
                </a:solidFill>
                <a:latin typeface="Arial" charset="0"/>
              </a:endParaRPr>
            </a:p>
          </p:txBody>
        </p:sp>
      </p:grpSp>
      <p:grpSp>
        <p:nvGrpSpPr>
          <p:cNvPr id="131095" name="Group 370"/>
          <p:cNvGrpSpPr>
            <a:grpSpLocks/>
          </p:cNvGrpSpPr>
          <p:nvPr/>
        </p:nvGrpSpPr>
        <p:grpSpPr bwMode="auto">
          <a:xfrm>
            <a:off x="4265613" y="2535238"/>
            <a:ext cx="185737" cy="385762"/>
            <a:chOff x="1458" y="1371"/>
            <a:chExt cx="111" cy="222"/>
          </a:xfrm>
        </p:grpSpPr>
        <p:sp>
          <p:nvSpPr>
            <p:cNvPr id="371059" name="Arc 371"/>
            <p:cNvSpPr>
              <a:spLocks/>
            </p:cNvSpPr>
            <p:nvPr/>
          </p:nvSpPr>
          <p:spPr bwMode="auto">
            <a:xfrm>
              <a:off x="1458" y="1371"/>
              <a:ext cx="111" cy="222"/>
            </a:xfrm>
            <a:custGeom>
              <a:avLst/>
              <a:gdLst>
                <a:gd name="G0" fmla="+- 0 0 0"/>
                <a:gd name="G1" fmla="+- 21600 0 0"/>
                <a:gd name="G2" fmla="+- 21600 0 0"/>
                <a:gd name="T0" fmla="*/ 0 w 21600"/>
                <a:gd name="T1" fmla="*/ 0 h 43191"/>
                <a:gd name="T2" fmla="*/ 635 w 21600"/>
                <a:gd name="T3" fmla="*/ 43191 h 43191"/>
                <a:gd name="T4" fmla="*/ 0 w 21600"/>
                <a:gd name="T5" fmla="*/ 21600 h 43191"/>
              </a:gdLst>
              <a:ahLst/>
              <a:cxnLst>
                <a:cxn ang="0">
                  <a:pos x="T0" y="T1"/>
                </a:cxn>
                <a:cxn ang="0">
                  <a:pos x="T2" y="T3"/>
                </a:cxn>
                <a:cxn ang="0">
                  <a:pos x="T4" y="T5"/>
                </a:cxn>
              </a:cxnLst>
              <a:rect l="0" t="0" r="r" b="b"/>
              <a:pathLst>
                <a:path w="21600" h="43191" fill="none" extrusionOk="0">
                  <a:moveTo>
                    <a:pt x="0" y="-1"/>
                  </a:moveTo>
                  <a:cubicBezTo>
                    <a:pt x="11929" y="0"/>
                    <a:pt x="21600" y="9670"/>
                    <a:pt x="21600" y="21600"/>
                  </a:cubicBezTo>
                  <a:cubicBezTo>
                    <a:pt x="21600" y="33282"/>
                    <a:pt x="12312" y="42847"/>
                    <a:pt x="634" y="43190"/>
                  </a:cubicBezTo>
                </a:path>
                <a:path w="21600" h="43191" stroke="0" extrusionOk="0">
                  <a:moveTo>
                    <a:pt x="0" y="-1"/>
                  </a:moveTo>
                  <a:cubicBezTo>
                    <a:pt x="11929" y="0"/>
                    <a:pt x="21600" y="9670"/>
                    <a:pt x="21600" y="21600"/>
                  </a:cubicBezTo>
                  <a:cubicBezTo>
                    <a:pt x="21600" y="33282"/>
                    <a:pt x="12312" y="42847"/>
                    <a:pt x="634" y="43190"/>
                  </a:cubicBezTo>
                  <a:lnTo>
                    <a:pt x="0" y="21600"/>
                  </a:lnTo>
                  <a:close/>
                </a:path>
              </a:pathLst>
            </a:custGeom>
            <a:solidFill>
              <a:srgbClr val="C0C0C0"/>
            </a:solidFill>
            <a:ln w="9525">
              <a:solidFill>
                <a:schemeClr val="tx1"/>
              </a:solidFill>
              <a:round/>
              <a:headEnd/>
              <a:tailEnd/>
            </a:ln>
            <a:effectLst/>
          </p:spPr>
          <p:txBody>
            <a:bodyPr wrap="none" anchor="ctr"/>
            <a:lstStyle/>
            <a:p>
              <a:pPr>
                <a:defRPr/>
              </a:pPr>
              <a:endParaRPr lang="en-US" sz="1800">
                <a:solidFill>
                  <a:srgbClr val="000000"/>
                </a:solidFill>
                <a:latin typeface="Arial" charset="0"/>
              </a:endParaRPr>
            </a:p>
          </p:txBody>
        </p:sp>
        <p:sp>
          <p:nvSpPr>
            <p:cNvPr id="371060" name="Line 372"/>
            <p:cNvSpPr>
              <a:spLocks noChangeShapeType="1"/>
            </p:cNvSpPr>
            <p:nvPr/>
          </p:nvSpPr>
          <p:spPr bwMode="auto">
            <a:xfrm flipV="1">
              <a:off x="1458" y="1371"/>
              <a:ext cx="0" cy="222"/>
            </a:xfrm>
            <a:prstGeom prst="line">
              <a:avLst/>
            </a:prstGeom>
            <a:noFill/>
            <a:ln w="9525">
              <a:solidFill>
                <a:schemeClr val="tx1"/>
              </a:solidFill>
              <a:round/>
              <a:headEnd/>
              <a:tailEnd/>
            </a:ln>
            <a:effectLst/>
          </p:spPr>
          <p:txBody>
            <a:bodyPr/>
            <a:lstStyle/>
            <a:p>
              <a:pPr>
                <a:defRPr/>
              </a:pPr>
              <a:endParaRPr lang="en-US" sz="1800">
                <a:solidFill>
                  <a:srgbClr val="000000"/>
                </a:solidFill>
                <a:latin typeface="Arial" charset="0"/>
              </a:endParaRPr>
            </a:p>
          </p:txBody>
        </p:sp>
      </p:grpSp>
      <p:sp>
        <p:nvSpPr>
          <p:cNvPr id="371061" name="Line 373"/>
          <p:cNvSpPr>
            <a:spLocks noChangeShapeType="1"/>
          </p:cNvSpPr>
          <p:nvPr/>
        </p:nvSpPr>
        <p:spPr bwMode="auto">
          <a:xfrm>
            <a:off x="7469188" y="2454275"/>
            <a:ext cx="280987" cy="0"/>
          </a:xfrm>
          <a:prstGeom prst="line">
            <a:avLst/>
          </a:prstGeom>
          <a:noFill/>
          <a:ln w="28575">
            <a:solidFill>
              <a:schemeClr val="bg1"/>
            </a:solidFill>
            <a:round/>
            <a:headEnd/>
            <a:tailEnd type="triangle" w="lg" len="med"/>
          </a:ln>
          <a:effectLst/>
        </p:spPr>
        <p:txBody>
          <a:bodyPr/>
          <a:lstStyle/>
          <a:p>
            <a:pPr>
              <a:defRPr/>
            </a:pPr>
            <a:endParaRPr lang="en-US" sz="1800">
              <a:solidFill>
                <a:srgbClr val="000000"/>
              </a:solidFill>
              <a:latin typeface="Arial" charset="0"/>
            </a:endParaRPr>
          </a:p>
        </p:txBody>
      </p:sp>
      <p:sp>
        <p:nvSpPr>
          <p:cNvPr id="371062" name="Line 374"/>
          <p:cNvSpPr>
            <a:spLocks noChangeShapeType="1"/>
          </p:cNvSpPr>
          <p:nvPr/>
        </p:nvSpPr>
        <p:spPr bwMode="auto">
          <a:xfrm>
            <a:off x="3814763" y="1965325"/>
            <a:ext cx="144462" cy="152400"/>
          </a:xfrm>
          <a:prstGeom prst="line">
            <a:avLst/>
          </a:prstGeom>
          <a:noFill/>
          <a:ln w="28575">
            <a:solidFill>
              <a:srgbClr val="000099"/>
            </a:solidFill>
            <a:round/>
            <a:headEnd/>
            <a:tailEnd type="triangle" w="lg" len="med"/>
          </a:ln>
          <a:effectLst/>
        </p:spPr>
        <p:txBody>
          <a:bodyPr/>
          <a:lstStyle/>
          <a:p>
            <a:pPr>
              <a:defRPr/>
            </a:pPr>
            <a:endParaRPr lang="en-US" sz="1800">
              <a:solidFill>
                <a:srgbClr val="000000"/>
              </a:solidFill>
              <a:latin typeface="Arial" charset="0"/>
            </a:endParaRPr>
          </a:p>
        </p:txBody>
      </p:sp>
      <p:sp>
        <p:nvSpPr>
          <p:cNvPr id="371063" name="Rectangle 375"/>
          <p:cNvSpPr>
            <a:spLocks noChangeArrowheads="1"/>
          </p:cNvSpPr>
          <p:nvPr/>
        </p:nvSpPr>
        <p:spPr bwMode="auto">
          <a:xfrm rot="2700000">
            <a:off x="3159919" y="1516856"/>
            <a:ext cx="460375" cy="68263"/>
          </a:xfrm>
          <a:prstGeom prst="rect">
            <a:avLst/>
          </a:prstGeom>
          <a:solidFill>
            <a:schemeClr val="bg1"/>
          </a:solidFill>
          <a:ln w="9525">
            <a:solidFill>
              <a:schemeClr val="bg1"/>
            </a:solidFill>
            <a:miter lim="800000"/>
            <a:headEnd/>
            <a:tailEnd/>
          </a:ln>
          <a:effectLst/>
        </p:spPr>
        <p:txBody>
          <a:bodyPr wrap="none" anchor="ctr"/>
          <a:lstStyle/>
          <a:p>
            <a:pPr>
              <a:defRPr/>
            </a:pPr>
            <a:endParaRPr lang="en-US" sz="1800">
              <a:solidFill>
                <a:srgbClr val="000000"/>
              </a:solidFill>
              <a:latin typeface="Arial" charset="0"/>
            </a:endParaRPr>
          </a:p>
        </p:txBody>
      </p:sp>
      <p:sp>
        <p:nvSpPr>
          <p:cNvPr id="371064" name="Oval 376"/>
          <p:cNvSpPr>
            <a:spLocks noChangeArrowheads="1"/>
          </p:cNvSpPr>
          <p:nvPr/>
        </p:nvSpPr>
        <p:spPr bwMode="auto">
          <a:xfrm rot="16200000" flipH="1">
            <a:off x="3370263" y="2335213"/>
            <a:ext cx="26987" cy="65087"/>
          </a:xfrm>
          <a:prstGeom prst="ellipse">
            <a:avLst/>
          </a:prstGeom>
          <a:solidFill>
            <a:srgbClr val="DDDDDD">
              <a:alpha val="30000"/>
            </a:srgbClr>
          </a:solidFill>
          <a:ln w="9525">
            <a:solidFill>
              <a:schemeClr val="tx1"/>
            </a:solidFill>
            <a:round/>
            <a:headEnd/>
            <a:tailEnd/>
          </a:ln>
          <a:effectLst/>
        </p:spPr>
        <p:txBody>
          <a:bodyPr wrap="none" anchor="ctr"/>
          <a:lstStyle/>
          <a:p>
            <a:pPr>
              <a:defRPr/>
            </a:pPr>
            <a:endParaRPr lang="en-US" sz="1800">
              <a:solidFill>
                <a:srgbClr val="000000"/>
              </a:solidFill>
              <a:latin typeface="Arial" charset="0"/>
            </a:endParaRPr>
          </a:p>
        </p:txBody>
      </p:sp>
      <p:sp>
        <p:nvSpPr>
          <p:cNvPr id="371065" name="Line 377"/>
          <p:cNvSpPr>
            <a:spLocks noChangeShapeType="1"/>
          </p:cNvSpPr>
          <p:nvPr/>
        </p:nvSpPr>
        <p:spPr bwMode="auto">
          <a:xfrm>
            <a:off x="411163" y="1587500"/>
            <a:ext cx="2933700" cy="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71067" name="Freeform 379"/>
          <p:cNvSpPr>
            <a:spLocks/>
          </p:cNvSpPr>
          <p:nvPr/>
        </p:nvSpPr>
        <p:spPr bwMode="auto">
          <a:xfrm>
            <a:off x="3376613" y="2298700"/>
            <a:ext cx="849312" cy="457200"/>
          </a:xfrm>
          <a:custGeom>
            <a:avLst/>
            <a:gdLst/>
            <a:ahLst/>
            <a:cxnLst>
              <a:cxn ang="0">
                <a:pos x="3" y="0"/>
              </a:cxn>
              <a:cxn ang="0">
                <a:pos x="5" y="200"/>
              </a:cxn>
              <a:cxn ang="0">
                <a:pos x="35" y="278"/>
              </a:cxn>
              <a:cxn ang="0">
                <a:pos x="117" y="284"/>
              </a:cxn>
              <a:cxn ang="0">
                <a:pos x="535" y="284"/>
              </a:cxn>
            </a:cxnLst>
            <a:rect l="0" t="0" r="r" b="b"/>
            <a:pathLst>
              <a:path w="535" h="288">
                <a:moveTo>
                  <a:pt x="3" y="0"/>
                </a:moveTo>
                <a:cubicBezTo>
                  <a:pt x="3" y="34"/>
                  <a:pt x="0" y="154"/>
                  <a:pt x="5" y="200"/>
                </a:cubicBezTo>
                <a:cubicBezTo>
                  <a:pt x="5" y="242"/>
                  <a:pt x="12" y="248"/>
                  <a:pt x="35" y="278"/>
                </a:cubicBezTo>
                <a:cubicBezTo>
                  <a:pt x="74" y="288"/>
                  <a:pt x="78" y="284"/>
                  <a:pt x="117" y="284"/>
                </a:cubicBezTo>
                <a:cubicBezTo>
                  <a:pt x="156" y="284"/>
                  <a:pt x="448" y="284"/>
                  <a:pt x="535" y="284"/>
                </a:cubicBezTo>
              </a:path>
            </a:pathLst>
          </a:custGeom>
          <a:noFill/>
          <a:ln w="19050" cmpd="sng">
            <a:solidFill>
              <a:srgbClr val="FF3300"/>
            </a:solidFill>
            <a:round/>
            <a:headEnd type="none" w="med" len="med"/>
            <a:tailEnd type="triangle" w="lg" len="med"/>
          </a:ln>
          <a:effectLst/>
        </p:spPr>
        <p:txBody>
          <a:bodyPr/>
          <a:lstStyle/>
          <a:p>
            <a:pPr>
              <a:defRPr/>
            </a:pPr>
            <a:endParaRPr lang="en-US" sz="1800">
              <a:solidFill>
                <a:srgbClr val="000000"/>
              </a:solidFill>
              <a:latin typeface="Arial" charset="0"/>
            </a:endParaRPr>
          </a:p>
        </p:txBody>
      </p:sp>
      <p:sp>
        <p:nvSpPr>
          <p:cNvPr id="371068" name="Freeform 380"/>
          <p:cNvSpPr>
            <a:spLocks/>
          </p:cNvSpPr>
          <p:nvPr/>
        </p:nvSpPr>
        <p:spPr bwMode="auto">
          <a:xfrm>
            <a:off x="3349625" y="2362200"/>
            <a:ext cx="782638" cy="422275"/>
          </a:xfrm>
          <a:custGeom>
            <a:avLst/>
            <a:gdLst/>
            <a:ahLst/>
            <a:cxnLst>
              <a:cxn ang="0">
                <a:pos x="2" y="93"/>
              </a:cxn>
              <a:cxn ang="0">
                <a:pos x="14" y="214"/>
              </a:cxn>
              <a:cxn ang="0">
                <a:pos x="88" y="262"/>
              </a:cxn>
              <a:cxn ang="0">
                <a:pos x="486" y="262"/>
              </a:cxn>
              <a:cxn ang="0">
                <a:pos x="480" y="222"/>
              </a:cxn>
              <a:cxn ang="0">
                <a:pos x="102" y="224"/>
              </a:cxn>
              <a:cxn ang="0">
                <a:pos x="43" y="160"/>
              </a:cxn>
              <a:cxn ang="0">
                <a:pos x="41" y="6"/>
              </a:cxn>
              <a:cxn ang="0">
                <a:pos x="20" y="13"/>
              </a:cxn>
              <a:cxn ang="0">
                <a:pos x="1" y="13"/>
              </a:cxn>
              <a:cxn ang="0">
                <a:pos x="2" y="93"/>
              </a:cxn>
            </a:cxnLst>
            <a:rect l="0" t="0" r="r" b="b"/>
            <a:pathLst>
              <a:path w="493" h="266">
                <a:moveTo>
                  <a:pt x="2" y="93"/>
                </a:moveTo>
                <a:cubicBezTo>
                  <a:pt x="3" y="155"/>
                  <a:pt x="0" y="172"/>
                  <a:pt x="14" y="214"/>
                </a:cubicBezTo>
                <a:cubicBezTo>
                  <a:pt x="28" y="256"/>
                  <a:pt x="56" y="265"/>
                  <a:pt x="88" y="262"/>
                </a:cubicBezTo>
                <a:cubicBezTo>
                  <a:pt x="120" y="260"/>
                  <a:pt x="463" y="266"/>
                  <a:pt x="486" y="262"/>
                </a:cubicBezTo>
                <a:cubicBezTo>
                  <a:pt x="492" y="251"/>
                  <a:pt x="493" y="220"/>
                  <a:pt x="480" y="222"/>
                </a:cubicBezTo>
                <a:cubicBezTo>
                  <a:pt x="467" y="223"/>
                  <a:pt x="129" y="219"/>
                  <a:pt x="102" y="224"/>
                </a:cubicBezTo>
                <a:cubicBezTo>
                  <a:pt x="75" y="230"/>
                  <a:pt x="46" y="210"/>
                  <a:pt x="43" y="160"/>
                </a:cubicBezTo>
                <a:cubicBezTo>
                  <a:pt x="40" y="110"/>
                  <a:pt x="42" y="69"/>
                  <a:pt x="41" y="6"/>
                </a:cubicBezTo>
                <a:cubicBezTo>
                  <a:pt x="24" y="17"/>
                  <a:pt x="27" y="12"/>
                  <a:pt x="20" y="13"/>
                </a:cubicBezTo>
                <a:cubicBezTo>
                  <a:pt x="13" y="14"/>
                  <a:pt x="4" y="0"/>
                  <a:pt x="1" y="13"/>
                </a:cubicBezTo>
                <a:cubicBezTo>
                  <a:pt x="1" y="42"/>
                  <a:pt x="1" y="31"/>
                  <a:pt x="2" y="93"/>
                </a:cubicBezTo>
                <a:close/>
              </a:path>
            </a:pathLst>
          </a:custGeom>
          <a:solidFill>
            <a:srgbClr val="DDDDDD">
              <a:alpha val="60001"/>
            </a:srgbClr>
          </a:solidFill>
          <a:ln w="9525">
            <a:solidFill>
              <a:schemeClr val="tx1"/>
            </a:solidFill>
            <a:round/>
            <a:headEnd/>
            <a:tailEnd/>
          </a:ln>
          <a:effectLst/>
        </p:spPr>
        <p:txBody>
          <a:bodyPr/>
          <a:lstStyle/>
          <a:p>
            <a:pPr>
              <a:defRPr/>
            </a:pPr>
            <a:endParaRPr lang="en-US" sz="1800">
              <a:solidFill>
                <a:srgbClr val="000000"/>
              </a:solidFill>
              <a:latin typeface="Arial" charset="0"/>
            </a:endParaRPr>
          </a:p>
        </p:txBody>
      </p:sp>
      <p:sp>
        <p:nvSpPr>
          <p:cNvPr id="371069" name="Rectangle 381"/>
          <p:cNvSpPr>
            <a:spLocks noChangeArrowheads="1"/>
          </p:cNvSpPr>
          <p:nvPr/>
        </p:nvSpPr>
        <p:spPr bwMode="auto">
          <a:xfrm>
            <a:off x="2776538" y="2419350"/>
            <a:ext cx="617537"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Fiber</a:t>
            </a:r>
          </a:p>
        </p:txBody>
      </p:sp>
      <p:sp>
        <p:nvSpPr>
          <p:cNvPr id="371070" name="Rectangle 382"/>
          <p:cNvSpPr>
            <a:spLocks noChangeArrowheads="1"/>
          </p:cNvSpPr>
          <p:nvPr/>
        </p:nvSpPr>
        <p:spPr bwMode="auto">
          <a:xfrm rot="-5400000">
            <a:off x="804862" y="779463"/>
            <a:ext cx="485775" cy="1612900"/>
          </a:xfrm>
          <a:prstGeom prst="rect">
            <a:avLst/>
          </a:prstGeom>
          <a:solidFill>
            <a:srgbClr val="EFECA9"/>
          </a:solidFill>
          <a:ln w="9525">
            <a:solidFill>
              <a:schemeClr val="tx1"/>
            </a:solidFill>
            <a:miter lim="800000"/>
            <a:headEnd/>
            <a:tailEnd/>
          </a:ln>
          <a:effectLst/>
        </p:spPr>
        <p:txBody>
          <a:bodyPr vert="eaVert" wrap="none" anchor="ctr"/>
          <a:lstStyle/>
          <a:p>
            <a:pPr algn="ctr">
              <a:defRPr/>
            </a:pPr>
            <a:r>
              <a:rPr lang="en-US" sz="1400" b="1">
                <a:solidFill>
                  <a:srgbClr val="000000"/>
                </a:solidFill>
                <a:latin typeface="Arial" charset="0"/>
              </a:rPr>
              <a:t>CW Diode Laser</a:t>
            </a:r>
          </a:p>
          <a:p>
            <a:pPr algn="ctr">
              <a:defRPr/>
            </a:pPr>
            <a:r>
              <a:rPr lang="en-US" sz="1400" b="1">
                <a:solidFill>
                  <a:srgbClr val="000000"/>
                </a:solidFill>
                <a:latin typeface="Arial" charset="0"/>
              </a:rPr>
              <a:t>1070 nm</a:t>
            </a:r>
          </a:p>
        </p:txBody>
      </p:sp>
      <p:sp>
        <p:nvSpPr>
          <p:cNvPr id="371071" name="Line 383"/>
          <p:cNvSpPr>
            <a:spLocks noChangeShapeType="1"/>
          </p:cNvSpPr>
          <p:nvPr/>
        </p:nvSpPr>
        <p:spPr bwMode="auto">
          <a:xfrm>
            <a:off x="3371850" y="1633538"/>
            <a:ext cx="6350" cy="698500"/>
          </a:xfrm>
          <a:prstGeom prst="line">
            <a:avLst/>
          </a:prstGeom>
          <a:noFill/>
          <a:ln w="19050">
            <a:solidFill>
              <a:srgbClr val="FF3300"/>
            </a:solidFill>
            <a:round/>
            <a:headEnd/>
            <a:tailEnd type="triangle" w="lg" len="med"/>
          </a:ln>
          <a:effectLst/>
        </p:spPr>
        <p:txBody>
          <a:bodyPr/>
          <a:lstStyle/>
          <a:p>
            <a:pPr>
              <a:defRPr/>
            </a:pPr>
            <a:endParaRPr lang="en-US" sz="1800">
              <a:solidFill>
                <a:srgbClr val="000000"/>
              </a:solidFill>
              <a:latin typeface="Arial" charset="0"/>
            </a:endParaRPr>
          </a:p>
        </p:txBody>
      </p:sp>
      <p:sp>
        <p:nvSpPr>
          <p:cNvPr id="371072" name="Line 384"/>
          <p:cNvSpPr>
            <a:spLocks noChangeShapeType="1"/>
          </p:cNvSpPr>
          <p:nvPr/>
        </p:nvSpPr>
        <p:spPr bwMode="auto">
          <a:xfrm flipV="1">
            <a:off x="3252788" y="1338263"/>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73" name="Line 385"/>
          <p:cNvSpPr>
            <a:spLocks noChangeShapeType="1"/>
          </p:cNvSpPr>
          <p:nvPr/>
        </p:nvSpPr>
        <p:spPr bwMode="auto">
          <a:xfrm flipV="1">
            <a:off x="3297238" y="1376363"/>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74" name="Line 386"/>
          <p:cNvSpPr>
            <a:spLocks noChangeShapeType="1"/>
          </p:cNvSpPr>
          <p:nvPr/>
        </p:nvSpPr>
        <p:spPr bwMode="auto">
          <a:xfrm flipV="1">
            <a:off x="3332163" y="1416050"/>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75" name="Line 387"/>
          <p:cNvSpPr>
            <a:spLocks noChangeShapeType="1"/>
          </p:cNvSpPr>
          <p:nvPr/>
        </p:nvSpPr>
        <p:spPr bwMode="auto">
          <a:xfrm flipV="1">
            <a:off x="3378200" y="1457325"/>
            <a:ext cx="112713"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76" name="Line 388"/>
          <p:cNvSpPr>
            <a:spLocks noChangeShapeType="1"/>
          </p:cNvSpPr>
          <p:nvPr/>
        </p:nvSpPr>
        <p:spPr bwMode="auto">
          <a:xfrm flipV="1">
            <a:off x="3414713" y="1501775"/>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77" name="Line 389"/>
          <p:cNvSpPr>
            <a:spLocks noChangeShapeType="1"/>
          </p:cNvSpPr>
          <p:nvPr/>
        </p:nvSpPr>
        <p:spPr bwMode="auto">
          <a:xfrm flipV="1">
            <a:off x="3455988" y="1543050"/>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78" name="Line 390"/>
          <p:cNvSpPr>
            <a:spLocks noChangeShapeType="1"/>
          </p:cNvSpPr>
          <p:nvPr/>
        </p:nvSpPr>
        <p:spPr bwMode="auto">
          <a:xfrm flipV="1">
            <a:off x="3500438" y="1581150"/>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79" name="Line 391"/>
          <p:cNvSpPr>
            <a:spLocks noChangeShapeType="1"/>
          </p:cNvSpPr>
          <p:nvPr/>
        </p:nvSpPr>
        <p:spPr bwMode="auto">
          <a:xfrm flipV="1">
            <a:off x="3535363" y="1620838"/>
            <a:ext cx="112712"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80" name="Line 392"/>
          <p:cNvSpPr>
            <a:spLocks noChangeShapeType="1"/>
          </p:cNvSpPr>
          <p:nvPr/>
        </p:nvSpPr>
        <p:spPr bwMode="auto">
          <a:xfrm flipV="1">
            <a:off x="3581400" y="1662113"/>
            <a:ext cx="112713" cy="22225"/>
          </a:xfrm>
          <a:prstGeom prst="line">
            <a:avLst/>
          </a:prstGeom>
          <a:noFill/>
          <a:ln w="9525">
            <a:solidFill>
              <a:schemeClr val="bg1"/>
            </a:solidFill>
            <a:round/>
            <a:headEnd/>
            <a:tailEnd/>
          </a:ln>
          <a:effectLst/>
        </p:spPr>
        <p:txBody>
          <a:bodyPr/>
          <a:lstStyle/>
          <a:p>
            <a:pPr>
              <a:defRPr/>
            </a:pPr>
            <a:endParaRPr lang="en-US" sz="1800">
              <a:solidFill>
                <a:srgbClr val="000000"/>
              </a:solidFill>
              <a:latin typeface="Arial" charset="0"/>
            </a:endParaRPr>
          </a:p>
        </p:txBody>
      </p:sp>
      <p:sp>
        <p:nvSpPr>
          <p:cNvPr id="371081" name="Rectangle 393"/>
          <p:cNvSpPr>
            <a:spLocks noChangeArrowheads="1"/>
          </p:cNvSpPr>
          <p:nvPr/>
        </p:nvSpPr>
        <p:spPr bwMode="auto">
          <a:xfrm>
            <a:off x="3956050" y="2970213"/>
            <a:ext cx="1470025" cy="581025"/>
          </a:xfrm>
          <a:prstGeom prst="rect">
            <a:avLst/>
          </a:prstGeom>
          <a:noFill/>
          <a:ln w="9525">
            <a:noFill/>
            <a:miter lim="800000"/>
            <a:headEnd/>
            <a:tailEnd/>
          </a:ln>
          <a:effectLst/>
        </p:spPr>
        <p:txBody>
          <a:bodyPr wrap="none">
            <a:spAutoFit/>
          </a:bodyPr>
          <a:lstStyle/>
          <a:p>
            <a:pPr algn="ctr">
              <a:defRPr/>
            </a:pPr>
            <a:r>
              <a:rPr lang="en-US" sz="1600" b="1">
                <a:solidFill>
                  <a:srgbClr val="FFFFFF"/>
                </a:solidFill>
                <a:latin typeface="Arial" charset="0"/>
              </a:rPr>
              <a:t>Closed-Cycle</a:t>
            </a:r>
          </a:p>
          <a:p>
            <a:pPr algn="ctr">
              <a:defRPr/>
            </a:pPr>
            <a:r>
              <a:rPr lang="en-US" sz="1600" b="1">
                <a:solidFill>
                  <a:srgbClr val="FFFFFF"/>
                </a:solidFill>
                <a:latin typeface="Arial" charset="0"/>
              </a:rPr>
              <a:t>Cryostat</a:t>
            </a:r>
          </a:p>
        </p:txBody>
      </p:sp>
      <p:sp>
        <p:nvSpPr>
          <p:cNvPr id="371082" name="Rectangle 394"/>
          <p:cNvSpPr>
            <a:spLocks noChangeArrowheads="1"/>
          </p:cNvSpPr>
          <p:nvPr/>
        </p:nvSpPr>
        <p:spPr bwMode="auto">
          <a:xfrm>
            <a:off x="3009900" y="1023938"/>
            <a:ext cx="698500"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Mirror</a:t>
            </a:r>
          </a:p>
        </p:txBody>
      </p:sp>
      <p:sp>
        <p:nvSpPr>
          <p:cNvPr id="371083" name="Text Box 395"/>
          <p:cNvSpPr txBox="1">
            <a:spLocks noChangeArrowheads="1"/>
          </p:cNvSpPr>
          <p:nvPr/>
        </p:nvSpPr>
        <p:spPr bwMode="auto">
          <a:xfrm>
            <a:off x="979488" y="5321300"/>
            <a:ext cx="2851150" cy="366713"/>
          </a:xfrm>
          <a:prstGeom prst="rect">
            <a:avLst/>
          </a:prstGeom>
          <a:noFill/>
          <a:ln w="9525">
            <a:noFill/>
            <a:miter lim="800000"/>
            <a:headEnd/>
            <a:tailEnd/>
          </a:ln>
          <a:effectLst/>
        </p:spPr>
        <p:txBody>
          <a:bodyPr wrap="none">
            <a:spAutoFit/>
          </a:bodyPr>
          <a:lstStyle/>
          <a:p>
            <a:pPr algn="ctr">
              <a:defRPr/>
            </a:pPr>
            <a:r>
              <a:rPr lang="en-US" sz="1800" b="1">
                <a:solidFill>
                  <a:srgbClr val="000000"/>
                </a:solidFill>
                <a:latin typeface="Arial" charset="0"/>
              </a:rPr>
              <a:t>Coherent Source (Laser)</a:t>
            </a:r>
          </a:p>
        </p:txBody>
      </p:sp>
      <p:sp>
        <p:nvSpPr>
          <p:cNvPr id="371084" name="Rectangle 396"/>
          <p:cNvSpPr>
            <a:spLocks noChangeArrowheads="1"/>
          </p:cNvSpPr>
          <p:nvPr/>
        </p:nvSpPr>
        <p:spPr bwMode="auto">
          <a:xfrm>
            <a:off x="2144713" y="1595438"/>
            <a:ext cx="441325" cy="304800"/>
          </a:xfrm>
          <a:prstGeom prst="rect">
            <a:avLst/>
          </a:prstGeom>
          <a:noFill/>
          <a:ln w="9525">
            <a:noFill/>
            <a:miter lim="800000"/>
            <a:headEnd/>
            <a:tailEnd/>
          </a:ln>
          <a:effectLst/>
        </p:spPr>
        <p:txBody>
          <a:bodyPr wrap="none">
            <a:spAutoFit/>
          </a:bodyPr>
          <a:lstStyle/>
          <a:p>
            <a:pPr algn="ctr">
              <a:defRPr/>
            </a:pPr>
            <a:r>
              <a:rPr lang="en-US" sz="1400" b="1">
                <a:solidFill>
                  <a:srgbClr val="FFFFFF"/>
                </a:solidFill>
                <a:latin typeface="Arial" charset="0"/>
              </a:rPr>
              <a:t>ND</a:t>
            </a:r>
          </a:p>
        </p:txBody>
      </p:sp>
    </p:spTree>
    <p:extLst>
      <p:ext uri="{BB962C8B-B14F-4D97-AF65-F5344CB8AC3E}">
        <p14:creationId xmlns:p14="http://schemas.microsoft.com/office/powerpoint/2010/main" val="17062277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3" name="Rectangle 53"/>
          <p:cNvSpPr>
            <a:spLocks noChangeArrowheads="1"/>
          </p:cNvSpPr>
          <p:nvPr/>
        </p:nvSpPr>
        <p:spPr bwMode="auto">
          <a:xfrm>
            <a:off x="0" y="0"/>
            <a:ext cx="9144000" cy="6858000"/>
          </a:xfrm>
          <a:prstGeom prst="rect">
            <a:avLst/>
          </a:prstGeom>
          <a:solidFill>
            <a:srgbClr val="0000FF"/>
          </a:solidFill>
          <a:ln w="9525">
            <a:solidFill>
              <a:srgbClr val="0000FF"/>
            </a:solidFill>
            <a:miter lim="800000"/>
            <a:headEnd/>
            <a:tailEnd/>
          </a:ln>
          <a:effectLst/>
        </p:spPr>
        <p:txBody>
          <a:bodyPr wrap="none" anchor="ctr"/>
          <a:lstStyle/>
          <a:p>
            <a:endParaRPr lang="en-US"/>
          </a:p>
        </p:txBody>
      </p:sp>
      <p:sp>
        <p:nvSpPr>
          <p:cNvPr id="133122" name="Rectangle 2"/>
          <p:cNvSpPr>
            <a:spLocks noGrp="1" noChangeArrowheads="1"/>
          </p:cNvSpPr>
          <p:nvPr>
            <p:ph type="title" idx="4294967295"/>
          </p:nvPr>
        </p:nvSpPr>
        <p:spPr>
          <a:xfrm>
            <a:off x="457200" y="-201613"/>
            <a:ext cx="8229600" cy="1143001"/>
          </a:xfrm>
        </p:spPr>
        <p:txBody>
          <a:bodyPr/>
          <a:lstStyle/>
          <a:p>
            <a:pPr eaLnBrk="1" hangingPunct="1"/>
            <a:r>
              <a:rPr lang="en-US" smtClean="0">
                <a:solidFill>
                  <a:schemeClr val="bg1"/>
                </a:solidFill>
              </a:rPr>
              <a:t>Higher-Order Coherence</a:t>
            </a:r>
          </a:p>
        </p:txBody>
      </p:sp>
      <p:graphicFrame>
        <p:nvGraphicFramePr>
          <p:cNvPr id="133123" name="Object 2"/>
          <p:cNvGraphicFramePr>
            <a:graphicFrameLocks noChangeAspect="1"/>
          </p:cNvGraphicFramePr>
          <p:nvPr/>
        </p:nvGraphicFramePr>
        <p:xfrm>
          <a:off x="4322763" y="3303588"/>
          <a:ext cx="4554537" cy="3352800"/>
        </p:xfrm>
        <a:graphic>
          <a:graphicData uri="http://schemas.openxmlformats.org/presentationml/2006/ole">
            <mc:AlternateContent xmlns:mc="http://schemas.openxmlformats.org/markup-compatibility/2006">
              <mc:Choice xmlns:v="urn:schemas-microsoft-com:vml" Requires="v">
                <p:oleObj spid="_x0000_s463902" name="Graph" r:id="rId4" imgW="3584448" imgH="2639568" progId="Origin50.Graph">
                  <p:embed/>
                </p:oleObj>
              </mc:Choice>
              <mc:Fallback>
                <p:oleObj name="Graph" r:id="rId4" imgW="3584448" imgH="2639568"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763" y="3303588"/>
                        <a:ext cx="455453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3124" name="Object 3"/>
          <p:cNvGraphicFramePr>
            <a:graphicFrameLocks noChangeAspect="1"/>
          </p:cNvGraphicFramePr>
          <p:nvPr/>
        </p:nvGraphicFramePr>
        <p:xfrm>
          <a:off x="-7938" y="3403600"/>
          <a:ext cx="4670426" cy="3255963"/>
        </p:xfrm>
        <a:graphic>
          <a:graphicData uri="http://schemas.openxmlformats.org/presentationml/2006/ole">
            <mc:AlternateContent xmlns:mc="http://schemas.openxmlformats.org/markup-compatibility/2006">
              <mc:Choice xmlns:v="urn:schemas-microsoft-com:vml" Requires="v">
                <p:oleObj spid="_x0000_s463903" name="Graph" r:id="rId6" imgW="3674669" imgH="2561539" progId="Origin50.Graph">
                  <p:embed/>
                </p:oleObj>
              </mc:Choice>
              <mc:Fallback>
                <p:oleObj name="Graph" r:id="rId6" imgW="3674669" imgH="2561539"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8" y="3403600"/>
                        <a:ext cx="4670426"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57061" name="Text Box 5"/>
          <p:cNvSpPr txBox="1">
            <a:spLocks noChangeArrowheads="1"/>
          </p:cNvSpPr>
          <p:nvPr/>
        </p:nvSpPr>
        <p:spPr bwMode="auto">
          <a:xfrm>
            <a:off x="5256213" y="5399088"/>
            <a:ext cx="311150" cy="366712"/>
          </a:xfrm>
          <a:prstGeom prst="rect">
            <a:avLst/>
          </a:prstGeom>
          <a:noFill/>
          <a:ln w="9525">
            <a:noFill/>
            <a:miter lim="800000"/>
            <a:headEnd/>
            <a:tailEnd/>
          </a:ln>
          <a:effectLst/>
        </p:spPr>
        <p:txBody>
          <a:bodyPr wrap="none">
            <a:spAutoFit/>
          </a:bodyPr>
          <a:lstStyle/>
          <a:p>
            <a:pPr>
              <a:defRPr/>
            </a:pPr>
            <a:r>
              <a:rPr lang="en-US" sz="1800" b="1">
                <a:solidFill>
                  <a:srgbClr val="006600"/>
                </a:solidFill>
                <a:latin typeface="Arial" charset="0"/>
              </a:rPr>
              <a:t>2</a:t>
            </a:r>
          </a:p>
        </p:txBody>
      </p:sp>
      <p:sp>
        <p:nvSpPr>
          <p:cNvPr id="557062" name="Text Box 6"/>
          <p:cNvSpPr txBox="1">
            <a:spLocks noChangeArrowheads="1"/>
          </p:cNvSpPr>
          <p:nvPr/>
        </p:nvSpPr>
        <p:spPr bwMode="auto">
          <a:xfrm>
            <a:off x="5256213" y="5027613"/>
            <a:ext cx="311150" cy="366712"/>
          </a:xfrm>
          <a:prstGeom prst="rect">
            <a:avLst/>
          </a:prstGeom>
          <a:noFill/>
          <a:ln w="9525">
            <a:noFill/>
            <a:miter lim="800000"/>
            <a:headEnd/>
            <a:tailEnd/>
          </a:ln>
          <a:effectLst/>
        </p:spPr>
        <p:txBody>
          <a:bodyPr wrap="none">
            <a:spAutoFit/>
          </a:bodyPr>
          <a:lstStyle/>
          <a:p>
            <a:pPr>
              <a:defRPr/>
            </a:pPr>
            <a:r>
              <a:rPr lang="en-US" sz="1800" b="1">
                <a:solidFill>
                  <a:srgbClr val="FF0000"/>
                </a:solidFill>
                <a:latin typeface="Arial" charset="0"/>
              </a:rPr>
              <a:t>6</a:t>
            </a:r>
          </a:p>
        </p:txBody>
      </p:sp>
      <p:graphicFrame>
        <p:nvGraphicFramePr>
          <p:cNvPr id="133176" name="Group 56"/>
          <p:cNvGraphicFramePr>
            <a:graphicFrameLocks noGrp="1"/>
          </p:cNvGraphicFramePr>
          <p:nvPr/>
        </p:nvGraphicFramePr>
        <p:xfrm>
          <a:off x="1100138" y="1319213"/>
          <a:ext cx="6723062" cy="2062164"/>
        </p:xfrm>
        <a:graphic>
          <a:graphicData uri="http://schemas.openxmlformats.org/drawingml/2006/table">
            <a:tbl>
              <a:tblPr/>
              <a:tblGrid>
                <a:gridCol w="566737"/>
                <a:gridCol w="1409700"/>
                <a:gridCol w="1851025"/>
                <a:gridCol w="1312863"/>
                <a:gridCol w="1582737"/>
              </a:tblGrid>
              <a:tr h="531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rPr>
                        <a:t>Expected</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rPr>
                        <a:t>Result</a:t>
                      </a:r>
                    </a:p>
                  </a:txBody>
                  <a:tcPr anchor="ctr" horzOverflow="overflow">
                    <a:lnL w="28575" cap="flat" cmpd="sng" algn="ctr">
                      <a:solidFill>
                        <a:schemeClr val="bg1"/>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Expected</a:t>
                      </a:r>
                    </a:p>
                  </a:txBody>
                  <a:tcPr anchor="ct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Result</a:t>
                      </a:r>
                    </a:p>
                  </a:txBody>
                  <a:tcPr anchor="ct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bg1"/>
                          </a:solidFill>
                          <a:effectLst/>
                          <a:latin typeface="Arial" charset="0"/>
                        </a:rPr>
                        <a:t>g</a:t>
                      </a:r>
                      <a:r>
                        <a:rPr kumimoji="0" lang="en-US" sz="1800" b="1" i="0" u="none" strike="noStrike" cap="none" normalizeH="0" baseline="30000" smtClean="0">
                          <a:ln>
                            <a:noFill/>
                          </a:ln>
                          <a:solidFill>
                            <a:schemeClr val="bg1"/>
                          </a:solidFill>
                          <a:effectLst/>
                          <a:latin typeface="Arial" charset="0"/>
                        </a:rPr>
                        <a:t>(2)</a:t>
                      </a:r>
                      <a:endParaRPr kumimoji="0" lang="en-US" sz="1800" b="1" i="0" u="none" strike="noStrike" cap="none" normalizeH="0" baseline="0" smtClean="0">
                        <a:ln>
                          <a:noFill/>
                        </a:ln>
                        <a:solidFill>
                          <a:schemeClr val="bg1"/>
                        </a:solidFill>
                        <a:effectLst/>
                        <a:latin typeface="Arial"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rPr>
                        <a:t>1</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rPr>
                        <a:t>1.0018 </a:t>
                      </a:r>
                      <a:r>
                        <a:rPr kumimoji="0" lang="en-US" sz="1800" b="0" i="0" u="none" strike="noStrike" cap="none" normalizeH="0" baseline="0" smtClean="0">
                          <a:ln>
                            <a:noFill/>
                          </a:ln>
                          <a:solidFill>
                            <a:schemeClr val="bg1"/>
                          </a:solidFill>
                          <a:effectLst/>
                          <a:latin typeface="Arial" charset="0"/>
                          <a:cs typeface="Arial" charset="0"/>
                        </a:rPr>
                        <a:t>± 0.0008</a:t>
                      </a:r>
                    </a:p>
                  </a:txBody>
                  <a:tcPr anchor="ctr" horzOverflow="overflow">
                    <a:lnL w="28575" cap="flat" cmpd="sng" algn="ctr">
                      <a:solidFill>
                        <a:schemeClr val="bg1"/>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2</a:t>
                      </a:r>
                    </a:p>
                  </a:txBody>
                  <a:tcPr anchor="ct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1.99 </a:t>
                      </a:r>
                      <a:r>
                        <a:rPr kumimoji="0" lang="en-US" sz="1800" b="0" i="0" u="none" strike="noStrike" cap="none" normalizeH="0" baseline="0" smtClean="0">
                          <a:ln>
                            <a:noFill/>
                          </a:ln>
                          <a:solidFill>
                            <a:srgbClr val="FFFF00"/>
                          </a:solidFill>
                          <a:effectLst/>
                          <a:latin typeface="Arial" charset="0"/>
                          <a:cs typeface="Arial" charset="0"/>
                        </a:rPr>
                        <a:t>± 0.02</a:t>
                      </a:r>
                    </a:p>
                  </a:txBody>
                  <a:tcPr anchor="ct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bg1"/>
                          </a:solidFill>
                          <a:effectLst/>
                          <a:latin typeface="Arial" charset="0"/>
                        </a:rPr>
                        <a:t>g</a:t>
                      </a:r>
                      <a:r>
                        <a:rPr kumimoji="0" lang="en-US" sz="1800" b="1" i="0" u="none" strike="noStrike" cap="none" normalizeH="0" baseline="30000" smtClean="0">
                          <a:ln>
                            <a:noFill/>
                          </a:ln>
                          <a:solidFill>
                            <a:schemeClr val="bg1"/>
                          </a:solidFill>
                          <a:effectLst/>
                          <a:latin typeface="Arial" charset="0"/>
                        </a:rPr>
                        <a:t>(3)</a:t>
                      </a:r>
                      <a:endParaRPr kumimoji="0" lang="en-US" sz="1800" b="1" i="0" u="none" strike="noStrike" cap="none" normalizeH="0" baseline="0" smtClean="0">
                        <a:ln>
                          <a:noFill/>
                        </a:ln>
                        <a:solidFill>
                          <a:schemeClr val="bg1"/>
                        </a:solidFill>
                        <a:effectLst/>
                        <a:latin typeface="Arial"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rPr>
                        <a:t>1</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rPr>
                        <a:t>1.006 </a:t>
                      </a:r>
                      <a:r>
                        <a:rPr kumimoji="0" lang="en-US" sz="1800" b="0" i="0" u="none" strike="noStrike" cap="none" normalizeH="0" baseline="0" smtClean="0">
                          <a:ln>
                            <a:noFill/>
                          </a:ln>
                          <a:solidFill>
                            <a:schemeClr val="bg1"/>
                          </a:solidFill>
                          <a:effectLst/>
                          <a:latin typeface="Arial" charset="0"/>
                          <a:cs typeface="Arial" charset="0"/>
                        </a:rPr>
                        <a:t>± 0.002</a:t>
                      </a:r>
                    </a:p>
                  </a:txBody>
                  <a:tcPr anchor="ctr" horzOverflow="overflow">
                    <a:lnL w="28575" cap="flat" cmpd="sng" algn="ctr">
                      <a:solidFill>
                        <a:schemeClr val="bg1"/>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a:t>
                      </a:r>
                    </a:p>
                  </a:txBody>
                  <a:tcPr anchor="ct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5.9 </a:t>
                      </a:r>
                      <a:r>
                        <a:rPr kumimoji="0" lang="en-US" sz="1800" b="0" i="0" u="none" strike="noStrike" cap="none" normalizeH="0" baseline="0" smtClean="0">
                          <a:ln>
                            <a:noFill/>
                          </a:ln>
                          <a:solidFill>
                            <a:srgbClr val="FFFF00"/>
                          </a:solidFill>
                          <a:effectLst/>
                          <a:latin typeface="Arial" charset="0"/>
                          <a:cs typeface="Arial" charset="0"/>
                        </a:rPr>
                        <a:t>± 0.2</a:t>
                      </a:r>
                    </a:p>
                  </a:txBody>
                  <a:tcPr anchor="ct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chemeClr val="bg1"/>
                          </a:solidFill>
                          <a:effectLst/>
                          <a:latin typeface="Arial" charset="0"/>
                        </a:rPr>
                        <a:t>g</a:t>
                      </a:r>
                      <a:r>
                        <a:rPr kumimoji="0" lang="en-US" sz="1800" b="1" i="0" u="none" strike="noStrike" cap="none" normalizeH="0" baseline="30000" smtClean="0">
                          <a:ln>
                            <a:noFill/>
                          </a:ln>
                          <a:solidFill>
                            <a:schemeClr val="bg1"/>
                          </a:solidFill>
                          <a:effectLst/>
                          <a:latin typeface="Arial" charset="0"/>
                        </a:rPr>
                        <a:t>(4)</a:t>
                      </a:r>
                      <a:endParaRPr kumimoji="0" lang="en-US" sz="1800" b="1" i="0" u="none" strike="noStrike" cap="none" normalizeH="0" baseline="0" smtClean="0">
                        <a:ln>
                          <a:noFill/>
                        </a:ln>
                        <a:solidFill>
                          <a:schemeClr val="bg1"/>
                        </a:solidFill>
                        <a:effectLst/>
                        <a:latin typeface="Arial"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rPr>
                        <a:t>1</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bg1"/>
                          </a:solidFill>
                          <a:effectLst/>
                          <a:latin typeface="Arial" charset="0"/>
                        </a:rPr>
                        <a:t>1.011 </a:t>
                      </a:r>
                      <a:r>
                        <a:rPr kumimoji="0" lang="en-US" sz="1800" b="0" i="0" u="none" strike="noStrike" cap="none" normalizeH="0" baseline="0" smtClean="0">
                          <a:ln>
                            <a:noFill/>
                          </a:ln>
                          <a:solidFill>
                            <a:schemeClr val="bg1"/>
                          </a:solidFill>
                          <a:effectLst/>
                          <a:latin typeface="Arial" charset="0"/>
                          <a:cs typeface="Arial" charset="0"/>
                        </a:rPr>
                        <a:t>± 0.005</a:t>
                      </a:r>
                    </a:p>
                  </a:txBody>
                  <a:tcPr anchor="ctr" horzOverflow="overflow">
                    <a:lnL w="28575" cap="flat" cmpd="sng" algn="ctr">
                      <a:solidFill>
                        <a:schemeClr val="bg1"/>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24</a:t>
                      </a:r>
                    </a:p>
                  </a:txBody>
                  <a:tcPr anchor="ct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23 </a:t>
                      </a:r>
                      <a:r>
                        <a:rPr kumimoji="0" lang="en-US" sz="1800" b="0" i="0" u="none" strike="noStrike" cap="none" normalizeH="0" baseline="0" smtClean="0">
                          <a:ln>
                            <a:noFill/>
                          </a:ln>
                          <a:solidFill>
                            <a:srgbClr val="FFFF00"/>
                          </a:solidFill>
                          <a:effectLst/>
                          <a:latin typeface="Arial" charset="0"/>
                          <a:cs typeface="Arial" charset="0"/>
                        </a:rPr>
                        <a:t>± 2</a:t>
                      </a:r>
                    </a:p>
                  </a:txBody>
                  <a:tcPr anchor="ctr"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557102" name="Text Box 46"/>
          <p:cNvSpPr txBox="1">
            <a:spLocks noChangeArrowheads="1"/>
          </p:cNvSpPr>
          <p:nvPr/>
        </p:nvSpPr>
        <p:spPr bwMode="auto">
          <a:xfrm>
            <a:off x="1647825" y="922338"/>
            <a:ext cx="3300413" cy="396875"/>
          </a:xfrm>
          <a:prstGeom prst="rect">
            <a:avLst/>
          </a:prstGeom>
          <a:solidFill>
            <a:schemeClr val="bg1"/>
          </a:solidFill>
          <a:ln w="9525">
            <a:noFill/>
            <a:miter lim="800000"/>
            <a:headEnd/>
            <a:tailEnd/>
          </a:ln>
          <a:effectLst/>
        </p:spPr>
        <p:txBody>
          <a:bodyPr>
            <a:spAutoFit/>
          </a:bodyPr>
          <a:lstStyle/>
          <a:p>
            <a:pPr algn="ctr">
              <a:defRPr/>
            </a:pPr>
            <a:r>
              <a:rPr lang="en-US" sz="2000" b="1">
                <a:solidFill>
                  <a:srgbClr val="000000"/>
                </a:solidFill>
                <a:latin typeface="Arial" charset="0"/>
              </a:rPr>
              <a:t>Coherent (Avg)</a:t>
            </a:r>
          </a:p>
        </p:txBody>
      </p:sp>
      <p:sp>
        <p:nvSpPr>
          <p:cNvPr id="557103" name="Text Box 47"/>
          <p:cNvSpPr txBox="1">
            <a:spLocks noChangeArrowheads="1"/>
          </p:cNvSpPr>
          <p:nvPr/>
        </p:nvSpPr>
        <p:spPr bwMode="auto">
          <a:xfrm>
            <a:off x="1287463" y="5187950"/>
            <a:ext cx="2025650" cy="641350"/>
          </a:xfrm>
          <a:prstGeom prst="rect">
            <a:avLst/>
          </a:prstGeom>
          <a:noFill/>
          <a:ln w="9525">
            <a:noFill/>
            <a:miter lim="800000"/>
            <a:headEnd/>
            <a:tailEnd/>
          </a:ln>
          <a:effectLst/>
        </p:spPr>
        <p:txBody>
          <a:bodyPr wrap="none">
            <a:spAutoFit/>
          </a:bodyPr>
          <a:lstStyle/>
          <a:p>
            <a:pPr algn="ctr">
              <a:defRPr/>
            </a:pPr>
            <a:r>
              <a:rPr lang="en-US" sz="1800" b="1">
                <a:solidFill>
                  <a:srgbClr val="000000"/>
                </a:solidFill>
                <a:latin typeface="Arial" charset="0"/>
              </a:rPr>
              <a:t>Coherent Source</a:t>
            </a:r>
          </a:p>
          <a:p>
            <a:pPr algn="ctr">
              <a:defRPr/>
            </a:pPr>
            <a:r>
              <a:rPr lang="en-US" sz="1800" b="1">
                <a:solidFill>
                  <a:srgbClr val="000000"/>
                </a:solidFill>
                <a:latin typeface="Arial" charset="0"/>
              </a:rPr>
              <a:t>(Laser)</a:t>
            </a:r>
          </a:p>
        </p:txBody>
      </p:sp>
      <p:sp>
        <p:nvSpPr>
          <p:cNvPr id="557104" name="Text Box 48"/>
          <p:cNvSpPr txBox="1">
            <a:spLocks noChangeArrowheads="1"/>
          </p:cNvSpPr>
          <p:nvPr/>
        </p:nvSpPr>
        <p:spPr bwMode="auto">
          <a:xfrm>
            <a:off x="7351713" y="3786188"/>
            <a:ext cx="1022350" cy="641350"/>
          </a:xfrm>
          <a:prstGeom prst="rect">
            <a:avLst/>
          </a:prstGeom>
          <a:noFill/>
          <a:ln w="9525">
            <a:noFill/>
            <a:miter lim="800000"/>
            <a:headEnd/>
            <a:tailEnd/>
          </a:ln>
          <a:effectLst/>
        </p:spPr>
        <p:txBody>
          <a:bodyPr wrap="none">
            <a:spAutoFit/>
          </a:bodyPr>
          <a:lstStyle/>
          <a:p>
            <a:pPr algn="ctr">
              <a:defRPr/>
            </a:pPr>
            <a:r>
              <a:rPr lang="en-US" sz="1800" b="1">
                <a:solidFill>
                  <a:srgbClr val="000000"/>
                </a:solidFill>
                <a:latin typeface="Arial" charset="0"/>
              </a:rPr>
              <a:t>Chaotic</a:t>
            </a:r>
          </a:p>
          <a:p>
            <a:pPr algn="ctr">
              <a:defRPr/>
            </a:pPr>
            <a:r>
              <a:rPr lang="en-US" sz="1800" b="1">
                <a:solidFill>
                  <a:srgbClr val="000000"/>
                </a:solidFill>
                <a:latin typeface="Arial" charset="0"/>
              </a:rPr>
              <a:t>Source</a:t>
            </a:r>
          </a:p>
        </p:txBody>
      </p:sp>
      <p:sp>
        <p:nvSpPr>
          <p:cNvPr id="557105" name="Rectangle 49"/>
          <p:cNvSpPr>
            <a:spLocks noChangeArrowheads="1"/>
          </p:cNvSpPr>
          <p:nvPr/>
        </p:nvSpPr>
        <p:spPr bwMode="auto">
          <a:xfrm>
            <a:off x="6307138" y="4157663"/>
            <a:ext cx="509587" cy="366712"/>
          </a:xfrm>
          <a:prstGeom prst="rect">
            <a:avLst/>
          </a:prstGeom>
          <a:noFill/>
          <a:ln w="9525">
            <a:noFill/>
            <a:miter lim="800000"/>
            <a:headEnd/>
            <a:tailEnd/>
          </a:ln>
          <a:effectLst/>
        </p:spPr>
        <p:txBody>
          <a:bodyPr wrap="none">
            <a:spAutoFit/>
          </a:bodyPr>
          <a:lstStyle/>
          <a:p>
            <a:pPr>
              <a:defRPr/>
            </a:pPr>
            <a:r>
              <a:rPr lang="en-US" sz="1800" b="1" i="1">
                <a:solidFill>
                  <a:srgbClr val="0000CC"/>
                </a:solidFill>
                <a:latin typeface="Arial" charset="0"/>
              </a:rPr>
              <a:t>g</a:t>
            </a:r>
            <a:r>
              <a:rPr lang="en-US" sz="1800" b="1" baseline="30000">
                <a:solidFill>
                  <a:srgbClr val="0000CC"/>
                </a:solidFill>
                <a:latin typeface="Arial" charset="0"/>
              </a:rPr>
              <a:t>(4)</a:t>
            </a:r>
          </a:p>
        </p:txBody>
      </p:sp>
      <p:sp>
        <p:nvSpPr>
          <p:cNvPr id="557106" name="Rectangle 50"/>
          <p:cNvSpPr>
            <a:spLocks noChangeArrowheads="1"/>
          </p:cNvSpPr>
          <p:nvPr/>
        </p:nvSpPr>
        <p:spPr bwMode="auto">
          <a:xfrm>
            <a:off x="5922963" y="4791075"/>
            <a:ext cx="509587" cy="366713"/>
          </a:xfrm>
          <a:prstGeom prst="rect">
            <a:avLst/>
          </a:prstGeom>
          <a:noFill/>
          <a:ln w="9525">
            <a:noFill/>
            <a:miter lim="800000"/>
            <a:headEnd/>
            <a:tailEnd/>
          </a:ln>
          <a:effectLst/>
        </p:spPr>
        <p:txBody>
          <a:bodyPr wrap="none">
            <a:spAutoFit/>
          </a:bodyPr>
          <a:lstStyle/>
          <a:p>
            <a:pPr>
              <a:defRPr/>
            </a:pPr>
            <a:r>
              <a:rPr lang="en-US" sz="1800" b="1" i="1">
                <a:solidFill>
                  <a:srgbClr val="FF0000"/>
                </a:solidFill>
                <a:latin typeface="Arial" charset="0"/>
              </a:rPr>
              <a:t>g</a:t>
            </a:r>
            <a:r>
              <a:rPr lang="en-US" sz="1800" b="1" baseline="30000">
                <a:solidFill>
                  <a:srgbClr val="FF0000"/>
                </a:solidFill>
                <a:latin typeface="Arial" charset="0"/>
              </a:rPr>
              <a:t>(3)</a:t>
            </a:r>
          </a:p>
        </p:txBody>
      </p:sp>
      <p:sp>
        <p:nvSpPr>
          <p:cNvPr id="557107" name="Rectangle 51"/>
          <p:cNvSpPr>
            <a:spLocks noChangeArrowheads="1"/>
          </p:cNvSpPr>
          <p:nvPr/>
        </p:nvSpPr>
        <p:spPr bwMode="auto">
          <a:xfrm>
            <a:off x="7626350" y="4862513"/>
            <a:ext cx="509588" cy="366712"/>
          </a:xfrm>
          <a:prstGeom prst="rect">
            <a:avLst/>
          </a:prstGeom>
          <a:noFill/>
          <a:ln w="9525">
            <a:noFill/>
            <a:miter lim="800000"/>
            <a:headEnd/>
            <a:tailEnd/>
          </a:ln>
          <a:effectLst/>
        </p:spPr>
        <p:txBody>
          <a:bodyPr wrap="none">
            <a:spAutoFit/>
          </a:bodyPr>
          <a:lstStyle/>
          <a:p>
            <a:pPr>
              <a:defRPr/>
            </a:pPr>
            <a:r>
              <a:rPr lang="en-US" sz="1800" b="1" i="1">
                <a:solidFill>
                  <a:srgbClr val="006600"/>
                </a:solidFill>
                <a:latin typeface="Arial" charset="0"/>
              </a:rPr>
              <a:t>g</a:t>
            </a:r>
            <a:r>
              <a:rPr lang="en-US" sz="1800" b="1" baseline="30000">
                <a:solidFill>
                  <a:srgbClr val="006600"/>
                </a:solidFill>
                <a:latin typeface="Arial" charset="0"/>
              </a:rPr>
              <a:t>(2)</a:t>
            </a:r>
          </a:p>
        </p:txBody>
      </p:sp>
      <p:sp>
        <p:nvSpPr>
          <p:cNvPr id="557108" name="Freeform 52"/>
          <p:cNvSpPr>
            <a:spLocks/>
          </p:cNvSpPr>
          <p:nvPr/>
        </p:nvSpPr>
        <p:spPr bwMode="auto">
          <a:xfrm>
            <a:off x="6197600" y="5100638"/>
            <a:ext cx="563563" cy="361950"/>
          </a:xfrm>
          <a:custGeom>
            <a:avLst/>
            <a:gdLst/>
            <a:ahLst/>
            <a:cxnLst>
              <a:cxn ang="0">
                <a:pos x="0" y="0"/>
              </a:cxn>
              <a:cxn ang="0">
                <a:pos x="114" y="85"/>
              </a:cxn>
              <a:cxn ang="0">
                <a:pos x="151" y="40"/>
              </a:cxn>
              <a:cxn ang="0">
                <a:pos x="325" y="186"/>
              </a:cxn>
            </a:cxnLst>
            <a:rect l="0" t="0" r="r" b="b"/>
            <a:pathLst>
              <a:path w="325" h="186">
                <a:moveTo>
                  <a:pt x="0" y="0"/>
                </a:moveTo>
                <a:cubicBezTo>
                  <a:pt x="19" y="14"/>
                  <a:pt x="89" y="78"/>
                  <a:pt x="114" y="85"/>
                </a:cubicBezTo>
                <a:cubicBezTo>
                  <a:pt x="167" y="112"/>
                  <a:pt x="121" y="29"/>
                  <a:pt x="151" y="40"/>
                </a:cubicBezTo>
                <a:cubicBezTo>
                  <a:pt x="181" y="51"/>
                  <a:pt x="289" y="156"/>
                  <a:pt x="325" y="186"/>
                </a:cubicBezTo>
              </a:path>
            </a:pathLst>
          </a:custGeom>
          <a:noFill/>
          <a:ln w="9525">
            <a:solidFill>
              <a:srgbClr val="FF0000"/>
            </a:solidFill>
            <a:round/>
            <a:headEnd type="none" w="med" len="med"/>
            <a:tailEnd type="arrow" w="med" len="med"/>
          </a:ln>
          <a:effectLst/>
        </p:spPr>
        <p:txBody>
          <a:bodyPr/>
          <a:lstStyle/>
          <a:p>
            <a:pPr>
              <a:defRPr/>
            </a:pPr>
            <a:endParaRPr lang="en-US" sz="1800">
              <a:solidFill>
                <a:srgbClr val="000000"/>
              </a:solidFill>
              <a:latin typeface="Arial" charset="0"/>
            </a:endParaRPr>
          </a:p>
        </p:txBody>
      </p:sp>
      <p:sp>
        <p:nvSpPr>
          <p:cNvPr id="557109" name="Freeform 53"/>
          <p:cNvSpPr>
            <a:spLocks/>
          </p:cNvSpPr>
          <p:nvPr/>
        </p:nvSpPr>
        <p:spPr bwMode="auto">
          <a:xfrm>
            <a:off x="6886575" y="5097463"/>
            <a:ext cx="793750" cy="592137"/>
          </a:xfrm>
          <a:custGeom>
            <a:avLst/>
            <a:gdLst/>
            <a:ahLst/>
            <a:cxnLst>
              <a:cxn ang="0">
                <a:pos x="0" y="373"/>
              </a:cxn>
              <a:cxn ang="0">
                <a:pos x="311" y="83"/>
              </a:cxn>
              <a:cxn ang="0">
                <a:pos x="371" y="125"/>
              </a:cxn>
              <a:cxn ang="0">
                <a:pos x="500" y="0"/>
              </a:cxn>
            </a:cxnLst>
            <a:rect l="0" t="0" r="r" b="b"/>
            <a:pathLst>
              <a:path w="500" h="373">
                <a:moveTo>
                  <a:pt x="0" y="373"/>
                </a:moveTo>
                <a:cubicBezTo>
                  <a:pt x="51" y="325"/>
                  <a:pt x="249" y="124"/>
                  <a:pt x="311" y="83"/>
                </a:cubicBezTo>
                <a:cubicBezTo>
                  <a:pt x="390" y="31"/>
                  <a:pt x="326" y="146"/>
                  <a:pt x="371" y="125"/>
                </a:cubicBezTo>
                <a:cubicBezTo>
                  <a:pt x="415" y="104"/>
                  <a:pt x="473" y="26"/>
                  <a:pt x="500" y="0"/>
                </a:cubicBezTo>
              </a:path>
            </a:pathLst>
          </a:custGeom>
          <a:noFill/>
          <a:ln w="9525">
            <a:solidFill>
              <a:srgbClr val="006600"/>
            </a:solidFill>
            <a:round/>
            <a:headEnd type="arrow" w="med" len="med"/>
            <a:tailEnd type="none" w="med" len="med"/>
          </a:ln>
          <a:effectLst/>
        </p:spPr>
        <p:txBody>
          <a:bodyPr/>
          <a:lstStyle/>
          <a:p>
            <a:pPr>
              <a:defRPr/>
            </a:pPr>
            <a:endParaRPr lang="en-US" sz="1800">
              <a:solidFill>
                <a:srgbClr val="000000"/>
              </a:solidFill>
              <a:latin typeface="Arial" charset="0"/>
            </a:endParaRPr>
          </a:p>
        </p:txBody>
      </p:sp>
      <p:sp>
        <p:nvSpPr>
          <p:cNvPr id="133172" name="Text Box 54"/>
          <p:cNvSpPr txBox="1">
            <a:spLocks noChangeArrowheads="1"/>
          </p:cNvSpPr>
          <p:nvPr/>
        </p:nvSpPr>
        <p:spPr bwMode="auto">
          <a:xfrm>
            <a:off x="4924425" y="922338"/>
            <a:ext cx="2919413" cy="396875"/>
          </a:xfrm>
          <a:prstGeom prst="rect">
            <a:avLst/>
          </a:prstGeom>
          <a:solidFill>
            <a:srgbClr val="FFFF00"/>
          </a:solidFill>
          <a:ln w="9525">
            <a:noFill/>
            <a:miter lim="800000"/>
            <a:headEnd/>
            <a:tailEnd/>
          </a:ln>
        </p:spPr>
        <p:txBody>
          <a:bodyPr>
            <a:spAutoFit/>
          </a:bodyPr>
          <a:lstStyle/>
          <a:p>
            <a:pPr algn="ctr"/>
            <a:r>
              <a:rPr lang="en-US" sz="2000" b="1">
                <a:solidFill>
                  <a:srgbClr val="000000"/>
                </a:solidFill>
                <a:latin typeface="Arial" charset="0"/>
                <a:ea typeface="MS PGothic" pitchFamily="34" charset="-128"/>
              </a:rPr>
              <a:t>Chaotic (All </a:t>
            </a:r>
            <a:r>
              <a:rPr lang="en-US" sz="2000" b="1" i="1">
                <a:solidFill>
                  <a:srgbClr val="000000"/>
                </a:solidFill>
                <a:latin typeface="Symbol" pitchFamily="18" charset="2"/>
                <a:ea typeface="MS PGothic" pitchFamily="34" charset="-128"/>
              </a:rPr>
              <a:t>t</a:t>
            </a:r>
            <a:r>
              <a:rPr lang="en-US" sz="2000" b="1" i="1" baseline="-25000">
                <a:solidFill>
                  <a:srgbClr val="000000"/>
                </a:solidFill>
                <a:latin typeface="Arial" charset="0"/>
                <a:ea typeface="MS PGothic" pitchFamily="34" charset="-128"/>
              </a:rPr>
              <a:t>i</a:t>
            </a:r>
            <a:r>
              <a:rPr lang="en-US" sz="2000" b="1">
                <a:solidFill>
                  <a:srgbClr val="000000"/>
                </a:solidFill>
                <a:latin typeface="Arial" charset="0"/>
                <a:ea typeface="MS PGothic" pitchFamily="34" charset="-128"/>
              </a:rPr>
              <a:t> = 0)</a:t>
            </a:r>
          </a:p>
        </p:txBody>
      </p:sp>
    </p:spTree>
    <p:extLst>
      <p:ext uri="{BB962C8B-B14F-4D97-AF65-F5344CB8AC3E}">
        <p14:creationId xmlns:p14="http://schemas.microsoft.com/office/powerpoint/2010/main" val="28507977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80" name="Rectangle 12"/>
          <p:cNvSpPr>
            <a:spLocks noChangeArrowheads="1"/>
          </p:cNvSpPr>
          <p:nvPr/>
        </p:nvSpPr>
        <p:spPr bwMode="auto">
          <a:xfrm>
            <a:off x="0" y="0"/>
            <a:ext cx="9144000" cy="6858000"/>
          </a:xfrm>
          <a:prstGeom prst="rect">
            <a:avLst/>
          </a:prstGeom>
          <a:solidFill>
            <a:srgbClr val="000099"/>
          </a:solidFill>
          <a:ln w="9525">
            <a:solidFill>
              <a:srgbClr val="0000FF"/>
            </a:solidFill>
            <a:miter lim="800000"/>
            <a:headEnd/>
            <a:tailEnd/>
          </a:ln>
          <a:effectLst/>
        </p:spPr>
        <p:txBody>
          <a:bodyPr wrap="none" anchor="ctr"/>
          <a:lstStyle/>
          <a:p>
            <a:endParaRPr lang="en-US"/>
          </a:p>
        </p:txBody>
      </p:sp>
      <p:pic>
        <p:nvPicPr>
          <p:cNvPr id="135170" name="Picture 27" descr="g3surfDataPP6"/>
          <p:cNvPicPr>
            <a:picLocks noChangeAspect="1" noChangeArrowheads="1"/>
          </p:cNvPicPr>
          <p:nvPr/>
        </p:nvPicPr>
        <p:blipFill>
          <a:blip r:embed="rId3" cstate="print"/>
          <a:srcRect/>
          <a:stretch>
            <a:fillRect/>
          </a:stretch>
        </p:blipFill>
        <p:spPr bwMode="auto">
          <a:xfrm>
            <a:off x="1003300" y="1404938"/>
            <a:ext cx="6919913" cy="4351337"/>
          </a:xfrm>
          <a:prstGeom prst="rect">
            <a:avLst/>
          </a:prstGeom>
          <a:noFill/>
          <a:ln w="9525">
            <a:noFill/>
            <a:miter lim="800000"/>
            <a:headEnd/>
            <a:tailEnd/>
          </a:ln>
        </p:spPr>
      </p:pic>
      <p:sp>
        <p:nvSpPr>
          <p:cNvPr id="135171" name="Rectangle 2"/>
          <p:cNvSpPr>
            <a:spLocks noGrp="1" noChangeArrowheads="1"/>
          </p:cNvSpPr>
          <p:nvPr>
            <p:ph type="title" idx="4294967295"/>
          </p:nvPr>
        </p:nvSpPr>
        <p:spPr>
          <a:xfrm>
            <a:off x="457200" y="-182563"/>
            <a:ext cx="8229600" cy="1143001"/>
          </a:xfrm>
        </p:spPr>
        <p:txBody>
          <a:bodyPr/>
          <a:lstStyle/>
          <a:p>
            <a:pPr eaLnBrk="1" hangingPunct="1"/>
            <a:r>
              <a:rPr lang="en-US" smtClean="0">
                <a:solidFill>
                  <a:schemeClr val="bg1"/>
                </a:solidFill>
              </a:rPr>
              <a:t>3</a:t>
            </a:r>
            <a:r>
              <a:rPr lang="en-US" i="1" baseline="30000" smtClean="0">
                <a:solidFill>
                  <a:schemeClr val="bg1"/>
                </a:solidFill>
              </a:rPr>
              <a:t>rd</a:t>
            </a:r>
            <a:r>
              <a:rPr lang="en-US" smtClean="0">
                <a:solidFill>
                  <a:schemeClr val="bg1"/>
                </a:solidFill>
              </a:rPr>
              <a:t>-Order:  Chaotic Source</a:t>
            </a:r>
          </a:p>
        </p:txBody>
      </p:sp>
      <p:sp>
        <p:nvSpPr>
          <p:cNvPr id="135172" name="Text Box 5"/>
          <p:cNvSpPr txBox="1">
            <a:spLocks noChangeArrowheads="1"/>
          </p:cNvSpPr>
          <p:nvPr/>
        </p:nvSpPr>
        <p:spPr bwMode="auto">
          <a:xfrm>
            <a:off x="1458913" y="1046163"/>
            <a:ext cx="2971800" cy="457200"/>
          </a:xfrm>
          <a:prstGeom prst="rect">
            <a:avLst/>
          </a:prstGeom>
          <a:noFill/>
          <a:ln w="9525">
            <a:noFill/>
            <a:miter lim="800000"/>
            <a:headEnd/>
            <a:tailEnd/>
          </a:ln>
        </p:spPr>
        <p:txBody>
          <a:bodyPr>
            <a:spAutoFit/>
          </a:bodyPr>
          <a:lstStyle/>
          <a:p>
            <a:pPr algn="ct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(3)</a:t>
            </a:r>
            <a:r>
              <a:rPr lang="en-US" sz="2400" b="1">
                <a:solidFill>
                  <a:srgbClr val="FFFF00"/>
                </a:solidFill>
                <a:latin typeface="Arial" charset="0"/>
                <a:ea typeface="MS PGothic" pitchFamily="34" charset="-128"/>
                <a:cs typeface="Arial" charset="0"/>
              </a:rPr>
              <a:t>(0,0) = 5.87±0.17</a:t>
            </a:r>
          </a:p>
        </p:txBody>
      </p:sp>
      <p:sp>
        <p:nvSpPr>
          <p:cNvPr id="266246" name="Line 6"/>
          <p:cNvSpPr>
            <a:spLocks noChangeShapeType="1"/>
          </p:cNvSpPr>
          <p:nvPr/>
        </p:nvSpPr>
        <p:spPr bwMode="auto">
          <a:xfrm>
            <a:off x="3881438" y="1465263"/>
            <a:ext cx="366712" cy="665162"/>
          </a:xfrm>
          <a:prstGeom prst="line">
            <a:avLst/>
          </a:prstGeom>
          <a:noFill/>
          <a:ln w="28575">
            <a:solidFill>
              <a:srgbClr val="FFFF00"/>
            </a:solidFill>
            <a:round/>
            <a:headEnd/>
            <a:tailEnd type="triangle" w="lg" len="med"/>
          </a:ln>
          <a:effectLst/>
        </p:spPr>
        <p:txBody>
          <a:bodyPr/>
          <a:lstStyle/>
          <a:p>
            <a:pPr>
              <a:defRPr/>
            </a:pPr>
            <a:endParaRPr lang="en-US" sz="1800">
              <a:solidFill>
                <a:srgbClr val="000000"/>
              </a:solidFill>
              <a:latin typeface="Arial" charset="0"/>
            </a:endParaRPr>
          </a:p>
        </p:txBody>
      </p:sp>
      <p:sp>
        <p:nvSpPr>
          <p:cNvPr id="135174" name="Text Box 7"/>
          <p:cNvSpPr txBox="1">
            <a:spLocks noChangeArrowheads="1"/>
          </p:cNvSpPr>
          <p:nvPr/>
        </p:nvSpPr>
        <p:spPr bwMode="auto">
          <a:xfrm>
            <a:off x="4886325" y="2274888"/>
            <a:ext cx="1593850"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Ridges:</a:t>
            </a:r>
          </a:p>
          <a:p>
            <a:pPr algn="ct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(3)</a:t>
            </a:r>
            <a:r>
              <a:rPr lang="en-US" sz="2400" b="1">
                <a:solidFill>
                  <a:srgbClr val="FFFF00"/>
                </a:solidFill>
                <a:latin typeface="Arial" charset="0"/>
                <a:ea typeface="MS PGothic" pitchFamily="34" charset="-128"/>
                <a:cs typeface="Arial" charset="0"/>
              </a:rPr>
              <a:t> ≈ 2</a:t>
            </a:r>
          </a:p>
        </p:txBody>
      </p:sp>
      <p:sp>
        <p:nvSpPr>
          <p:cNvPr id="266248" name="Line 8"/>
          <p:cNvSpPr>
            <a:spLocks noChangeShapeType="1"/>
          </p:cNvSpPr>
          <p:nvPr/>
        </p:nvSpPr>
        <p:spPr bwMode="auto">
          <a:xfrm>
            <a:off x="5624513" y="3090863"/>
            <a:ext cx="212725" cy="766762"/>
          </a:xfrm>
          <a:prstGeom prst="line">
            <a:avLst/>
          </a:prstGeom>
          <a:noFill/>
          <a:ln w="28575">
            <a:solidFill>
              <a:srgbClr val="FFFF00"/>
            </a:solidFill>
            <a:round/>
            <a:headEnd/>
            <a:tailEnd type="triangle" w="lg" len="med"/>
          </a:ln>
          <a:effectLst/>
        </p:spPr>
        <p:txBody>
          <a:bodyPr/>
          <a:lstStyle/>
          <a:p>
            <a:pPr>
              <a:defRPr/>
            </a:pPr>
            <a:endParaRPr lang="en-US" sz="1800">
              <a:solidFill>
                <a:srgbClr val="000000"/>
              </a:solidFill>
              <a:latin typeface="Arial" charset="0"/>
            </a:endParaRPr>
          </a:p>
        </p:txBody>
      </p:sp>
      <p:sp>
        <p:nvSpPr>
          <p:cNvPr id="266249" name="Line 9"/>
          <p:cNvSpPr>
            <a:spLocks noChangeShapeType="1"/>
          </p:cNvSpPr>
          <p:nvPr/>
        </p:nvSpPr>
        <p:spPr bwMode="auto">
          <a:xfrm flipH="1">
            <a:off x="5453063" y="3094038"/>
            <a:ext cx="173037" cy="1387475"/>
          </a:xfrm>
          <a:prstGeom prst="line">
            <a:avLst/>
          </a:prstGeom>
          <a:noFill/>
          <a:ln w="28575">
            <a:solidFill>
              <a:srgbClr val="FFFF00"/>
            </a:solidFill>
            <a:round/>
            <a:headEnd/>
            <a:tailEnd type="triangle" w="lg" len="med"/>
          </a:ln>
          <a:effectLst/>
        </p:spPr>
        <p:txBody>
          <a:bodyPr/>
          <a:lstStyle/>
          <a:p>
            <a:pPr>
              <a:defRPr/>
            </a:pPr>
            <a:endParaRPr lang="en-US" sz="1800">
              <a:solidFill>
                <a:srgbClr val="000000"/>
              </a:solidFill>
              <a:latin typeface="Arial" charset="0"/>
            </a:endParaRPr>
          </a:p>
        </p:txBody>
      </p:sp>
      <p:sp>
        <p:nvSpPr>
          <p:cNvPr id="135177" name="Text Box 11"/>
          <p:cNvSpPr txBox="1">
            <a:spLocks noChangeArrowheads="1"/>
          </p:cNvSpPr>
          <p:nvPr/>
        </p:nvSpPr>
        <p:spPr bwMode="auto">
          <a:xfrm>
            <a:off x="1730375" y="2917825"/>
            <a:ext cx="2193925"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Uncorrelated: </a:t>
            </a: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(3)</a:t>
            </a:r>
            <a:r>
              <a:rPr lang="en-US" sz="2400" b="1">
                <a:solidFill>
                  <a:srgbClr val="FFFF00"/>
                </a:solidFill>
                <a:latin typeface="Arial" charset="0"/>
                <a:ea typeface="MS PGothic" pitchFamily="34" charset="-128"/>
                <a:cs typeface="Arial" charset="0"/>
              </a:rPr>
              <a:t> ≈ 1</a:t>
            </a:r>
          </a:p>
        </p:txBody>
      </p:sp>
      <p:sp>
        <p:nvSpPr>
          <p:cNvPr id="266252" name="Line 12"/>
          <p:cNvSpPr>
            <a:spLocks noChangeShapeType="1"/>
          </p:cNvSpPr>
          <p:nvPr/>
        </p:nvSpPr>
        <p:spPr bwMode="auto">
          <a:xfrm flipH="1">
            <a:off x="2000250" y="3795713"/>
            <a:ext cx="269875" cy="731837"/>
          </a:xfrm>
          <a:prstGeom prst="line">
            <a:avLst/>
          </a:prstGeom>
          <a:noFill/>
          <a:ln w="28575">
            <a:solidFill>
              <a:srgbClr val="FFFF00"/>
            </a:solidFill>
            <a:round/>
            <a:headEnd/>
            <a:tailEnd type="triangle" w="lg" len="med"/>
          </a:ln>
          <a:effectLst/>
        </p:spPr>
        <p:txBody>
          <a:bodyPr/>
          <a:lstStyle/>
          <a:p>
            <a:pPr>
              <a:defRPr/>
            </a:pPr>
            <a:endParaRPr lang="en-US" sz="1800">
              <a:solidFill>
                <a:srgbClr val="000000"/>
              </a:solidFill>
              <a:latin typeface="Arial" charset="0"/>
            </a:endParaRPr>
          </a:p>
        </p:txBody>
      </p:sp>
      <p:sp>
        <p:nvSpPr>
          <p:cNvPr id="266268" name="Rectangle 28"/>
          <p:cNvSpPr>
            <a:spLocks noChangeArrowheads="1"/>
          </p:cNvSpPr>
          <p:nvPr/>
        </p:nvSpPr>
        <p:spPr bwMode="auto">
          <a:xfrm>
            <a:off x="5267325" y="1065213"/>
            <a:ext cx="1063625" cy="579437"/>
          </a:xfrm>
          <a:prstGeom prst="rect">
            <a:avLst/>
          </a:prstGeom>
          <a:solidFill>
            <a:srgbClr val="FF0000"/>
          </a:solidFill>
          <a:ln w="9525">
            <a:noFill/>
            <a:miter lim="800000"/>
            <a:headEnd/>
            <a:tailEnd/>
          </a:ln>
          <a:effectLst/>
        </p:spPr>
        <p:txBody>
          <a:bodyPr wrap="none">
            <a:spAutoFit/>
          </a:bodyPr>
          <a:lstStyle/>
          <a:p>
            <a:pPr>
              <a:defRPr/>
            </a:pPr>
            <a:r>
              <a:rPr lang="en-US" sz="3200" b="1">
                <a:solidFill>
                  <a:srgbClr val="FFFFFF"/>
                </a:solidFill>
                <a:latin typeface="Arial" charset="0"/>
              </a:rPr>
              <a:t>Data</a:t>
            </a:r>
          </a:p>
        </p:txBody>
      </p:sp>
    </p:spTree>
    <p:extLst>
      <p:ext uri="{BB962C8B-B14F-4D97-AF65-F5344CB8AC3E}">
        <p14:creationId xmlns:p14="http://schemas.microsoft.com/office/powerpoint/2010/main" val="34625633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9" name="Rectangle 13"/>
          <p:cNvSpPr>
            <a:spLocks noChangeArrowheads="1"/>
          </p:cNvSpPr>
          <p:nvPr/>
        </p:nvSpPr>
        <p:spPr bwMode="auto">
          <a:xfrm>
            <a:off x="0" y="0"/>
            <a:ext cx="9144000" cy="6858000"/>
          </a:xfrm>
          <a:prstGeom prst="rect">
            <a:avLst/>
          </a:prstGeom>
          <a:solidFill>
            <a:srgbClr val="000099"/>
          </a:solidFill>
          <a:ln w="9525">
            <a:solidFill>
              <a:srgbClr val="0000FF"/>
            </a:solidFill>
            <a:miter lim="800000"/>
            <a:headEnd/>
            <a:tailEnd/>
          </a:ln>
          <a:effectLst/>
        </p:spPr>
        <p:txBody>
          <a:bodyPr wrap="none" anchor="ctr"/>
          <a:lstStyle/>
          <a:p>
            <a:endParaRPr lang="en-US"/>
          </a:p>
        </p:txBody>
      </p:sp>
      <p:pic>
        <p:nvPicPr>
          <p:cNvPr id="137218" name="Picture 11" descr="g3surfSimPP6"/>
          <p:cNvPicPr>
            <a:picLocks noChangeAspect="1" noChangeArrowheads="1"/>
          </p:cNvPicPr>
          <p:nvPr/>
        </p:nvPicPr>
        <p:blipFill>
          <a:blip r:embed="rId3" cstate="print"/>
          <a:srcRect/>
          <a:stretch>
            <a:fillRect/>
          </a:stretch>
        </p:blipFill>
        <p:spPr bwMode="auto">
          <a:xfrm>
            <a:off x="1004888" y="1406525"/>
            <a:ext cx="6919912" cy="4351338"/>
          </a:xfrm>
          <a:prstGeom prst="rect">
            <a:avLst/>
          </a:prstGeom>
          <a:noFill/>
          <a:ln w="9525">
            <a:noFill/>
            <a:miter lim="800000"/>
            <a:headEnd/>
            <a:tailEnd/>
          </a:ln>
        </p:spPr>
      </p:pic>
      <p:sp>
        <p:nvSpPr>
          <p:cNvPr id="137219" name="Rectangle 3"/>
          <p:cNvSpPr>
            <a:spLocks noGrp="1" noChangeArrowheads="1"/>
          </p:cNvSpPr>
          <p:nvPr>
            <p:ph type="title" idx="4294967295"/>
          </p:nvPr>
        </p:nvSpPr>
        <p:spPr>
          <a:xfrm>
            <a:off x="457200" y="-220663"/>
            <a:ext cx="8229600" cy="1143001"/>
          </a:xfrm>
        </p:spPr>
        <p:txBody>
          <a:bodyPr/>
          <a:lstStyle/>
          <a:p>
            <a:pPr eaLnBrk="1" hangingPunct="1"/>
            <a:r>
              <a:rPr lang="en-US" smtClean="0">
                <a:solidFill>
                  <a:schemeClr val="bg1"/>
                </a:solidFill>
              </a:rPr>
              <a:t>3</a:t>
            </a:r>
            <a:r>
              <a:rPr lang="en-US" i="1" baseline="30000" smtClean="0">
                <a:solidFill>
                  <a:schemeClr val="bg1"/>
                </a:solidFill>
              </a:rPr>
              <a:t>rd</a:t>
            </a:r>
            <a:r>
              <a:rPr lang="en-US" smtClean="0">
                <a:solidFill>
                  <a:schemeClr val="bg1"/>
                </a:solidFill>
              </a:rPr>
              <a:t>-Order:  Chaotic Source</a:t>
            </a:r>
          </a:p>
        </p:txBody>
      </p:sp>
      <p:sp>
        <p:nvSpPr>
          <p:cNvPr id="137220" name="Text Box 4"/>
          <p:cNvSpPr txBox="1">
            <a:spLocks noChangeArrowheads="1"/>
          </p:cNvSpPr>
          <p:nvPr/>
        </p:nvSpPr>
        <p:spPr bwMode="auto">
          <a:xfrm>
            <a:off x="1962150" y="1046163"/>
            <a:ext cx="2212975" cy="457200"/>
          </a:xfrm>
          <a:prstGeom prst="rect">
            <a:avLst/>
          </a:prstGeom>
          <a:noFill/>
          <a:ln w="9525">
            <a:noFill/>
            <a:miter lim="800000"/>
            <a:headEnd/>
            <a:tailEnd/>
          </a:ln>
        </p:spPr>
        <p:txBody>
          <a:bodyPr>
            <a:spAutoFit/>
          </a:bodyPr>
          <a:lstStyle/>
          <a:p>
            <a:pPr algn="ct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(3)</a:t>
            </a:r>
            <a:r>
              <a:rPr lang="en-US" sz="2400" b="1">
                <a:solidFill>
                  <a:srgbClr val="FFFF00"/>
                </a:solidFill>
                <a:latin typeface="Arial" charset="0"/>
                <a:ea typeface="MS PGothic" pitchFamily="34" charset="-128"/>
                <a:cs typeface="Arial" charset="0"/>
              </a:rPr>
              <a:t>(0,0) = 6</a:t>
            </a:r>
          </a:p>
        </p:txBody>
      </p:sp>
      <p:sp>
        <p:nvSpPr>
          <p:cNvPr id="520197" name="Line 5"/>
          <p:cNvSpPr>
            <a:spLocks noChangeShapeType="1"/>
          </p:cNvSpPr>
          <p:nvPr/>
        </p:nvSpPr>
        <p:spPr bwMode="auto">
          <a:xfrm>
            <a:off x="3881438" y="1465263"/>
            <a:ext cx="366712" cy="665162"/>
          </a:xfrm>
          <a:prstGeom prst="line">
            <a:avLst/>
          </a:prstGeom>
          <a:noFill/>
          <a:ln w="28575">
            <a:solidFill>
              <a:srgbClr val="FFFF00"/>
            </a:solidFill>
            <a:round/>
            <a:headEnd/>
            <a:tailEnd type="triangle" w="lg" len="med"/>
          </a:ln>
          <a:effectLst/>
        </p:spPr>
        <p:txBody>
          <a:bodyPr/>
          <a:lstStyle/>
          <a:p>
            <a:pPr>
              <a:defRPr/>
            </a:pPr>
            <a:endParaRPr lang="en-US" sz="1800">
              <a:solidFill>
                <a:srgbClr val="000000"/>
              </a:solidFill>
              <a:latin typeface="Arial" charset="0"/>
            </a:endParaRPr>
          </a:p>
        </p:txBody>
      </p:sp>
      <p:sp>
        <p:nvSpPr>
          <p:cNvPr id="137222" name="Text Box 6"/>
          <p:cNvSpPr txBox="1">
            <a:spLocks noChangeArrowheads="1"/>
          </p:cNvSpPr>
          <p:nvPr/>
        </p:nvSpPr>
        <p:spPr bwMode="auto">
          <a:xfrm>
            <a:off x="4886325" y="2274888"/>
            <a:ext cx="1593850"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Ridges:</a:t>
            </a:r>
          </a:p>
          <a:p>
            <a:pPr algn="ct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(3)</a:t>
            </a:r>
            <a:r>
              <a:rPr lang="en-US" sz="2400" b="1">
                <a:solidFill>
                  <a:srgbClr val="FFFF00"/>
                </a:solidFill>
                <a:latin typeface="Arial" charset="0"/>
                <a:ea typeface="MS PGothic" pitchFamily="34" charset="-128"/>
                <a:cs typeface="Arial" charset="0"/>
              </a:rPr>
              <a:t> = 2</a:t>
            </a:r>
          </a:p>
        </p:txBody>
      </p:sp>
      <p:sp>
        <p:nvSpPr>
          <p:cNvPr id="520199" name="Line 7"/>
          <p:cNvSpPr>
            <a:spLocks noChangeShapeType="1"/>
          </p:cNvSpPr>
          <p:nvPr/>
        </p:nvSpPr>
        <p:spPr bwMode="auto">
          <a:xfrm>
            <a:off x="5624513" y="3090863"/>
            <a:ext cx="212725" cy="766762"/>
          </a:xfrm>
          <a:prstGeom prst="line">
            <a:avLst/>
          </a:prstGeom>
          <a:noFill/>
          <a:ln w="28575">
            <a:solidFill>
              <a:srgbClr val="FFFF00"/>
            </a:solidFill>
            <a:round/>
            <a:headEnd/>
            <a:tailEnd type="triangle" w="lg" len="med"/>
          </a:ln>
          <a:effectLst/>
        </p:spPr>
        <p:txBody>
          <a:bodyPr/>
          <a:lstStyle/>
          <a:p>
            <a:pPr>
              <a:defRPr/>
            </a:pPr>
            <a:endParaRPr lang="en-US" sz="1800">
              <a:solidFill>
                <a:srgbClr val="000000"/>
              </a:solidFill>
              <a:latin typeface="Arial" charset="0"/>
            </a:endParaRPr>
          </a:p>
        </p:txBody>
      </p:sp>
      <p:sp>
        <p:nvSpPr>
          <p:cNvPr id="520200" name="Line 8"/>
          <p:cNvSpPr>
            <a:spLocks noChangeShapeType="1"/>
          </p:cNvSpPr>
          <p:nvPr/>
        </p:nvSpPr>
        <p:spPr bwMode="auto">
          <a:xfrm flipH="1">
            <a:off x="5453063" y="3094038"/>
            <a:ext cx="173037" cy="1387475"/>
          </a:xfrm>
          <a:prstGeom prst="line">
            <a:avLst/>
          </a:prstGeom>
          <a:noFill/>
          <a:ln w="28575">
            <a:solidFill>
              <a:srgbClr val="FFFF00"/>
            </a:solidFill>
            <a:round/>
            <a:headEnd/>
            <a:tailEnd type="triangle" w="lg" len="med"/>
          </a:ln>
          <a:effectLst/>
        </p:spPr>
        <p:txBody>
          <a:bodyPr/>
          <a:lstStyle/>
          <a:p>
            <a:pPr>
              <a:defRPr/>
            </a:pPr>
            <a:endParaRPr lang="en-US" sz="1800">
              <a:solidFill>
                <a:srgbClr val="000000"/>
              </a:solidFill>
              <a:latin typeface="Arial" charset="0"/>
            </a:endParaRPr>
          </a:p>
        </p:txBody>
      </p:sp>
      <p:sp>
        <p:nvSpPr>
          <p:cNvPr id="137225" name="Text Box 9"/>
          <p:cNvSpPr txBox="1">
            <a:spLocks noChangeArrowheads="1"/>
          </p:cNvSpPr>
          <p:nvPr/>
        </p:nvSpPr>
        <p:spPr bwMode="auto">
          <a:xfrm>
            <a:off x="1730375" y="2917825"/>
            <a:ext cx="2193925"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Uncorrelated: </a:t>
            </a: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(3)</a:t>
            </a:r>
            <a:r>
              <a:rPr lang="en-US" sz="2400" b="1">
                <a:solidFill>
                  <a:srgbClr val="FFFF00"/>
                </a:solidFill>
                <a:latin typeface="Arial" charset="0"/>
                <a:ea typeface="MS PGothic" pitchFamily="34" charset="-128"/>
                <a:cs typeface="Arial" charset="0"/>
              </a:rPr>
              <a:t> = 1</a:t>
            </a:r>
          </a:p>
        </p:txBody>
      </p:sp>
      <p:sp>
        <p:nvSpPr>
          <p:cNvPr id="520202" name="Line 10"/>
          <p:cNvSpPr>
            <a:spLocks noChangeShapeType="1"/>
          </p:cNvSpPr>
          <p:nvPr/>
        </p:nvSpPr>
        <p:spPr bwMode="auto">
          <a:xfrm flipH="1">
            <a:off x="2000250" y="3795713"/>
            <a:ext cx="269875" cy="731837"/>
          </a:xfrm>
          <a:prstGeom prst="line">
            <a:avLst/>
          </a:prstGeom>
          <a:noFill/>
          <a:ln w="28575">
            <a:solidFill>
              <a:srgbClr val="FFFF00"/>
            </a:solidFill>
            <a:round/>
            <a:headEnd/>
            <a:tailEnd type="triangle" w="lg" len="med"/>
          </a:ln>
          <a:effectLst/>
        </p:spPr>
        <p:txBody>
          <a:bodyPr/>
          <a:lstStyle/>
          <a:p>
            <a:pPr>
              <a:defRPr/>
            </a:pPr>
            <a:endParaRPr lang="en-US" sz="1800">
              <a:solidFill>
                <a:srgbClr val="000000"/>
              </a:solidFill>
              <a:latin typeface="Arial" charset="0"/>
            </a:endParaRPr>
          </a:p>
        </p:txBody>
      </p:sp>
      <p:sp>
        <p:nvSpPr>
          <p:cNvPr id="520204" name="Rectangle 12"/>
          <p:cNvSpPr>
            <a:spLocks noChangeArrowheads="1"/>
          </p:cNvSpPr>
          <p:nvPr/>
        </p:nvSpPr>
        <p:spPr bwMode="auto">
          <a:xfrm>
            <a:off x="5030788" y="1065213"/>
            <a:ext cx="1536700" cy="579437"/>
          </a:xfrm>
          <a:prstGeom prst="rect">
            <a:avLst/>
          </a:prstGeom>
          <a:solidFill>
            <a:srgbClr val="FF0000"/>
          </a:solidFill>
          <a:ln w="9525">
            <a:noFill/>
            <a:miter lim="800000"/>
            <a:headEnd/>
            <a:tailEnd/>
          </a:ln>
          <a:effectLst/>
        </p:spPr>
        <p:txBody>
          <a:bodyPr wrap="none">
            <a:spAutoFit/>
          </a:bodyPr>
          <a:lstStyle/>
          <a:p>
            <a:pPr algn="ctr">
              <a:defRPr/>
            </a:pPr>
            <a:r>
              <a:rPr lang="en-US" sz="3200" b="1">
                <a:solidFill>
                  <a:srgbClr val="FFFFFF"/>
                </a:solidFill>
                <a:latin typeface="Arial" charset="0"/>
              </a:rPr>
              <a:t>Theory</a:t>
            </a:r>
          </a:p>
        </p:txBody>
      </p:sp>
      <p:sp>
        <p:nvSpPr>
          <p:cNvPr id="520205" name="Rectangle 13"/>
          <p:cNvSpPr>
            <a:spLocks noChangeArrowheads="1"/>
          </p:cNvSpPr>
          <p:nvPr/>
        </p:nvSpPr>
        <p:spPr bwMode="auto">
          <a:xfrm>
            <a:off x="1589088" y="5980113"/>
            <a:ext cx="5949950" cy="641350"/>
          </a:xfrm>
          <a:prstGeom prst="rect">
            <a:avLst/>
          </a:prstGeom>
          <a:noFill/>
          <a:ln w="9525">
            <a:noFill/>
            <a:miter lim="800000"/>
            <a:headEnd/>
            <a:tailEnd/>
          </a:ln>
          <a:effectLst/>
        </p:spPr>
        <p:txBody>
          <a:bodyPr wrap="none">
            <a:spAutoFit/>
          </a:bodyPr>
          <a:lstStyle/>
          <a:p>
            <a:pPr algn="ctr">
              <a:defRPr/>
            </a:pPr>
            <a:r>
              <a:rPr lang="en-US" sz="1800">
                <a:solidFill>
                  <a:srgbClr val="FFFFFF"/>
                </a:solidFill>
                <a:latin typeface="Arial" charset="0"/>
              </a:rPr>
              <a:t>Calculation assumes ideal Gaussian scattering process:</a:t>
            </a:r>
          </a:p>
          <a:p>
            <a:pPr algn="ctr">
              <a:defRPr/>
            </a:pPr>
            <a:r>
              <a:rPr lang="en-US" sz="1800">
                <a:solidFill>
                  <a:srgbClr val="FFFFFF"/>
                </a:solidFill>
                <a:latin typeface="Arial" charset="0"/>
              </a:rPr>
              <a:t>P.-A. Lemieux and D. J. Durian, </a:t>
            </a:r>
            <a:r>
              <a:rPr lang="en-US" sz="1800" i="1">
                <a:solidFill>
                  <a:srgbClr val="FFFFFF"/>
                </a:solidFill>
                <a:latin typeface="Arial" charset="0"/>
              </a:rPr>
              <a:t>JOSA A </a:t>
            </a:r>
            <a:r>
              <a:rPr lang="en-US" sz="1800" u="sng">
                <a:solidFill>
                  <a:srgbClr val="FFFFFF"/>
                </a:solidFill>
                <a:latin typeface="Arial" charset="0"/>
              </a:rPr>
              <a:t>16</a:t>
            </a:r>
            <a:r>
              <a:rPr lang="en-US" sz="1800">
                <a:solidFill>
                  <a:srgbClr val="FFFFFF"/>
                </a:solidFill>
                <a:latin typeface="Arial" charset="0"/>
              </a:rPr>
              <a:t>, 1651 (1999)</a:t>
            </a:r>
          </a:p>
        </p:txBody>
      </p:sp>
    </p:spTree>
    <p:extLst>
      <p:ext uri="{BB962C8B-B14F-4D97-AF65-F5344CB8AC3E}">
        <p14:creationId xmlns:p14="http://schemas.microsoft.com/office/powerpoint/2010/main" val="33411617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0" y="0"/>
            <a:ext cx="9144000" cy="6858000"/>
          </a:xfrm>
          <a:prstGeom prst="rect">
            <a:avLst/>
          </a:prstGeom>
          <a:solidFill>
            <a:srgbClr val="000099"/>
          </a:solidFill>
          <a:ln w="9525">
            <a:solidFill>
              <a:srgbClr val="0000FF"/>
            </a:solidFill>
            <a:miter lim="800000"/>
            <a:headEnd/>
            <a:tailEnd/>
          </a:ln>
          <a:effectLst/>
        </p:spPr>
        <p:txBody>
          <a:bodyPr wrap="none" anchor="ctr"/>
          <a:lstStyle/>
          <a:p>
            <a:endParaRPr lang="en-US"/>
          </a:p>
        </p:txBody>
      </p:sp>
      <p:pic>
        <p:nvPicPr>
          <p:cNvPr id="139266" name="Picture 12" descr="g3surfCohDataPP"/>
          <p:cNvPicPr>
            <a:picLocks noChangeAspect="1" noChangeArrowheads="1"/>
          </p:cNvPicPr>
          <p:nvPr/>
        </p:nvPicPr>
        <p:blipFill>
          <a:blip r:embed="rId3" cstate="print"/>
          <a:srcRect/>
          <a:stretch>
            <a:fillRect/>
          </a:stretch>
        </p:blipFill>
        <p:spPr bwMode="auto">
          <a:xfrm>
            <a:off x="566738" y="1316038"/>
            <a:ext cx="7812087" cy="4471987"/>
          </a:xfrm>
          <a:prstGeom prst="rect">
            <a:avLst/>
          </a:prstGeom>
          <a:noFill/>
          <a:ln w="9525">
            <a:noFill/>
            <a:miter lim="800000"/>
            <a:headEnd/>
            <a:tailEnd/>
          </a:ln>
        </p:spPr>
      </p:pic>
      <p:sp>
        <p:nvSpPr>
          <p:cNvPr id="139267" name="Rectangle 3"/>
          <p:cNvSpPr>
            <a:spLocks noGrp="1" noChangeArrowheads="1"/>
          </p:cNvSpPr>
          <p:nvPr>
            <p:ph type="title" idx="4294967295"/>
          </p:nvPr>
        </p:nvSpPr>
        <p:spPr>
          <a:xfrm>
            <a:off x="457200" y="-182563"/>
            <a:ext cx="8229600" cy="1143001"/>
          </a:xfrm>
        </p:spPr>
        <p:txBody>
          <a:bodyPr/>
          <a:lstStyle/>
          <a:p>
            <a:pPr eaLnBrk="1" hangingPunct="1"/>
            <a:r>
              <a:rPr lang="en-US" smtClean="0">
                <a:solidFill>
                  <a:schemeClr val="bg1"/>
                </a:solidFill>
              </a:rPr>
              <a:t>3</a:t>
            </a:r>
            <a:r>
              <a:rPr lang="en-US" i="1" baseline="30000" smtClean="0">
                <a:solidFill>
                  <a:schemeClr val="bg1"/>
                </a:solidFill>
              </a:rPr>
              <a:t>rd</a:t>
            </a:r>
            <a:r>
              <a:rPr lang="en-US" smtClean="0">
                <a:solidFill>
                  <a:schemeClr val="bg1"/>
                </a:solidFill>
              </a:rPr>
              <a:t>-Order:</a:t>
            </a:r>
            <a:r>
              <a:rPr lang="en-US" smtClean="0"/>
              <a:t>  </a:t>
            </a:r>
            <a:r>
              <a:rPr lang="en-US" smtClean="0">
                <a:solidFill>
                  <a:srgbClr val="FF0000"/>
                </a:solidFill>
              </a:rPr>
              <a:t>Coherent</a:t>
            </a:r>
            <a:r>
              <a:rPr lang="en-US" smtClean="0"/>
              <a:t> </a:t>
            </a:r>
            <a:r>
              <a:rPr lang="en-US" smtClean="0">
                <a:solidFill>
                  <a:schemeClr val="bg1"/>
                </a:solidFill>
              </a:rPr>
              <a:t>Source</a:t>
            </a:r>
          </a:p>
        </p:txBody>
      </p:sp>
      <p:sp>
        <p:nvSpPr>
          <p:cNvPr id="522251" name="Rectangle 11"/>
          <p:cNvSpPr>
            <a:spLocks noChangeArrowheads="1"/>
          </p:cNvSpPr>
          <p:nvPr/>
        </p:nvSpPr>
        <p:spPr bwMode="auto">
          <a:xfrm>
            <a:off x="5267325" y="1065213"/>
            <a:ext cx="1063625" cy="579437"/>
          </a:xfrm>
          <a:prstGeom prst="rect">
            <a:avLst/>
          </a:prstGeom>
          <a:solidFill>
            <a:srgbClr val="FF0000"/>
          </a:solidFill>
          <a:ln w="9525">
            <a:noFill/>
            <a:miter lim="800000"/>
            <a:headEnd/>
            <a:tailEnd/>
          </a:ln>
          <a:effectLst/>
        </p:spPr>
        <p:txBody>
          <a:bodyPr wrap="none">
            <a:spAutoFit/>
          </a:bodyPr>
          <a:lstStyle/>
          <a:p>
            <a:pPr>
              <a:defRPr/>
            </a:pPr>
            <a:r>
              <a:rPr lang="en-US" sz="3200" b="1">
                <a:solidFill>
                  <a:srgbClr val="FFFFFF"/>
                </a:solidFill>
                <a:latin typeface="Arial" charset="0"/>
              </a:rPr>
              <a:t>Data</a:t>
            </a:r>
          </a:p>
        </p:txBody>
      </p:sp>
      <p:sp>
        <p:nvSpPr>
          <p:cNvPr id="139269" name="Rectangle 13"/>
          <p:cNvSpPr>
            <a:spLocks noChangeArrowheads="1"/>
          </p:cNvSpPr>
          <p:nvPr/>
        </p:nvSpPr>
        <p:spPr bwMode="auto">
          <a:xfrm>
            <a:off x="1535113" y="5954713"/>
            <a:ext cx="6065837" cy="701675"/>
          </a:xfrm>
          <a:prstGeom prst="rect">
            <a:avLst/>
          </a:prstGeom>
          <a:noFill/>
          <a:ln w="9525">
            <a:noFill/>
            <a:miter lim="800000"/>
            <a:headEnd/>
            <a:tailEnd/>
          </a:ln>
        </p:spPr>
        <p:txBody>
          <a:bodyPr wrap="none">
            <a:spAutoFit/>
          </a:bodyPr>
          <a:lstStyle/>
          <a:p>
            <a:pPr algn="ctr"/>
            <a:r>
              <a:rPr lang="en-US" sz="2000">
                <a:solidFill>
                  <a:srgbClr val="FFFFFF"/>
                </a:solidFill>
                <a:latin typeface="Arial" charset="0"/>
                <a:ea typeface="MS PGothic" pitchFamily="34" charset="-128"/>
              </a:rPr>
              <a:t>Mean value:  &lt;</a:t>
            </a:r>
            <a:r>
              <a:rPr lang="en-US" sz="2000" i="1">
                <a:solidFill>
                  <a:srgbClr val="FFFFFF"/>
                </a:solidFill>
                <a:latin typeface="Arial" charset="0"/>
                <a:ea typeface="MS PGothic" pitchFamily="34" charset="-128"/>
              </a:rPr>
              <a:t>g</a:t>
            </a:r>
            <a:r>
              <a:rPr lang="en-US" sz="2000" baseline="30000">
                <a:solidFill>
                  <a:srgbClr val="FFFFFF"/>
                </a:solidFill>
                <a:latin typeface="Arial" charset="0"/>
                <a:ea typeface="MS PGothic" pitchFamily="34" charset="-128"/>
              </a:rPr>
              <a:t>(3)</a:t>
            </a:r>
            <a:r>
              <a:rPr lang="en-US" sz="2000">
                <a:solidFill>
                  <a:srgbClr val="FFFFFF"/>
                </a:solidFill>
                <a:latin typeface="Arial" charset="0"/>
                <a:ea typeface="MS PGothic" pitchFamily="34" charset="-128"/>
              </a:rPr>
              <a:t>&gt; = 1.006 ± 0.002</a:t>
            </a:r>
          </a:p>
          <a:p>
            <a:pPr algn="ctr"/>
            <a:r>
              <a:rPr lang="en-US" sz="2000">
                <a:solidFill>
                  <a:srgbClr val="FFFFFF"/>
                </a:solidFill>
                <a:latin typeface="Arial" charset="0"/>
                <a:ea typeface="MS PGothic" pitchFamily="34" charset="-128"/>
                <a:cs typeface="Arial" charset="0"/>
              </a:rPr>
              <a:t>→ Precision measurement of weak cross-correlation</a:t>
            </a:r>
          </a:p>
        </p:txBody>
      </p:sp>
    </p:spTree>
    <p:extLst>
      <p:ext uri="{BB962C8B-B14F-4D97-AF65-F5344CB8AC3E}">
        <p14:creationId xmlns:p14="http://schemas.microsoft.com/office/powerpoint/2010/main" val="2304977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990600" y="762000"/>
            <a:ext cx="8153400" cy="0"/>
          </a:xfrm>
          <a:prstGeom prst="line">
            <a:avLst/>
          </a:prstGeom>
          <a:noFill/>
          <a:ln w="98425">
            <a:solidFill>
              <a:srgbClr val="800000"/>
            </a:solidFill>
            <a:round/>
            <a:headEnd/>
            <a:tailEnd/>
          </a:ln>
          <a:effectLst/>
        </p:spPr>
        <p:txBody>
          <a:bodyPr/>
          <a:lstStyle/>
          <a:p>
            <a:endParaRPr lang="en-US"/>
          </a:p>
        </p:txBody>
      </p:sp>
      <p:sp>
        <p:nvSpPr>
          <p:cNvPr id="36868" name="Text Box 4"/>
          <p:cNvSpPr txBox="1">
            <a:spLocks noChangeArrowheads="1"/>
          </p:cNvSpPr>
          <p:nvPr/>
        </p:nvSpPr>
        <p:spPr bwMode="auto">
          <a:xfrm>
            <a:off x="838200" y="304800"/>
            <a:ext cx="75438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36870" name="Text Box 6"/>
          <p:cNvSpPr txBox="1">
            <a:spLocks noChangeArrowheads="1"/>
          </p:cNvSpPr>
          <p:nvPr/>
        </p:nvSpPr>
        <p:spPr bwMode="auto">
          <a:xfrm>
            <a:off x="3411538" y="77788"/>
            <a:ext cx="2680542" cy="584775"/>
          </a:xfrm>
          <a:prstGeom prst="rect">
            <a:avLst/>
          </a:prstGeom>
          <a:noFill/>
          <a:ln w="9525">
            <a:noFill/>
            <a:miter lim="800000"/>
            <a:headEnd/>
            <a:tailEnd/>
          </a:ln>
          <a:effectLst/>
        </p:spPr>
        <p:txBody>
          <a:bodyPr wrap="none">
            <a:spAutoFit/>
          </a:bodyPr>
          <a:lstStyle/>
          <a:p>
            <a:r>
              <a:rPr lang="en-US" sz="3200" dirty="0" smtClean="0">
                <a:solidFill>
                  <a:srgbClr val="800000"/>
                </a:solidFill>
                <a:latin typeface="+mj-lt"/>
              </a:rPr>
              <a:t>Single Photon?</a:t>
            </a:r>
            <a:endParaRPr lang="en-US" sz="3200" dirty="0">
              <a:solidFill>
                <a:srgbClr val="800000"/>
              </a:solidFill>
              <a:latin typeface="+mj-lt"/>
            </a:endParaRPr>
          </a:p>
        </p:txBody>
      </p:sp>
      <p:sp>
        <p:nvSpPr>
          <p:cNvPr id="36871" name="Text Box 7"/>
          <p:cNvSpPr txBox="1">
            <a:spLocks noChangeArrowheads="1"/>
          </p:cNvSpPr>
          <p:nvPr/>
        </p:nvSpPr>
        <p:spPr bwMode="auto">
          <a:xfrm>
            <a:off x="277813" y="1265238"/>
            <a:ext cx="8534400" cy="5693866"/>
          </a:xfrm>
          <a:prstGeom prst="rect">
            <a:avLst/>
          </a:prstGeom>
          <a:noFill/>
          <a:ln w="9525">
            <a:noFill/>
            <a:miter lim="800000"/>
            <a:headEnd/>
            <a:tailEnd/>
          </a:ln>
          <a:effectLst/>
        </p:spPr>
        <p:txBody>
          <a:bodyPr>
            <a:spAutoFit/>
          </a:bodyPr>
          <a:lstStyle/>
          <a:p>
            <a:pPr marL="342900" indent="-342900">
              <a:buFont typeface="Arial" pitchFamily="34" charset="0"/>
              <a:buChar char="•"/>
            </a:pPr>
            <a:r>
              <a:rPr lang="en-US" sz="2800" dirty="0" smtClean="0">
                <a:latin typeface="+mj-lt"/>
              </a:rPr>
              <a:t>Visible to Near Infrared</a:t>
            </a:r>
          </a:p>
          <a:p>
            <a:pPr marL="342900" indent="-342900">
              <a:buFont typeface="Arial" pitchFamily="34" charset="0"/>
              <a:buChar char="•"/>
            </a:pPr>
            <a:endParaRPr lang="en-US" sz="2800" dirty="0">
              <a:latin typeface="+mj-lt"/>
            </a:endParaRPr>
          </a:p>
          <a:p>
            <a:r>
              <a:rPr lang="en-US" sz="2800" dirty="0" smtClean="0">
                <a:latin typeface="+mj-lt"/>
              </a:rPr>
              <a:t>	(400 -  1700 nm)</a:t>
            </a:r>
          </a:p>
          <a:p>
            <a:endParaRPr lang="en-US" sz="2400" dirty="0"/>
          </a:p>
          <a:p>
            <a:endParaRPr lang="en-US" sz="2400" dirty="0" smtClean="0"/>
          </a:p>
          <a:p>
            <a:endParaRPr lang="en-US" sz="2400" dirty="0"/>
          </a:p>
          <a:p>
            <a:endParaRPr lang="en-US" sz="2400" dirty="0" smtClean="0"/>
          </a:p>
          <a:p>
            <a:r>
              <a:rPr lang="en-US" sz="2400" dirty="0"/>
              <a:t>	</a:t>
            </a:r>
            <a:r>
              <a:rPr lang="en-US" sz="2400" dirty="0" smtClean="0"/>
              <a:t>	@ </a:t>
            </a:r>
            <a:r>
              <a:rPr lang="en-US" sz="2400" dirty="0" smtClean="0">
                <a:latin typeface="Symbol" pitchFamily="18" charset="2"/>
              </a:rPr>
              <a:t>l</a:t>
            </a:r>
            <a:r>
              <a:rPr lang="en-US" sz="2400" dirty="0" smtClean="0"/>
              <a:t> = </a:t>
            </a:r>
            <a:r>
              <a:rPr lang="en-US" sz="2800" dirty="0" smtClean="0">
                <a:latin typeface="+mj-lt"/>
              </a:rPr>
              <a:t>1000 nm </a:t>
            </a:r>
            <a:endParaRPr lang="en-US" sz="2400" dirty="0" smtClean="0">
              <a:latin typeface="+mj-lt"/>
            </a:endParaRPr>
          </a:p>
          <a:p>
            <a:endParaRPr lang="en-US" sz="2400" i="1" dirty="0" smtClean="0">
              <a:solidFill>
                <a:srgbClr val="FF0000"/>
              </a:solidFill>
              <a:latin typeface="Times New Roman" pitchFamily="18" charset="0"/>
              <a:cs typeface="Times New Roman" pitchFamily="18" charset="0"/>
            </a:endParaRPr>
          </a:p>
          <a:p>
            <a:r>
              <a:rPr lang="en-US" sz="2400" i="1" dirty="0">
                <a:solidFill>
                  <a:srgbClr val="FF0000"/>
                </a:solidFill>
                <a:latin typeface="Times New Roman" pitchFamily="18" charset="0"/>
                <a:cs typeface="Times New Roman" pitchFamily="18" charset="0"/>
              </a:rPr>
              <a:t>	</a:t>
            </a:r>
            <a:r>
              <a:rPr lang="en-US" sz="2400"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Energy</a:t>
            </a:r>
            <a:r>
              <a:rPr lang="en-US" sz="2800" b="1" baseline="-25000" dirty="0" err="1" smtClean="0">
                <a:solidFill>
                  <a:srgbClr val="FF0000"/>
                </a:solidFill>
                <a:latin typeface="Times New Roman" pitchFamily="18" charset="0"/>
                <a:cs typeface="Times New Roman" pitchFamily="18" charset="0"/>
              </a:rPr>
              <a:t>photon</a:t>
            </a:r>
            <a:r>
              <a:rPr lang="en-US" sz="2400" baseline="-25000" dirty="0" smtClean="0">
                <a:solidFill>
                  <a:srgbClr val="FF0000"/>
                </a:solidFill>
                <a:latin typeface="Times New Roman" pitchFamily="18" charset="0"/>
                <a:cs typeface="Times New Roman" pitchFamily="18" charset="0"/>
              </a:rPr>
              <a:t> </a:t>
            </a:r>
            <a:r>
              <a:rPr lang="en-US" sz="2800" dirty="0" smtClean="0">
                <a:latin typeface="+mj-lt"/>
              </a:rPr>
              <a:t>~2x10</a:t>
            </a:r>
            <a:r>
              <a:rPr lang="en-US" sz="2800" baseline="30000" dirty="0" smtClean="0">
                <a:latin typeface="+mj-lt"/>
              </a:rPr>
              <a:t>-19 </a:t>
            </a:r>
            <a:r>
              <a:rPr lang="en-US" sz="2800" dirty="0" smtClean="0">
                <a:latin typeface="+mj-lt"/>
              </a:rPr>
              <a:t>joules</a:t>
            </a:r>
            <a:endParaRPr lang="en-US" sz="2400" dirty="0" smtClean="0">
              <a:latin typeface="+mj-lt"/>
            </a:endParaRPr>
          </a:p>
          <a:p>
            <a:endParaRPr lang="en-US" sz="2400" dirty="0"/>
          </a:p>
          <a:p>
            <a:r>
              <a:rPr lang="en-US" sz="2400" dirty="0" smtClean="0"/>
              <a:t>	</a:t>
            </a:r>
            <a:r>
              <a:rPr lang="en-US" sz="2800" dirty="0" smtClean="0">
                <a:latin typeface="+mj-lt"/>
              </a:rPr>
              <a:t>1 W = 5x10</a:t>
            </a:r>
            <a:r>
              <a:rPr lang="en-US" sz="2800" baseline="30000" dirty="0" smtClean="0">
                <a:latin typeface="+mj-lt"/>
              </a:rPr>
              <a:t>19</a:t>
            </a:r>
            <a:r>
              <a:rPr lang="en-US" sz="2800" dirty="0" smtClean="0">
                <a:latin typeface="+mj-lt"/>
              </a:rPr>
              <a:t> photons/second</a:t>
            </a:r>
          </a:p>
          <a:p>
            <a:r>
              <a:rPr lang="en-US" sz="2800" dirty="0" smtClean="0">
                <a:latin typeface="+mj-lt"/>
              </a:rPr>
              <a:t>	(Luminous efficiency ~ 2 to 10%)</a:t>
            </a:r>
          </a:p>
          <a:p>
            <a:endParaRPr lang="en-US" sz="2400" dirty="0"/>
          </a:p>
        </p:txBody>
      </p:sp>
      <p:sp>
        <p:nvSpPr>
          <p:cNvPr id="7" name="TextBox 6"/>
          <p:cNvSpPr txBox="1"/>
          <p:nvPr/>
        </p:nvSpPr>
        <p:spPr>
          <a:xfrm>
            <a:off x="1333304" y="2601885"/>
            <a:ext cx="5702715" cy="923330"/>
          </a:xfrm>
          <a:prstGeom prst="rect">
            <a:avLst/>
          </a:prstGeom>
          <a:noFill/>
        </p:spPr>
        <p:txBody>
          <a:bodyPr wrap="none" rtlCol="0">
            <a:spAutoFit/>
          </a:bodyPr>
          <a:lstStyle/>
          <a:p>
            <a:pPr>
              <a:lnSpc>
                <a:spcPct val="150000"/>
              </a:lnSpc>
            </a:pPr>
            <a:r>
              <a:rPr lang="en-US" sz="3600" i="1" dirty="0" err="1" smtClean="0">
                <a:solidFill>
                  <a:srgbClr val="FF0000"/>
                </a:solidFill>
                <a:latin typeface="Times New Roman" pitchFamily="18" charset="0"/>
                <a:cs typeface="Times New Roman" pitchFamily="18" charset="0"/>
              </a:rPr>
              <a:t>Energy</a:t>
            </a:r>
            <a:r>
              <a:rPr lang="en-US" sz="3600" baseline="-25000" dirty="0" err="1" smtClean="0">
                <a:solidFill>
                  <a:srgbClr val="FF0000"/>
                </a:solidFill>
                <a:latin typeface="Times New Roman" pitchFamily="18" charset="0"/>
                <a:cs typeface="Times New Roman" pitchFamily="18" charset="0"/>
              </a:rPr>
              <a:t>photon</a:t>
            </a:r>
            <a:r>
              <a:rPr lang="en-US" sz="3600" dirty="0" smtClean="0">
                <a:solidFill>
                  <a:srgbClr val="FF000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 </a:t>
            </a:r>
            <a:r>
              <a:rPr lang="en-US" sz="3600" i="1" dirty="0" smtClean="0">
                <a:solidFill>
                  <a:srgbClr val="FF0000"/>
                </a:solidFill>
                <a:latin typeface="Times New Roman" pitchFamily="18" charset="0"/>
                <a:cs typeface="Times New Roman" pitchFamily="18" charset="0"/>
              </a:rPr>
              <a:t>h ×</a:t>
            </a:r>
            <a:r>
              <a:rPr lang="en-US" sz="3600" i="1" dirty="0" smtClean="0">
                <a:solidFill>
                  <a:srgbClr val="FF0000"/>
                </a:solidFill>
                <a:latin typeface="Symbol" pitchFamily="18" charset="2"/>
                <a:cs typeface="Times New Roman" pitchFamily="18" charset="0"/>
              </a:rPr>
              <a:t>n = </a:t>
            </a:r>
            <a:r>
              <a:rPr lang="en-US" sz="3600" i="1" dirty="0" smtClean="0">
                <a:solidFill>
                  <a:srgbClr val="FF0000"/>
                </a:solidFill>
                <a:latin typeface="Times New Roman" pitchFamily="18" charset="0"/>
                <a:cs typeface="Times New Roman" pitchFamily="18" charset="0"/>
              </a:rPr>
              <a:t>h </a:t>
            </a:r>
            <a:r>
              <a:rPr lang="en-US" sz="3600" i="1" dirty="0">
                <a:solidFill>
                  <a:srgbClr val="FF0000"/>
                </a:solidFill>
                <a:latin typeface="Times New Roman" pitchFamily="18" charset="0"/>
                <a:cs typeface="Times New Roman" pitchFamily="18" charset="0"/>
              </a:rPr>
              <a:t>× </a:t>
            </a:r>
            <a:r>
              <a:rPr lang="en-US" sz="3600" i="1" dirty="0" smtClean="0">
                <a:solidFill>
                  <a:srgbClr val="FF0000"/>
                </a:solidFill>
                <a:latin typeface="Times New Roman" pitchFamily="18" charset="0"/>
                <a:cs typeface="Times New Roman" pitchFamily="18" charset="0"/>
              </a:rPr>
              <a:t>c /</a:t>
            </a:r>
            <a:r>
              <a:rPr lang="en-US" sz="3600" i="1" dirty="0" smtClean="0">
                <a:solidFill>
                  <a:srgbClr val="FF0000"/>
                </a:solidFill>
                <a:latin typeface="Symbol" pitchFamily="18" charset="2"/>
                <a:cs typeface="Times New Roman" pitchFamily="18" charset="0"/>
              </a:rPr>
              <a:t>l</a:t>
            </a:r>
          </a:p>
        </p:txBody>
      </p:sp>
      <p:pic>
        <p:nvPicPr>
          <p:cNvPr id="442372" name="Picture 4" descr="C:\Users\Alan\AppData\Local\Microsoft\Windows\Temporary Internet Files\Content.IE5\5EVNF85G\MC90038417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342" y="3464267"/>
            <a:ext cx="2247871" cy="2428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91304" y="6001715"/>
            <a:ext cx="2722990" cy="400110"/>
          </a:xfrm>
          <a:prstGeom prst="rect">
            <a:avLst/>
          </a:prstGeom>
          <a:noFill/>
        </p:spPr>
        <p:txBody>
          <a:bodyPr wrap="none" rtlCol="0">
            <a:spAutoFit/>
          </a:bodyPr>
          <a:lstStyle/>
          <a:p>
            <a:r>
              <a:rPr lang="en-US" sz="2000" dirty="0" smtClean="0">
                <a:latin typeface="+mj-lt"/>
              </a:rPr>
              <a:t>100 W bulb </a:t>
            </a:r>
            <a:r>
              <a:rPr lang="en-US" sz="2000" dirty="0" smtClean="0">
                <a:latin typeface="+mj-lt"/>
                <a:sym typeface="Wingdings" pitchFamily="2" charset="2"/>
              </a:rPr>
              <a:t></a:t>
            </a:r>
            <a:r>
              <a:rPr lang="en-US" sz="2000" dirty="0" smtClean="0">
                <a:latin typeface="+mj-lt"/>
              </a:rPr>
              <a:t> 2 W light</a:t>
            </a:r>
            <a:endParaRPr lang="en-US" sz="2000" dirty="0">
              <a:latin typeface="+mj-lt"/>
            </a:endParaRPr>
          </a:p>
        </p:txBody>
      </p:sp>
    </p:spTree>
    <p:extLst>
      <p:ext uri="{BB962C8B-B14F-4D97-AF65-F5344CB8AC3E}">
        <p14:creationId xmlns:p14="http://schemas.microsoft.com/office/powerpoint/2010/main" val="33475902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43" name="Rectangle 31"/>
          <p:cNvSpPr>
            <a:spLocks noChangeArrowheads="1"/>
          </p:cNvSpPr>
          <p:nvPr/>
        </p:nvSpPr>
        <p:spPr bwMode="auto">
          <a:xfrm>
            <a:off x="0" y="0"/>
            <a:ext cx="9144000" cy="6858000"/>
          </a:xfrm>
          <a:prstGeom prst="rect">
            <a:avLst/>
          </a:prstGeom>
          <a:solidFill>
            <a:srgbClr val="000099"/>
          </a:solidFill>
          <a:ln w="9525">
            <a:solidFill>
              <a:srgbClr val="0000FF"/>
            </a:solidFill>
            <a:miter lim="800000"/>
            <a:headEnd/>
            <a:tailEnd/>
          </a:ln>
          <a:effectLst/>
        </p:spPr>
        <p:txBody>
          <a:bodyPr wrap="none" anchor="ctr"/>
          <a:lstStyle/>
          <a:p>
            <a:endParaRPr lang="en-US"/>
          </a:p>
        </p:txBody>
      </p:sp>
      <p:pic>
        <p:nvPicPr>
          <p:cNvPr id="141314" name="Picture 6" descr="g4slicedataPPm5"/>
          <p:cNvPicPr>
            <a:picLocks noChangeAspect="1" noChangeArrowheads="1"/>
          </p:cNvPicPr>
          <p:nvPr/>
        </p:nvPicPr>
        <p:blipFill>
          <a:blip r:embed="rId3" cstate="print"/>
          <a:srcRect/>
          <a:stretch>
            <a:fillRect/>
          </a:stretch>
        </p:blipFill>
        <p:spPr bwMode="auto">
          <a:xfrm>
            <a:off x="1354138" y="1357313"/>
            <a:ext cx="6429375" cy="4572000"/>
          </a:xfrm>
          <a:prstGeom prst="rect">
            <a:avLst/>
          </a:prstGeom>
          <a:noFill/>
          <a:ln w="9525">
            <a:noFill/>
            <a:miter lim="800000"/>
            <a:headEnd/>
            <a:tailEnd/>
          </a:ln>
        </p:spPr>
      </p:pic>
      <p:sp>
        <p:nvSpPr>
          <p:cNvPr id="141315" name="Text Box 18"/>
          <p:cNvSpPr txBox="1">
            <a:spLocks noChangeArrowheads="1"/>
          </p:cNvSpPr>
          <p:nvPr/>
        </p:nvSpPr>
        <p:spPr bwMode="auto">
          <a:xfrm>
            <a:off x="5857875" y="4408488"/>
            <a:ext cx="1257300" cy="396875"/>
          </a:xfrm>
          <a:prstGeom prst="rect">
            <a:avLst/>
          </a:prstGeom>
          <a:noFill/>
          <a:ln w="9525">
            <a:noFill/>
            <a:miter lim="800000"/>
            <a:headEnd/>
            <a:tailEnd/>
          </a:ln>
        </p:spPr>
        <p:txBody>
          <a:bodyPr wrap="none">
            <a:spAutoFit/>
          </a:bodyPr>
          <a:lstStyle/>
          <a:p>
            <a:r>
              <a:rPr lang="en-US" sz="2000" b="1" i="1">
                <a:solidFill>
                  <a:srgbClr val="FFFFFF"/>
                </a:solidFill>
                <a:latin typeface="Symbol" pitchFamily="18" charset="2"/>
                <a:ea typeface="MS PGothic" pitchFamily="34" charset="-128"/>
              </a:rPr>
              <a:t>t</a:t>
            </a:r>
            <a:r>
              <a:rPr lang="en-US" sz="2000" b="1" baseline="-25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 = -5 </a:t>
            </a:r>
            <a:r>
              <a:rPr lang="en-US" sz="2000" b="1">
                <a:solidFill>
                  <a:srgbClr val="FFFFFF"/>
                </a:solidFill>
                <a:latin typeface="Symbol" pitchFamily="18" charset="2"/>
                <a:ea typeface="MS PGothic" pitchFamily="34" charset="-128"/>
              </a:rPr>
              <a:t>m</a:t>
            </a:r>
            <a:r>
              <a:rPr lang="en-US" sz="2000" b="1">
                <a:solidFill>
                  <a:srgbClr val="FFFFFF"/>
                </a:solidFill>
                <a:latin typeface="Arial" charset="0"/>
                <a:ea typeface="MS PGothic" pitchFamily="34" charset="-128"/>
              </a:rPr>
              <a:t>s</a:t>
            </a:r>
          </a:p>
        </p:txBody>
      </p:sp>
      <p:pic>
        <p:nvPicPr>
          <p:cNvPr id="540679" name="Picture 7" descr="g4slicedataPPm3"/>
          <p:cNvPicPr>
            <a:picLocks noChangeAspect="1" noChangeArrowheads="1"/>
          </p:cNvPicPr>
          <p:nvPr/>
        </p:nvPicPr>
        <p:blipFill>
          <a:blip r:embed="rId4" cstate="print"/>
          <a:srcRect/>
          <a:stretch>
            <a:fillRect/>
          </a:stretch>
        </p:blipFill>
        <p:spPr bwMode="auto">
          <a:xfrm>
            <a:off x="1357313" y="1347788"/>
            <a:ext cx="6429375" cy="4581525"/>
          </a:xfrm>
          <a:prstGeom prst="rect">
            <a:avLst/>
          </a:prstGeom>
          <a:noFill/>
          <a:ln w="9525">
            <a:noFill/>
            <a:miter lim="800000"/>
            <a:headEnd/>
            <a:tailEnd/>
          </a:ln>
        </p:spPr>
      </p:pic>
      <p:sp>
        <p:nvSpPr>
          <p:cNvPr id="540689" name="Text Box 17"/>
          <p:cNvSpPr txBox="1">
            <a:spLocks noChangeArrowheads="1"/>
          </p:cNvSpPr>
          <p:nvPr/>
        </p:nvSpPr>
        <p:spPr bwMode="auto">
          <a:xfrm>
            <a:off x="5876925" y="3970338"/>
            <a:ext cx="1257300" cy="396875"/>
          </a:xfrm>
          <a:prstGeom prst="rect">
            <a:avLst/>
          </a:prstGeom>
          <a:noFill/>
          <a:ln w="9525">
            <a:noFill/>
            <a:miter lim="800000"/>
            <a:headEnd/>
            <a:tailEnd/>
          </a:ln>
        </p:spPr>
        <p:txBody>
          <a:bodyPr wrap="none">
            <a:spAutoFit/>
          </a:bodyPr>
          <a:lstStyle/>
          <a:p>
            <a:r>
              <a:rPr lang="en-US" sz="2000" b="1" i="1">
                <a:solidFill>
                  <a:srgbClr val="FFFFFF"/>
                </a:solidFill>
                <a:latin typeface="Symbol" pitchFamily="18" charset="2"/>
                <a:ea typeface="MS PGothic" pitchFamily="34" charset="-128"/>
              </a:rPr>
              <a:t>t</a:t>
            </a:r>
            <a:r>
              <a:rPr lang="en-US" sz="2000" b="1" baseline="-25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 = -3 </a:t>
            </a:r>
            <a:r>
              <a:rPr lang="en-US" sz="2000" b="1">
                <a:solidFill>
                  <a:srgbClr val="FFFFFF"/>
                </a:solidFill>
                <a:latin typeface="Symbol" pitchFamily="18" charset="2"/>
                <a:ea typeface="MS PGothic" pitchFamily="34" charset="-128"/>
              </a:rPr>
              <a:t>m</a:t>
            </a:r>
            <a:r>
              <a:rPr lang="en-US" sz="2000" b="1">
                <a:solidFill>
                  <a:srgbClr val="FFFFFF"/>
                </a:solidFill>
                <a:latin typeface="Arial" charset="0"/>
                <a:ea typeface="MS PGothic" pitchFamily="34" charset="-128"/>
              </a:rPr>
              <a:t>s</a:t>
            </a:r>
          </a:p>
        </p:txBody>
      </p:sp>
      <p:sp>
        <p:nvSpPr>
          <p:cNvPr id="540694" name="Text Box 22"/>
          <p:cNvSpPr txBox="1">
            <a:spLocks noChangeArrowheads="1"/>
          </p:cNvSpPr>
          <p:nvPr/>
        </p:nvSpPr>
        <p:spPr bwMode="auto">
          <a:xfrm>
            <a:off x="527050" y="936625"/>
            <a:ext cx="3432175"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2 at one time, 2 at another time </a:t>
            </a: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(4)</a:t>
            </a:r>
            <a:r>
              <a:rPr lang="en-US" sz="2400" b="1">
                <a:solidFill>
                  <a:srgbClr val="FFFF00"/>
                </a:solidFill>
                <a:latin typeface="Arial" charset="0"/>
                <a:ea typeface="MS PGothic" pitchFamily="34" charset="-128"/>
                <a:cs typeface="Arial" charset="0"/>
              </a:rPr>
              <a:t> ≈ 4</a:t>
            </a:r>
          </a:p>
        </p:txBody>
      </p:sp>
      <p:sp>
        <p:nvSpPr>
          <p:cNvPr id="540695" name="Line 23"/>
          <p:cNvSpPr>
            <a:spLocks noChangeShapeType="1"/>
          </p:cNvSpPr>
          <p:nvPr/>
        </p:nvSpPr>
        <p:spPr bwMode="auto">
          <a:xfrm>
            <a:off x="2651125" y="1757363"/>
            <a:ext cx="1473200" cy="2065337"/>
          </a:xfrm>
          <a:prstGeom prst="line">
            <a:avLst/>
          </a:prstGeom>
          <a:noFill/>
          <a:ln w="28575">
            <a:solidFill>
              <a:srgbClr val="FFFF00"/>
            </a:solidFill>
            <a:round/>
            <a:headEnd/>
            <a:tailEnd type="stealth" w="lg" len="med"/>
          </a:ln>
          <a:effectLst/>
        </p:spPr>
        <p:txBody>
          <a:bodyPr/>
          <a:lstStyle/>
          <a:p>
            <a:pPr>
              <a:defRPr/>
            </a:pPr>
            <a:endParaRPr lang="en-US" sz="1800">
              <a:solidFill>
                <a:srgbClr val="000000"/>
              </a:solidFill>
              <a:latin typeface="Arial" charset="0"/>
            </a:endParaRPr>
          </a:p>
        </p:txBody>
      </p:sp>
      <p:sp>
        <p:nvSpPr>
          <p:cNvPr id="540708" name="Text Box 36"/>
          <p:cNvSpPr txBox="1">
            <a:spLocks noChangeArrowheads="1"/>
          </p:cNvSpPr>
          <p:nvPr/>
        </p:nvSpPr>
        <p:spPr bwMode="auto">
          <a:xfrm>
            <a:off x="4860925" y="5832475"/>
            <a:ext cx="3394075"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All 4 at different times </a:t>
            </a: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(4)</a:t>
            </a:r>
            <a:r>
              <a:rPr lang="en-US" sz="2400" b="1">
                <a:solidFill>
                  <a:srgbClr val="FFFF00"/>
                </a:solidFill>
                <a:latin typeface="Arial" charset="0"/>
                <a:ea typeface="MS PGothic" pitchFamily="34" charset="-128"/>
                <a:cs typeface="Arial" charset="0"/>
              </a:rPr>
              <a:t> ≈ 1</a:t>
            </a:r>
          </a:p>
        </p:txBody>
      </p:sp>
      <p:sp>
        <p:nvSpPr>
          <p:cNvPr id="540709" name="Line 37"/>
          <p:cNvSpPr>
            <a:spLocks noChangeShapeType="1"/>
          </p:cNvSpPr>
          <p:nvPr/>
        </p:nvSpPr>
        <p:spPr bwMode="auto">
          <a:xfrm flipH="1" flipV="1">
            <a:off x="5124450" y="4584700"/>
            <a:ext cx="355600" cy="1268413"/>
          </a:xfrm>
          <a:prstGeom prst="line">
            <a:avLst/>
          </a:prstGeom>
          <a:noFill/>
          <a:ln w="28575">
            <a:solidFill>
              <a:srgbClr val="FFFF00"/>
            </a:solidFill>
            <a:round/>
            <a:headEnd/>
            <a:tailEnd type="stealth" w="lg" len="med"/>
          </a:ln>
          <a:effectLst/>
        </p:spPr>
        <p:txBody>
          <a:bodyPr/>
          <a:lstStyle/>
          <a:p>
            <a:pPr>
              <a:defRPr/>
            </a:pPr>
            <a:endParaRPr lang="en-US" sz="1800">
              <a:solidFill>
                <a:srgbClr val="000000"/>
              </a:solidFill>
              <a:latin typeface="Arial" charset="0"/>
            </a:endParaRPr>
          </a:p>
        </p:txBody>
      </p:sp>
      <p:pic>
        <p:nvPicPr>
          <p:cNvPr id="540680" name="Picture 8" descr="g4slicedataPPm1"/>
          <p:cNvPicPr>
            <a:picLocks noChangeAspect="1" noChangeArrowheads="1"/>
          </p:cNvPicPr>
          <p:nvPr/>
        </p:nvPicPr>
        <p:blipFill>
          <a:blip r:embed="rId5" cstate="print"/>
          <a:srcRect/>
          <a:stretch>
            <a:fillRect/>
          </a:stretch>
        </p:blipFill>
        <p:spPr bwMode="auto">
          <a:xfrm>
            <a:off x="1357313" y="1328738"/>
            <a:ext cx="6429375" cy="4600575"/>
          </a:xfrm>
          <a:prstGeom prst="rect">
            <a:avLst/>
          </a:prstGeom>
          <a:noFill/>
          <a:ln w="9525">
            <a:noFill/>
            <a:miter lim="800000"/>
            <a:headEnd/>
            <a:tailEnd/>
          </a:ln>
        </p:spPr>
      </p:pic>
      <p:sp>
        <p:nvSpPr>
          <p:cNvPr id="540688" name="Text Box 16"/>
          <p:cNvSpPr txBox="1">
            <a:spLocks noChangeArrowheads="1"/>
          </p:cNvSpPr>
          <p:nvPr/>
        </p:nvSpPr>
        <p:spPr bwMode="auto">
          <a:xfrm>
            <a:off x="5838825" y="3513138"/>
            <a:ext cx="1257300" cy="396875"/>
          </a:xfrm>
          <a:prstGeom prst="rect">
            <a:avLst/>
          </a:prstGeom>
          <a:noFill/>
          <a:ln w="9525">
            <a:noFill/>
            <a:miter lim="800000"/>
            <a:headEnd/>
            <a:tailEnd/>
          </a:ln>
        </p:spPr>
        <p:txBody>
          <a:bodyPr wrap="none">
            <a:spAutoFit/>
          </a:bodyPr>
          <a:lstStyle/>
          <a:p>
            <a:r>
              <a:rPr lang="en-US" sz="2000" b="1" i="1">
                <a:solidFill>
                  <a:srgbClr val="FFFFFF"/>
                </a:solidFill>
                <a:latin typeface="Symbol" pitchFamily="18" charset="2"/>
                <a:ea typeface="MS PGothic" pitchFamily="34" charset="-128"/>
              </a:rPr>
              <a:t>t</a:t>
            </a:r>
            <a:r>
              <a:rPr lang="en-US" sz="2000" b="1" baseline="-25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 = -1 </a:t>
            </a:r>
            <a:r>
              <a:rPr lang="en-US" sz="2000" b="1">
                <a:solidFill>
                  <a:srgbClr val="FFFFFF"/>
                </a:solidFill>
                <a:latin typeface="Symbol" pitchFamily="18" charset="2"/>
                <a:ea typeface="MS PGothic" pitchFamily="34" charset="-128"/>
              </a:rPr>
              <a:t>m</a:t>
            </a:r>
            <a:r>
              <a:rPr lang="en-US" sz="2000" b="1">
                <a:solidFill>
                  <a:srgbClr val="FFFFFF"/>
                </a:solidFill>
                <a:latin typeface="Arial" charset="0"/>
                <a:ea typeface="MS PGothic" pitchFamily="34" charset="-128"/>
              </a:rPr>
              <a:t>s</a:t>
            </a:r>
          </a:p>
        </p:txBody>
      </p:sp>
      <p:pic>
        <p:nvPicPr>
          <p:cNvPr id="540681" name="Picture 9" descr="g4slicedataPP0"/>
          <p:cNvPicPr>
            <a:picLocks noChangeAspect="1" noChangeArrowheads="1"/>
          </p:cNvPicPr>
          <p:nvPr/>
        </p:nvPicPr>
        <p:blipFill>
          <a:blip r:embed="rId6" cstate="print"/>
          <a:srcRect/>
          <a:stretch>
            <a:fillRect/>
          </a:stretch>
        </p:blipFill>
        <p:spPr bwMode="auto">
          <a:xfrm>
            <a:off x="1357313" y="1319213"/>
            <a:ext cx="6429375" cy="4610100"/>
          </a:xfrm>
          <a:prstGeom prst="rect">
            <a:avLst/>
          </a:prstGeom>
          <a:noFill/>
          <a:ln w="9525">
            <a:noFill/>
            <a:miter lim="800000"/>
            <a:headEnd/>
            <a:tailEnd/>
          </a:ln>
        </p:spPr>
      </p:pic>
      <p:sp>
        <p:nvSpPr>
          <p:cNvPr id="540687" name="Text Box 15"/>
          <p:cNvSpPr txBox="1">
            <a:spLocks noChangeArrowheads="1"/>
          </p:cNvSpPr>
          <p:nvPr/>
        </p:nvSpPr>
        <p:spPr bwMode="auto">
          <a:xfrm>
            <a:off x="6076950" y="3294063"/>
            <a:ext cx="815975" cy="396875"/>
          </a:xfrm>
          <a:prstGeom prst="rect">
            <a:avLst/>
          </a:prstGeom>
          <a:noFill/>
          <a:ln w="9525">
            <a:noFill/>
            <a:miter lim="800000"/>
            <a:headEnd/>
            <a:tailEnd/>
          </a:ln>
        </p:spPr>
        <p:txBody>
          <a:bodyPr wrap="none">
            <a:spAutoFit/>
          </a:bodyPr>
          <a:lstStyle/>
          <a:p>
            <a:r>
              <a:rPr lang="en-US" sz="2000" b="1" i="1">
                <a:solidFill>
                  <a:srgbClr val="FFFFFF"/>
                </a:solidFill>
                <a:latin typeface="Symbol" pitchFamily="18" charset="2"/>
                <a:ea typeface="MS PGothic" pitchFamily="34" charset="-128"/>
              </a:rPr>
              <a:t>t</a:t>
            </a:r>
            <a:r>
              <a:rPr lang="en-US" sz="2000" b="1" baseline="-25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 = 0</a:t>
            </a:r>
          </a:p>
        </p:txBody>
      </p:sp>
      <p:sp>
        <p:nvSpPr>
          <p:cNvPr id="540692" name="Text Box 20"/>
          <p:cNvSpPr txBox="1">
            <a:spLocks noChangeArrowheads="1"/>
          </p:cNvSpPr>
          <p:nvPr/>
        </p:nvSpPr>
        <p:spPr bwMode="auto">
          <a:xfrm>
            <a:off x="5140325" y="727075"/>
            <a:ext cx="3089275"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All 4 at once: </a:t>
            </a: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(4)</a:t>
            </a:r>
            <a:r>
              <a:rPr lang="en-US" sz="2400" b="1">
                <a:solidFill>
                  <a:srgbClr val="FFFF00"/>
                </a:solidFill>
                <a:latin typeface="Arial" charset="0"/>
                <a:ea typeface="MS PGothic" pitchFamily="34" charset="-128"/>
                <a:cs typeface="Arial" charset="0"/>
              </a:rPr>
              <a:t>(0,0,0) = 23.1±1.8</a:t>
            </a:r>
          </a:p>
        </p:txBody>
      </p:sp>
      <p:sp>
        <p:nvSpPr>
          <p:cNvPr id="540693" name="Line 21"/>
          <p:cNvSpPr>
            <a:spLocks noChangeShapeType="1"/>
          </p:cNvSpPr>
          <p:nvPr/>
        </p:nvSpPr>
        <p:spPr bwMode="auto">
          <a:xfrm flipH="1">
            <a:off x="4819650" y="1747838"/>
            <a:ext cx="1679575" cy="1674812"/>
          </a:xfrm>
          <a:prstGeom prst="line">
            <a:avLst/>
          </a:prstGeom>
          <a:noFill/>
          <a:ln w="28575">
            <a:solidFill>
              <a:srgbClr val="FFFF00"/>
            </a:solidFill>
            <a:round/>
            <a:headEnd/>
            <a:tailEnd type="stealth" w="lg" len="med"/>
          </a:ln>
          <a:effectLst/>
        </p:spPr>
        <p:txBody>
          <a:bodyPr/>
          <a:lstStyle/>
          <a:p>
            <a:pPr>
              <a:defRPr/>
            </a:pPr>
            <a:endParaRPr lang="en-US" sz="1800">
              <a:solidFill>
                <a:srgbClr val="000000"/>
              </a:solidFill>
              <a:latin typeface="Arial" charset="0"/>
            </a:endParaRPr>
          </a:p>
        </p:txBody>
      </p:sp>
      <p:pic>
        <p:nvPicPr>
          <p:cNvPr id="540682" name="Picture 10" descr="g4slicedataPPp1"/>
          <p:cNvPicPr>
            <a:picLocks noChangeAspect="1" noChangeArrowheads="1"/>
          </p:cNvPicPr>
          <p:nvPr/>
        </p:nvPicPr>
        <p:blipFill>
          <a:blip r:embed="rId7" cstate="print"/>
          <a:srcRect/>
          <a:stretch>
            <a:fillRect/>
          </a:stretch>
        </p:blipFill>
        <p:spPr bwMode="auto">
          <a:xfrm>
            <a:off x="1357313" y="1338263"/>
            <a:ext cx="6429375" cy="4591050"/>
          </a:xfrm>
          <a:prstGeom prst="rect">
            <a:avLst/>
          </a:prstGeom>
          <a:noFill/>
          <a:ln w="9525">
            <a:noFill/>
            <a:miter lim="800000"/>
            <a:headEnd/>
            <a:tailEnd/>
          </a:ln>
        </p:spPr>
      </p:pic>
      <p:sp>
        <p:nvSpPr>
          <p:cNvPr id="540686" name="Text Box 14"/>
          <p:cNvSpPr txBox="1">
            <a:spLocks noChangeArrowheads="1"/>
          </p:cNvSpPr>
          <p:nvPr/>
        </p:nvSpPr>
        <p:spPr bwMode="auto">
          <a:xfrm>
            <a:off x="5743575" y="3065463"/>
            <a:ext cx="1320800" cy="396875"/>
          </a:xfrm>
          <a:prstGeom prst="rect">
            <a:avLst/>
          </a:prstGeom>
          <a:noFill/>
          <a:ln w="9525">
            <a:noFill/>
            <a:miter lim="800000"/>
            <a:headEnd/>
            <a:tailEnd/>
          </a:ln>
        </p:spPr>
        <p:txBody>
          <a:bodyPr wrap="none">
            <a:spAutoFit/>
          </a:bodyPr>
          <a:lstStyle/>
          <a:p>
            <a:r>
              <a:rPr lang="en-US" sz="2000" b="1" i="1">
                <a:solidFill>
                  <a:srgbClr val="FFFFFF"/>
                </a:solidFill>
                <a:latin typeface="Symbol" pitchFamily="18" charset="2"/>
                <a:ea typeface="MS PGothic" pitchFamily="34" charset="-128"/>
              </a:rPr>
              <a:t>t</a:t>
            </a:r>
            <a:r>
              <a:rPr lang="en-US" sz="2000" b="1" baseline="-25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 = +1 </a:t>
            </a:r>
            <a:r>
              <a:rPr lang="en-US" sz="2000" b="1">
                <a:solidFill>
                  <a:srgbClr val="FFFFFF"/>
                </a:solidFill>
                <a:latin typeface="Symbol" pitchFamily="18" charset="2"/>
                <a:ea typeface="MS PGothic" pitchFamily="34" charset="-128"/>
              </a:rPr>
              <a:t>m</a:t>
            </a:r>
            <a:r>
              <a:rPr lang="en-US" sz="2000" b="1">
                <a:solidFill>
                  <a:srgbClr val="FFFFFF"/>
                </a:solidFill>
                <a:latin typeface="Arial" charset="0"/>
                <a:ea typeface="MS PGothic" pitchFamily="34" charset="-128"/>
              </a:rPr>
              <a:t>s</a:t>
            </a:r>
          </a:p>
        </p:txBody>
      </p:sp>
      <p:pic>
        <p:nvPicPr>
          <p:cNvPr id="540683" name="Picture 11" descr="g4slicedataPPp3"/>
          <p:cNvPicPr>
            <a:picLocks noChangeAspect="1" noChangeArrowheads="1"/>
          </p:cNvPicPr>
          <p:nvPr/>
        </p:nvPicPr>
        <p:blipFill>
          <a:blip r:embed="rId8" cstate="print"/>
          <a:srcRect/>
          <a:stretch>
            <a:fillRect/>
          </a:stretch>
        </p:blipFill>
        <p:spPr bwMode="auto">
          <a:xfrm>
            <a:off x="1357313" y="1357313"/>
            <a:ext cx="6429375" cy="4572000"/>
          </a:xfrm>
          <a:prstGeom prst="rect">
            <a:avLst/>
          </a:prstGeom>
          <a:noFill/>
          <a:ln w="9525">
            <a:noFill/>
            <a:miter lim="800000"/>
            <a:headEnd/>
            <a:tailEnd/>
          </a:ln>
        </p:spPr>
      </p:pic>
      <p:sp>
        <p:nvSpPr>
          <p:cNvPr id="540685" name="Text Box 13"/>
          <p:cNvSpPr txBox="1">
            <a:spLocks noChangeArrowheads="1"/>
          </p:cNvSpPr>
          <p:nvPr/>
        </p:nvSpPr>
        <p:spPr bwMode="auto">
          <a:xfrm>
            <a:off x="5791200" y="2617788"/>
            <a:ext cx="1320800" cy="396875"/>
          </a:xfrm>
          <a:prstGeom prst="rect">
            <a:avLst/>
          </a:prstGeom>
          <a:noFill/>
          <a:ln w="9525">
            <a:noFill/>
            <a:miter lim="800000"/>
            <a:headEnd/>
            <a:tailEnd/>
          </a:ln>
        </p:spPr>
        <p:txBody>
          <a:bodyPr wrap="none">
            <a:spAutoFit/>
          </a:bodyPr>
          <a:lstStyle/>
          <a:p>
            <a:r>
              <a:rPr lang="en-US" sz="2000" b="1" i="1">
                <a:solidFill>
                  <a:srgbClr val="FFFFFF"/>
                </a:solidFill>
                <a:latin typeface="Symbol" pitchFamily="18" charset="2"/>
                <a:ea typeface="MS PGothic" pitchFamily="34" charset="-128"/>
              </a:rPr>
              <a:t>t</a:t>
            </a:r>
            <a:r>
              <a:rPr lang="en-US" sz="2000" b="1" baseline="-25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 = +3 </a:t>
            </a:r>
            <a:r>
              <a:rPr lang="en-US" sz="2000" b="1">
                <a:solidFill>
                  <a:srgbClr val="FFFFFF"/>
                </a:solidFill>
                <a:latin typeface="Symbol" pitchFamily="18" charset="2"/>
                <a:ea typeface="MS PGothic" pitchFamily="34" charset="-128"/>
              </a:rPr>
              <a:t>m</a:t>
            </a:r>
            <a:r>
              <a:rPr lang="en-US" sz="2000" b="1">
                <a:solidFill>
                  <a:srgbClr val="FFFFFF"/>
                </a:solidFill>
                <a:latin typeface="Arial" charset="0"/>
                <a:ea typeface="MS PGothic" pitchFamily="34" charset="-128"/>
              </a:rPr>
              <a:t>s</a:t>
            </a:r>
          </a:p>
        </p:txBody>
      </p:sp>
      <p:pic>
        <p:nvPicPr>
          <p:cNvPr id="540684" name="Picture 12" descr="g4slicedataPPp5"/>
          <p:cNvPicPr>
            <a:picLocks noChangeAspect="1" noChangeArrowheads="1"/>
          </p:cNvPicPr>
          <p:nvPr/>
        </p:nvPicPr>
        <p:blipFill>
          <a:blip r:embed="rId9" cstate="print"/>
          <a:srcRect/>
          <a:stretch>
            <a:fillRect/>
          </a:stretch>
        </p:blipFill>
        <p:spPr bwMode="auto">
          <a:xfrm>
            <a:off x="1357313" y="1328738"/>
            <a:ext cx="6429375" cy="4600575"/>
          </a:xfrm>
          <a:prstGeom prst="rect">
            <a:avLst/>
          </a:prstGeom>
          <a:noFill/>
          <a:ln w="9525">
            <a:noFill/>
            <a:miter lim="800000"/>
            <a:headEnd/>
            <a:tailEnd/>
          </a:ln>
        </p:spPr>
      </p:pic>
      <p:sp>
        <p:nvSpPr>
          <p:cNvPr id="540691" name="Text Box 19"/>
          <p:cNvSpPr txBox="1">
            <a:spLocks noChangeArrowheads="1"/>
          </p:cNvSpPr>
          <p:nvPr/>
        </p:nvSpPr>
        <p:spPr bwMode="auto">
          <a:xfrm>
            <a:off x="5810250" y="2160588"/>
            <a:ext cx="1320800" cy="396875"/>
          </a:xfrm>
          <a:prstGeom prst="rect">
            <a:avLst/>
          </a:prstGeom>
          <a:noFill/>
          <a:ln w="9525">
            <a:noFill/>
            <a:miter lim="800000"/>
            <a:headEnd/>
            <a:tailEnd/>
          </a:ln>
        </p:spPr>
        <p:txBody>
          <a:bodyPr wrap="none">
            <a:spAutoFit/>
          </a:bodyPr>
          <a:lstStyle/>
          <a:p>
            <a:r>
              <a:rPr lang="en-US" sz="2000" b="1" i="1">
                <a:solidFill>
                  <a:srgbClr val="FFFFFF"/>
                </a:solidFill>
                <a:latin typeface="Symbol" pitchFamily="18" charset="2"/>
                <a:ea typeface="MS PGothic" pitchFamily="34" charset="-128"/>
              </a:rPr>
              <a:t>t</a:t>
            </a:r>
            <a:r>
              <a:rPr lang="en-US" sz="2000" b="1" baseline="-25000">
                <a:solidFill>
                  <a:srgbClr val="FFFFFF"/>
                </a:solidFill>
                <a:latin typeface="Arial" charset="0"/>
                <a:ea typeface="MS PGothic" pitchFamily="34" charset="-128"/>
              </a:rPr>
              <a:t>3</a:t>
            </a:r>
            <a:r>
              <a:rPr lang="en-US" sz="2000" b="1">
                <a:solidFill>
                  <a:srgbClr val="FFFFFF"/>
                </a:solidFill>
                <a:latin typeface="Arial" charset="0"/>
                <a:ea typeface="MS PGothic" pitchFamily="34" charset="-128"/>
              </a:rPr>
              <a:t> = +5 </a:t>
            </a:r>
            <a:r>
              <a:rPr lang="en-US" sz="2000" b="1">
                <a:solidFill>
                  <a:srgbClr val="FFFFFF"/>
                </a:solidFill>
                <a:latin typeface="Symbol" pitchFamily="18" charset="2"/>
                <a:ea typeface="MS PGothic" pitchFamily="34" charset="-128"/>
              </a:rPr>
              <a:t>m</a:t>
            </a:r>
            <a:r>
              <a:rPr lang="en-US" sz="2000" b="1">
                <a:solidFill>
                  <a:srgbClr val="FFFFFF"/>
                </a:solidFill>
                <a:latin typeface="Arial" charset="0"/>
                <a:ea typeface="MS PGothic" pitchFamily="34" charset="-128"/>
              </a:rPr>
              <a:t>s</a:t>
            </a:r>
          </a:p>
        </p:txBody>
      </p:sp>
      <p:sp>
        <p:nvSpPr>
          <p:cNvPr id="540700" name="Text Box 28"/>
          <p:cNvSpPr txBox="1">
            <a:spLocks noChangeArrowheads="1"/>
          </p:cNvSpPr>
          <p:nvPr/>
        </p:nvSpPr>
        <p:spPr bwMode="auto">
          <a:xfrm>
            <a:off x="0" y="5868988"/>
            <a:ext cx="5299075"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2 Elements fire simultaneously</a:t>
            </a:r>
          </a:p>
          <a:p>
            <a:pPr algn="ct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(4)</a:t>
            </a:r>
            <a:r>
              <a:rPr lang="en-US" sz="2400" b="1">
                <a:solidFill>
                  <a:srgbClr val="FFFF00"/>
                </a:solidFill>
                <a:latin typeface="Arial" charset="0"/>
                <a:ea typeface="MS PGothic" pitchFamily="34" charset="-128"/>
                <a:cs typeface="Arial" charset="0"/>
              </a:rPr>
              <a:t> ≈ 2</a:t>
            </a:r>
          </a:p>
        </p:txBody>
      </p:sp>
      <p:sp>
        <p:nvSpPr>
          <p:cNvPr id="540701" name="Line 29"/>
          <p:cNvSpPr>
            <a:spLocks noChangeShapeType="1"/>
          </p:cNvSpPr>
          <p:nvPr/>
        </p:nvSpPr>
        <p:spPr bwMode="auto">
          <a:xfrm flipH="1" flipV="1">
            <a:off x="2873375" y="4457700"/>
            <a:ext cx="193675" cy="1452563"/>
          </a:xfrm>
          <a:prstGeom prst="line">
            <a:avLst/>
          </a:prstGeom>
          <a:noFill/>
          <a:ln w="28575">
            <a:solidFill>
              <a:srgbClr val="FFFF00"/>
            </a:solidFill>
            <a:round/>
            <a:headEnd/>
            <a:tailEnd type="stealth" w="lg" len="med"/>
          </a:ln>
          <a:effectLst/>
        </p:spPr>
        <p:txBody>
          <a:bodyPr/>
          <a:lstStyle/>
          <a:p>
            <a:pPr>
              <a:defRPr/>
            </a:pPr>
            <a:endParaRPr lang="en-US" sz="1800">
              <a:solidFill>
                <a:srgbClr val="000000"/>
              </a:solidFill>
              <a:latin typeface="Arial" charset="0"/>
            </a:endParaRPr>
          </a:p>
        </p:txBody>
      </p:sp>
      <p:sp>
        <p:nvSpPr>
          <p:cNvPr id="540703" name="Line 31"/>
          <p:cNvSpPr>
            <a:spLocks noChangeShapeType="1"/>
          </p:cNvSpPr>
          <p:nvPr/>
        </p:nvSpPr>
        <p:spPr bwMode="auto">
          <a:xfrm flipV="1">
            <a:off x="3057525" y="5099050"/>
            <a:ext cx="1292225" cy="811213"/>
          </a:xfrm>
          <a:prstGeom prst="line">
            <a:avLst/>
          </a:prstGeom>
          <a:noFill/>
          <a:ln w="28575">
            <a:solidFill>
              <a:srgbClr val="FFFF00"/>
            </a:solidFill>
            <a:round/>
            <a:headEnd/>
            <a:tailEnd type="stealth" w="lg" len="med"/>
          </a:ln>
          <a:effectLst/>
        </p:spPr>
        <p:txBody>
          <a:bodyPr/>
          <a:lstStyle/>
          <a:p>
            <a:pPr>
              <a:defRPr/>
            </a:pPr>
            <a:endParaRPr lang="en-US" sz="1800">
              <a:solidFill>
                <a:srgbClr val="000000"/>
              </a:solidFill>
              <a:latin typeface="Arial" charset="0"/>
            </a:endParaRPr>
          </a:p>
        </p:txBody>
      </p:sp>
      <p:sp>
        <p:nvSpPr>
          <p:cNvPr id="540704" name="Text Box 32"/>
          <p:cNvSpPr txBox="1">
            <a:spLocks noChangeArrowheads="1"/>
          </p:cNvSpPr>
          <p:nvPr/>
        </p:nvSpPr>
        <p:spPr bwMode="auto">
          <a:xfrm>
            <a:off x="5429250" y="2174875"/>
            <a:ext cx="1670050" cy="822325"/>
          </a:xfrm>
          <a:prstGeom prst="rect">
            <a:avLst/>
          </a:prstGeom>
          <a:noFill/>
          <a:ln w="9525">
            <a:noFill/>
            <a:miter lim="800000"/>
            <a:headEnd/>
            <a:tailEnd/>
          </a:ln>
        </p:spPr>
        <p:txBody>
          <a:bodyPr>
            <a:spAutoFit/>
          </a:bodyPr>
          <a:lstStyle/>
          <a:p>
            <a:pPr algn="ctr"/>
            <a:r>
              <a:rPr lang="en-US" sz="2400" b="1">
                <a:solidFill>
                  <a:srgbClr val="FFFF00"/>
                </a:solidFill>
                <a:latin typeface="Arial" charset="0"/>
                <a:ea typeface="MS PGothic" pitchFamily="34" charset="-128"/>
                <a:cs typeface="Arial" charset="0"/>
              </a:rPr>
              <a:t>3 at once</a:t>
            </a:r>
          </a:p>
          <a:p>
            <a:pPr algn="ctr"/>
            <a:r>
              <a:rPr lang="en-US" sz="2400" b="1" i="1">
                <a:solidFill>
                  <a:srgbClr val="FFFF00"/>
                </a:solidFill>
                <a:latin typeface="Arial" charset="0"/>
                <a:ea typeface="MS PGothic" pitchFamily="34" charset="-128"/>
                <a:cs typeface="Arial" charset="0"/>
              </a:rPr>
              <a:t>g</a:t>
            </a:r>
            <a:r>
              <a:rPr lang="en-US" sz="2400" b="1" baseline="30000">
                <a:solidFill>
                  <a:srgbClr val="FFFF00"/>
                </a:solidFill>
                <a:latin typeface="Arial" charset="0"/>
                <a:ea typeface="MS PGothic" pitchFamily="34" charset="-128"/>
                <a:cs typeface="Arial" charset="0"/>
              </a:rPr>
              <a:t>(4)</a:t>
            </a:r>
            <a:r>
              <a:rPr lang="en-US" sz="2400" b="1">
                <a:solidFill>
                  <a:srgbClr val="FFFF00"/>
                </a:solidFill>
                <a:latin typeface="Arial" charset="0"/>
                <a:ea typeface="MS PGothic" pitchFamily="34" charset="-128"/>
                <a:cs typeface="Arial" charset="0"/>
              </a:rPr>
              <a:t> ≈ 6</a:t>
            </a:r>
          </a:p>
        </p:txBody>
      </p:sp>
      <p:sp>
        <p:nvSpPr>
          <p:cNvPr id="540705" name="Line 33"/>
          <p:cNvSpPr>
            <a:spLocks noChangeShapeType="1"/>
          </p:cNvSpPr>
          <p:nvPr/>
        </p:nvSpPr>
        <p:spPr bwMode="auto">
          <a:xfrm flipH="1">
            <a:off x="5216525" y="2957513"/>
            <a:ext cx="727075" cy="893762"/>
          </a:xfrm>
          <a:prstGeom prst="line">
            <a:avLst/>
          </a:prstGeom>
          <a:noFill/>
          <a:ln w="28575">
            <a:solidFill>
              <a:srgbClr val="FFFF00"/>
            </a:solidFill>
            <a:round/>
            <a:headEnd/>
            <a:tailEnd type="stealth" w="lg" len="med"/>
          </a:ln>
          <a:effectLst/>
        </p:spPr>
        <p:txBody>
          <a:bodyPr/>
          <a:lstStyle/>
          <a:p>
            <a:pPr>
              <a:defRPr/>
            </a:pPr>
            <a:endParaRPr lang="en-US" sz="1800">
              <a:solidFill>
                <a:srgbClr val="000000"/>
              </a:solidFill>
              <a:latin typeface="Arial" charset="0"/>
            </a:endParaRPr>
          </a:p>
        </p:txBody>
      </p:sp>
      <p:sp>
        <p:nvSpPr>
          <p:cNvPr id="540707" name="Line 35"/>
          <p:cNvSpPr>
            <a:spLocks noChangeShapeType="1"/>
          </p:cNvSpPr>
          <p:nvPr/>
        </p:nvSpPr>
        <p:spPr bwMode="auto">
          <a:xfrm flipH="1">
            <a:off x="5045075" y="2976563"/>
            <a:ext cx="898525" cy="1446212"/>
          </a:xfrm>
          <a:prstGeom prst="line">
            <a:avLst/>
          </a:prstGeom>
          <a:noFill/>
          <a:ln w="28575">
            <a:solidFill>
              <a:srgbClr val="FFFF00"/>
            </a:solidFill>
            <a:round/>
            <a:headEnd/>
            <a:tailEnd type="stealth" w="lg" len="med"/>
          </a:ln>
          <a:effectLst/>
        </p:spPr>
        <p:txBody>
          <a:bodyPr/>
          <a:lstStyle/>
          <a:p>
            <a:pPr>
              <a:defRPr/>
            </a:pPr>
            <a:endParaRPr lang="en-US" sz="1800">
              <a:solidFill>
                <a:srgbClr val="000000"/>
              </a:solidFill>
              <a:latin typeface="Arial" charset="0"/>
            </a:endParaRPr>
          </a:p>
        </p:txBody>
      </p:sp>
      <p:sp>
        <p:nvSpPr>
          <p:cNvPr id="141340" name="Rectangle 3"/>
          <p:cNvSpPr>
            <a:spLocks noGrp="1" noChangeArrowheads="1"/>
          </p:cNvSpPr>
          <p:nvPr>
            <p:ph type="title" idx="4294967295"/>
          </p:nvPr>
        </p:nvSpPr>
        <p:spPr/>
        <p:txBody>
          <a:bodyPr/>
          <a:lstStyle/>
          <a:p>
            <a:pPr eaLnBrk="1" hangingPunct="1"/>
            <a:r>
              <a:rPr lang="en-US" smtClean="0"/>
              <a:t>4</a:t>
            </a:r>
            <a:r>
              <a:rPr lang="en-US" i="1" baseline="30000" smtClean="0"/>
              <a:t>th</a:t>
            </a:r>
            <a:r>
              <a:rPr lang="en-US" smtClean="0"/>
              <a:t>-Order:  Chaotic Source</a:t>
            </a:r>
          </a:p>
        </p:txBody>
      </p:sp>
      <p:sp>
        <p:nvSpPr>
          <p:cNvPr id="540710" name="Line 38"/>
          <p:cNvSpPr>
            <a:spLocks noChangeShapeType="1"/>
          </p:cNvSpPr>
          <p:nvPr/>
        </p:nvSpPr>
        <p:spPr bwMode="auto">
          <a:xfrm flipV="1">
            <a:off x="3076575" y="4870450"/>
            <a:ext cx="568325" cy="1011238"/>
          </a:xfrm>
          <a:prstGeom prst="line">
            <a:avLst/>
          </a:prstGeom>
          <a:noFill/>
          <a:ln w="28575">
            <a:solidFill>
              <a:srgbClr val="FFFF00"/>
            </a:solidFill>
            <a:round/>
            <a:headEnd/>
            <a:tailEnd type="stealth" w="lg" len="med"/>
          </a:ln>
          <a:effectLst/>
        </p:spPr>
        <p:txBody>
          <a:bodyPr/>
          <a:lstStyle/>
          <a:p>
            <a:pPr>
              <a:defRPr/>
            </a:pPr>
            <a:endParaRPr lang="en-US" sz="1800">
              <a:solidFill>
                <a:srgbClr val="000000"/>
              </a:solidFill>
              <a:latin typeface="Arial" charset="0"/>
            </a:endParaRPr>
          </a:p>
        </p:txBody>
      </p:sp>
      <p:pic>
        <p:nvPicPr>
          <p:cNvPr id="141342" name="Picture 39" descr="g4colorbarPP"/>
          <p:cNvPicPr>
            <a:picLocks noChangeAspect="1" noChangeArrowheads="1"/>
          </p:cNvPicPr>
          <p:nvPr/>
        </p:nvPicPr>
        <p:blipFill>
          <a:blip r:embed="rId10" cstate="print"/>
          <a:srcRect r="-5128"/>
          <a:stretch>
            <a:fillRect/>
          </a:stretch>
        </p:blipFill>
        <p:spPr bwMode="auto">
          <a:xfrm>
            <a:off x="7996238" y="1452563"/>
            <a:ext cx="781050" cy="4314825"/>
          </a:xfrm>
          <a:prstGeom prst="rect">
            <a:avLst/>
          </a:prstGeom>
          <a:noFill/>
          <a:ln w="9525">
            <a:noFill/>
            <a:miter lim="800000"/>
            <a:headEnd/>
            <a:tailEnd/>
          </a:ln>
        </p:spPr>
      </p:pic>
    </p:spTree>
    <p:extLst>
      <p:ext uri="{BB962C8B-B14F-4D97-AF65-F5344CB8AC3E}">
        <p14:creationId xmlns:p14="http://schemas.microsoft.com/office/powerpoint/2010/main" val="3654725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0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07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07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070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407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07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070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406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068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06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06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07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070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4070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4070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4071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4070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4070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070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40704"/>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4068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0688"/>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54070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4069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40709"/>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06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068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4069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4069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54068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0686"/>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540692"/>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54068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068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54068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0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89" grpId="0"/>
      <p:bldP spid="540694" grpId="0"/>
      <p:bldP spid="540694" grpId="1"/>
      <p:bldP spid="540708" grpId="0"/>
      <p:bldP spid="540708" grpId="1"/>
      <p:bldP spid="540688" grpId="0"/>
      <p:bldP spid="540687" grpId="0"/>
      <p:bldP spid="540692" grpId="0"/>
      <p:bldP spid="540692" grpId="1"/>
      <p:bldP spid="540686" grpId="0"/>
      <p:bldP spid="540685" grpId="0"/>
      <p:bldP spid="540691" grpId="0"/>
      <p:bldP spid="540700" grpId="0"/>
      <p:bldP spid="540700" grpId="1"/>
      <p:bldP spid="540704" grpId="0"/>
      <p:bldP spid="540704"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2"/>
          <p:cNvSpPr>
            <a:spLocks noChangeShapeType="1"/>
          </p:cNvSpPr>
          <p:nvPr/>
        </p:nvSpPr>
        <p:spPr bwMode="auto">
          <a:xfrm>
            <a:off x="990600" y="762000"/>
            <a:ext cx="8153400" cy="0"/>
          </a:xfrm>
          <a:prstGeom prst="line">
            <a:avLst/>
          </a:prstGeom>
          <a:noFill/>
          <a:ln w="98425">
            <a:solidFill>
              <a:srgbClr val="800000"/>
            </a:solidFill>
            <a:round/>
            <a:headEnd/>
            <a:tailEnd/>
          </a:ln>
          <a:effectLst/>
        </p:spPr>
        <p:txBody>
          <a:bodyPr/>
          <a:lstStyle/>
          <a:p>
            <a:endParaRPr lang="en-US"/>
          </a:p>
        </p:txBody>
      </p:sp>
      <p:sp>
        <p:nvSpPr>
          <p:cNvPr id="36868" name="Text Box 4"/>
          <p:cNvSpPr txBox="1">
            <a:spLocks noChangeArrowheads="1"/>
          </p:cNvSpPr>
          <p:nvPr/>
        </p:nvSpPr>
        <p:spPr bwMode="auto">
          <a:xfrm>
            <a:off x="838200" y="304800"/>
            <a:ext cx="75438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36870" name="Text Box 6"/>
          <p:cNvSpPr txBox="1">
            <a:spLocks noChangeArrowheads="1"/>
          </p:cNvSpPr>
          <p:nvPr/>
        </p:nvSpPr>
        <p:spPr bwMode="auto">
          <a:xfrm>
            <a:off x="3411538" y="77788"/>
            <a:ext cx="1389062" cy="549275"/>
          </a:xfrm>
          <a:prstGeom prst="rect">
            <a:avLst/>
          </a:prstGeom>
          <a:noFill/>
          <a:ln w="9525">
            <a:noFill/>
            <a:miter lim="800000"/>
            <a:headEnd/>
            <a:tailEnd/>
          </a:ln>
          <a:effectLst/>
        </p:spPr>
        <p:txBody>
          <a:bodyPr wrap="none">
            <a:spAutoFit/>
          </a:bodyPr>
          <a:lstStyle/>
          <a:p>
            <a:r>
              <a:rPr lang="en-US" sz="3000" dirty="0">
                <a:solidFill>
                  <a:srgbClr val="800000"/>
                </a:solidFill>
              </a:rPr>
              <a:t>Outline</a:t>
            </a:r>
          </a:p>
        </p:txBody>
      </p:sp>
      <p:sp>
        <p:nvSpPr>
          <p:cNvPr id="36871" name="Text Box 7"/>
          <p:cNvSpPr txBox="1">
            <a:spLocks noChangeArrowheads="1"/>
          </p:cNvSpPr>
          <p:nvPr/>
        </p:nvSpPr>
        <p:spPr bwMode="auto">
          <a:xfrm>
            <a:off x="277813" y="969963"/>
            <a:ext cx="8534400" cy="5632311"/>
          </a:xfrm>
          <a:prstGeom prst="rect">
            <a:avLst/>
          </a:prstGeom>
          <a:noFill/>
          <a:ln w="9525">
            <a:noFill/>
            <a:miter lim="800000"/>
            <a:headEnd/>
            <a:tailEnd/>
          </a:ln>
          <a:effectLst/>
        </p:spPr>
        <p:txBody>
          <a:bodyPr>
            <a:spAutoFit/>
          </a:bodyPr>
          <a:lstStyle/>
          <a:p>
            <a:pPr marL="342900" indent="-342900">
              <a:buFont typeface="Arial" pitchFamily="34" charset="0"/>
              <a:buChar char="•"/>
            </a:pPr>
            <a:r>
              <a:rPr lang="en-US" sz="2000" dirty="0" smtClean="0">
                <a:solidFill>
                  <a:schemeClr val="bg1">
                    <a:lumMod val="75000"/>
                  </a:schemeClr>
                </a:solidFill>
              </a:rPr>
              <a:t>Overview of Single-Photon Detector &amp; Source Technology</a:t>
            </a:r>
          </a:p>
          <a:p>
            <a:pPr marL="342900" indent="-342900">
              <a:buFont typeface="Arial" pitchFamily="34" charset="0"/>
              <a:buChar char="•"/>
            </a:pPr>
            <a:endParaRPr lang="en-US" sz="2000" dirty="0"/>
          </a:p>
          <a:p>
            <a:pPr marL="342900" indent="-342900">
              <a:buFont typeface="Arial" pitchFamily="34" charset="0"/>
              <a:buChar char="•"/>
            </a:pPr>
            <a:r>
              <a:rPr lang="en-US" sz="2000" dirty="0" smtClean="0">
                <a:solidFill>
                  <a:schemeClr val="bg1">
                    <a:lumMod val="75000"/>
                  </a:schemeClr>
                </a:solidFill>
              </a:rPr>
              <a:t>Applications with Single-Photon Technology</a:t>
            </a:r>
          </a:p>
          <a:p>
            <a:r>
              <a:rPr lang="en-US" sz="2000" dirty="0" smtClean="0">
                <a:solidFill>
                  <a:schemeClr val="bg1">
                    <a:lumMod val="75000"/>
                  </a:schemeClr>
                </a:solidFill>
              </a:rPr>
              <a:t>	stuff only possible with single-photon tools</a:t>
            </a:r>
          </a:p>
          <a:p>
            <a:r>
              <a:rPr lang="en-US" sz="2000" dirty="0" smtClean="0">
                <a:solidFill>
                  <a:schemeClr val="bg1">
                    <a:lumMod val="75000"/>
                  </a:schemeClr>
                </a:solidFill>
              </a:rPr>
              <a:t>	accuracy only possible with single-photon tools</a:t>
            </a:r>
          </a:p>
          <a:p>
            <a:endParaRPr lang="en-US" sz="2000" dirty="0">
              <a:solidFill>
                <a:schemeClr val="bg1">
                  <a:lumMod val="75000"/>
                </a:schemeClr>
              </a:solidFill>
            </a:endParaRPr>
          </a:p>
          <a:p>
            <a:pPr marL="800100" lvl="1" indent="-342900">
              <a:buFont typeface="Arial" pitchFamily="34" charset="0"/>
              <a:buChar char="•"/>
            </a:pPr>
            <a:r>
              <a:rPr lang="en-US" sz="2000" dirty="0" smtClean="0">
                <a:solidFill>
                  <a:schemeClr val="bg1">
                    <a:lumMod val="75000"/>
                  </a:schemeClr>
                </a:solidFill>
              </a:rPr>
              <a:t>Quantum Information</a:t>
            </a:r>
          </a:p>
          <a:p>
            <a:pPr marL="1257300" lvl="2" indent="-342900">
              <a:buFont typeface="Arial" pitchFamily="34" charset="0"/>
              <a:buChar char="•"/>
            </a:pPr>
            <a:r>
              <a:rPr lang="en-US" sz="2000" dirty="0" smtClean="0">
                <a:solidFill>
                  <a:schemeClr val="bg1">
                    <a:lumMod val="75000"/>
                  </a:schemeClr>
                </a:solidFill>
              </a:rPr>
              <a:t>Quantum cryptography</a:t>
            </a:r>
          </a:p>
          <a:p>
            <a:pPr marL="1257300" lvl="2" indent="-342900">
              <a:buFont typeface="Arial" pitchFamily="34" charset="0"/>
              <a:buChar char="•"/>
            </a:pPr>
            <a:r>
              <a:rPr lang="en-US" sz="2000" dirty="0" smtClean="0">
                <a:solidFill>
                  <a:schemeClr val="bg1">
                    <a:lumMod val="75000"/>
                  </a:schemeClr>
                </a:solidFill>
              </a:rPr>
              <a:t>Quantum computation</a:t>
            </a:r>
          </a:p>
          <a:p>
            <a:pPr marL="1257300" lvl="2" indent="-342900">
              <a:buFont typeface="Arial" pitchFamily="34" charset="0"/>
              <a:buChar char="•"/>
            </a:pPr>
            <a:endParaRPr lang="en-US" sz="2000" dirty="0" smtClean="0"/>
          </a:p>
          <a:p>
            <a:pPr marL="800100" lvl="1" indent="-342900">
              <a:buFont typeface="Arial" pitchFamily="34" charset="0"/>
              <a:buChar char="•"/>
            </a:pPr>
            <a:r>
              <a:rPr lang="en-US" sz="2000" dirty="0" smtClean="0">
                <a:solidFill>
                  <a:schemeClr val="bg1">
                    <a:lumMod val="75000"/>
                  </a:schemeClr>
                </a:solidFill>
              </a:rPr>
              <a:t>Metrology</a:t>
            </a:r>
          </a:p>
          <a:p>
            <a:pPr marL="1257300" lvl="2" indent="-342900">
              <a:buFont typeface="Arial" pitchFamily="34" charset="0"/>
              <a:buChar char="•"/>
            </a:pPr>
            <a:r>
              <a:rPr lang="en-US" sz="2000" dirty="0" smtClean="0">
                <a:solidFill>
                  <a:schemeClr val="bg1">
                    <a:lumMod val="75000"/>
                  </a:schemeClr>
                </a:solidFill>
              </a:rPr>
              <a:t>Radiometric measurements</a:t>
            </a:r>
          </a:p>
          <a:p>
            <a:pPr marL="1714500" lvl="3" indent="-342900">
              <a:buFont typeface="Arial" pitchFamily="34" charset="0"/>
              <a:buChar char="•"/>
            </a:pPr>
            <a:r>
              <a:rPr lang="en-US" sz="2000" dirty="0" smtClean="0">
                <a:solidFill>
                  <a:schemeClr val="bg1">
                    <a:lumMod val="75000"/>
                  </a:schemeClr>
                </a:solidFill>
              </a:rPr>
              <a:t>Sources, detectors, sources by detectors, detectors by sources by detectors </a:t>
            </a:r>
          </a:p>
          <a:p>
            <a:pPr marL="1257300" lvl="2" indent="-342900">
              <a:buFont typeface="Arial" pitchFamily="34" charset="0"/>
              <a:buChar char="•"/>
            </a:pPr>
            <a:r>
              <a:rPr lang="en-US" sz="2000" dirty="0">
                <a:solidFill>
                  <a:schemeClr val="bg1">
                    <a:lumMod val="75000"/>
                  </a:schemeClr>
                </a:solidFill>
              </a:rPr>
              <a:t>Position measurements</a:t>
            </a:r>
            <a:endParaRPr lang="en-US" sz="2000" dirty="0" smtClean="0">
              <a:solidFill>
                <a:schemeClr val="bg1">
                  <a:lumMod val="75000"/>
                </a:schemeClr>
              </a:solidFill>
            </a:endParaRPr>
          </a:p>
          <a:p>
            <a:pPr marL="800100" lvl="1" indent="-342900">
              <a:lnSpc>
                <a:spcPct val="150000"/>
              </a:lnSpc>
              <a:buFont typeface="Arial" pitchFamily="34" charset="0"/>
              <a:buChar char="•"/>
            </a:pPr>
            <a:r>
              <a:rPr lang="en-US" sz="2000" dirty="0" smtClean="0"/>
              <a:t>Fundamental tests</a:t>
            </a:r>
          </a:p>
          <a:p>
            <a:pPr marL="800100" lvl="1" indent="-342900">
              <a:lnSpc>
                <a:spcPct val="150000"/>
              </a:lnSpc>
              <a:buFont typeface="Arial" pitchFamily="34" charset="0"/>
              <a:buChar char="•"/>
            </a:pPr>
            <a:r>
              <a:rPr lang="en-US" sz="2000" dirty="0" smtClean="0">
                <a:solidFill>
                  <a:schemeClr val="bg1">
                    <a:lumMod val="75000"/>
                  </a:schemeClr>
                </a:solidFill>
              </a:rPr>
              <a:t>Future</a:t>
            </a:r>
          </a:p>
        </p:txBody>
      </p:sp>
    </p:spTree>
    <p:extLst>
      <p:ext uri="{BB962C8B-B14F-4D97-AF65-F5344CB8AC3E}">
        <p14:creationId xmlns:p14="http://schemas.microsoft.com/office/powerpoint/2010/main" val="15499431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73038"/>
            <a:ext cx="8229600" cy="1143000"/>
          </a:xfrm>
        </p:spPr>
        <p:txBody>
          <a:bodyPr/>
          <a:lstStyle/>
          <a:p>
            <a:r>
              <a:rPr lang="en-US" b="1"/>
              <a:t>Ontology</a:t>
            </a:r>
          </a:p>
        </p:txBody>
      </p:sp>
      <p:sp>
        <p:nvSpPr>
          <p:cNvPr id="182275" name="Rectangle 3"/>
          <p:cNvSpPr>
            <a:spLocks noGrp="1" noChangeArrowheads="1"/>
          </p:cNvSpPr>
          <p:nvPr>
            <p:ph type="body" idx="1"/>
          </p:nvPr>
        </p:nvSpPr>
        <p:spPr>
          <a:xfrm>
            <a:off x="558800" y="6858000"/>
            <a:ext cx="8229600" cy="4525963"/>
          </a:xfrm>
        </p:spPr>
        <p:txBody>
          <a:bodyPr/>
          <a:lstStyle/>
          <a:p>
            <a:pPr>
              <a:lnSpc>
                <a:spcPct val="80000"/>
              </a:lnSpc>
            </a:pPr>
            <a:r>
              <a:rPr lang="en-US" sz="1400" b="1"/>
              <a:t>Ontology</a:t>
            </a:r>
            <a:r>
              <a:rPr lang="en-US" sz="1400"/>
              <a:t> (from the </a:t>
            </a:r>
            <a:r>
              <a:rPr lang="en-US" sz="1400">
                <a:hlinkClick r:id="rId2" tooltip="Greek language"/>
              </a:rPr>
              <a:t>Greek</a:t>
            </a:r>
            <a:r>
              <a:rPr lang="en-US" sz="1400"/>
              <a:t> </a:t>
            </a:r>
            <a:r>
              <a:rPr lang="en-US" sz="1400">
                <a:hlinkClick r:id="rId3" tooltip="Nominative"/>
              </a:rPr>
              <a:t>nominative</a:t>
            </a:r>
            <a:r>
              <a:rPr lang="en-US" sz="1400"/>
              <a:t> ὤν: </a:t>
            </a:r>
            <a:r>
              <a:rPr lang="en-US" sz="1400" i="1"/>
              <a:t>being</a:t>
            </a:r>
            <a:r>
              <a:rPr lang="en-US" sz="1400"/>
              <a:t>, </a:t>
            </a:r>
            <a:r>
              <a:rPr lang="en-US" sz="1400">
                <a:hlinkClick r:id="rId4" tooltip="Genitive"/>
              </a:rPr>
              <a:t>genitive</a:t>
            </a:r>
            <a:r>
              <a:rPr lang="en-US" sz="1400"/>
              <a:t> ὄντος: </a:t>
            </a:r>
            <a:r>
              <a:rPr lang="en-US" sz="1400" i="1"/>
              <a:t>of being</a:t>
            </a:r>
            <a:r>
              <a:rPr lang="en-US" sz="1400"/>
              <a:t> (</a:t>
            </a:r>
            <a:r>
              <a:rPr lang="en-US" sz="1400">
                <a:hlinkClick r:id="rId5" tooltip="Participle"/>
              </a:rPr>
              <a:t>participle</a:t>
            </a:r>
            <a:r>
              <a:rPr lang="en-US" sz="1400"/>
              <a:t> of εἶναι: </a:t>
            </a:r>
            <a:r>
              <a:rPr lang="en-US" sz="1400" i="1"/>
              <a:t>to be</a:t>
            </a:r>
            <a:r>
              <a:rPr lang="en-US" sz="1400"/>
              <a:t>) and </a:t>
            </a:r>
            <a:r>
              <a:rPr lang="en-US" sz="1400">
                <a:hlinkClick r:id="rId6" tooltip="-logy"/>
              </a:rPr>
              <a:t>-λογία</a:t>
            </a:r>
            <a:r>
              <a:rPr lang="en-US" sz="1400"/>
              <a:t>: </a:t>
            </a:r>
            <a:r>
              <a:rPr lang="en-US" sz="1400" i="1"/>
              <a:t>science</a:t>
            </a:r>
            <a:r>
              <a:rPr lang="en-US" sz="1400"/>
              <a:t>, </a:t>
            </a:r>
            <a:r>
              <a:rPr lang="en-US" sz="1400" i="1"/>
              <a:t>study</a:t>
            </a:r>
            <a:r>
              <a:rPr lang="en-US" sz="1400"/>
              <a:t>, </a:t>
            </a:r>
            <a:r>
              <a:rPr lang="en-US" sz="1400" i="1"/>
              <a:t>theory</a:t>
            </a:r>
            <a:r>
              <a:rPr lang="en-US" sz="1400"/>
              <a:t>) is a study of conceptions of </a:t>
            </a:r>
            <a:r>
              <a:rPr lang="en-US" sz="1400">
                <a:hlinkClick r:id="rId7" tooltip="Reality"/>
              </a:rPr>
              <a:t>reality</a:t>
            </a:r>
            <a:r>
              <a:rPr lang="en-US" sz="1400"/>
              <a:t> and the nature of being. In </a:t>
            </a:r>
            <a:r>
              <a:rPr lang="en-US" sz="1400">
                <a:hlinkClick r:id="rId8" tooltip="Philosophy"/>
              </a:rPr>
              <a:t>philosophy</a:t>
            </a:r>
            <a:r>
              <a:rPr lang="en-US" sz="1400"/>
              <a:t>, </a:t>
            </a:r>
            <a:r>
              <a:rPr lang="en-US" sz="1400" b="1"/>
              <a:t>ontology</a:t>
            </a:r>
            <a:r>
              <a:rPr lang="en-US" sz="1400"/>
              <a:t> is the study of </a:t>
            </a:r>
            <a:r>
              <a:rPr lang="en-US" sz="1400">
                <a:hlinkClick r:id="rId9" tooltip="Being"/>
              </a:rPr>
              <a:t>being</a:t>
            </a:r>
            <a:r>
              <a:rPr lang="en-US" sz="1400"/>
              <a:t> or </a:t>
            </a:r>
            <a:r>
              <a:rPr lang="en-US" sz="1400">
                <a:hlinkClick r:id="rId10" tooltip="Existence"/>
              </a:rPr>
              <a:t>existence</a:t>
            </a:r>
            <a:r>
              <a:rPr lang="en-US" sz="1400"/>
              <a:t> and forms the basic subject matter of </a:t>
            </a:r>
            <a:r>
              <a:rPr lang="en-US" sz="1400">
                <a:hlinkClick r:id="rId11" tooltip="Metaphysics"/>
              </a:rPr>
              <a:t>metaphysics</a:t>
            </a:r>
            <a:r>
              <a:rPr lang="en-US" sz="1400"/>
              <a:t>. It seeks to describe or posit the </a:t>
            </a:r>
            <a:r>
              <a:rPr lang="en-US" sz="1400">
                <a:hlinkClick r:id="rId12" tooltip="Category of being"/>
              </a:rPr>
              <a:t>basic categories</a:t>
            </a:r>
            <a:r>
              <a:rPr lang="en-US" sz="1400"/>
              <a:t> and relationships of being or existence to define </a:t>
            </a:r>
            <a:r>
              <a:rPr lang="en-US" sz="1400">
                <a:hlinkClick r:id="rId13" tooltip="Entity"/>
              </a:rPr>
              <a:t>entities</a:t>
            </a:r>
            <a:r>
              <a:rPr lang="en-US" sz="1400"/>
              <a:t> and </a:t>
            </a:r>
            <a:r>
              <a:rPr lang="en-US" sz="1400">
                <a:hlinkClick r:id="rId14" tooltip="Type theory"/>
              </a:rPr>
              <a:t>types of entities</a:t>
            </a:r>
            <a:r>
              <a:rPr lang="en-US" sz="1400"/>
              <a:t> within its framework. It is the science of what is, of the kinds and structures of the objects, properties and relations in every area of reality. </a:t>
            </a:r>
          </a:p>
          <a:p>
            <a:pPr>
              <a:lnSpc>
                <a:spcPct val="80000"/>
              </a:lnSpc>
            </a:pPr>
            <a:endParaRPr lang="en-US" sz="1400"/>
          </a:p>
          <a:p>
            <a:pPr>
              <a:lnSpc>
                <a:spcPct val="80000"/>
              </a:lnSpc>
            </a:pPr>
            <a:r>
              <a:rPr lang="en-US" sz="1400">
                <a:solidFill>
                  <a:srgbClr val="FF0000"/>
                </a:solidFill>
              </a:rPr>
              <a:t>Ontology has one basic question: "What exists?"</a:t>
            </a:r>
            <a:r>
              <a:rPr lang="en-US" sz="1400"/>
              <a:t> Different </a:t>
            </a:r>
            <a:r>
              <a:rPr lang="en-US" sz="1400">
                <a:hlinkClick r:id="rId15" tooltip="Philosophers"/>
              </a:rPr>
              <a:t>philosophers</a:t>
            </a:r>
            <a:r>
              <a:rPr lang="en-US" sz="1400"/>
              <a:t> provide different answers to this question. </a:t>
            </a:r>
          </a:p>
          <a:p>
            <a:pPr>
              <a:lnSpc>
                <a:spcPct val="80000"/>
              </a:lnSpc>
            </a:pPr>
            <a:endParaRPr lang="en-US" sz="1400"/>
          </a:p>
          <a:p>
            <a:pPr>
              <a:lnSpc>
                <a:spcPct val="80000"/>
              </a:lnSpc>
            </a:pPr>
            <a:r>
              <a:rPr lang="en-US" sz="1400"/>
              <a:t>What is </a:t>
            </a:r>
            <a:r>
              <a:rPr lang="en-US" sz="1400">
                <a:hlinkClick r:id="rId10" tooltip="Existence"/>
              </a:rPr>
              <a:t>existence</a:t>
            </a:r>
            <a:r>
              <a:rPr lang="en-US" sz="1400"/>
              <a:t>? Is existence a </a:t>
            </a:r>
            <a:r>
              <a:rPr lang="en-US" sz="1400">
                <a:hlinkClick r:id="rId16" tooltip="Category of being"/>
              </a:rPr>
              <a:t>property</a:t>
            </a:r>
            <a:r>
              <a:rPr lang="en-US" sz="1400"/>
              <a:t>? What does it mean to say something does not exist? Is existence properly a predicate? Are sentences expressing the existence or non-existence of something properly called propositions? </a:t>
            </a:r>
          </a:p>
          <a:p>
            <a:pPr>
              <a:lnSpc>
                <a:spcPct val="80000"/>
              </a:lnSpc>
            </a:pPr>
            <a:r>
              <a:rPr lang="en-US" sz="1400"/>
              <a:t>What is an </a:t>
            </a:r>
            <a:r>
              <a:rPr lang="en-US" sz="1400">
                <a:hlinkClick r:id="rId17" tooltip="Object"/>
              </a:rPr>
              <a:t>object</a:t>
            </a:r>
            <a:r>
              <a:rPr lang="en-US" sz="1400"/>
              <a:t>? Can one give an account of what it means to say that an object exists? </a:t>
            </a:r>
          </a:p>
          <a:p>
            <a:pPr>
              <a:lnSpc>
                <a:spcPct val="80000"/>
              </a:lnSpc>
            </a:pPr>
            <a:endParaRPr lang="en-US" sz="1400"/>
          </a:p>
          <a:p>
            <a:pPr>
              <a:lnSpc>
                <a:spcPct val="80000"/>
              </a:lnSpc>
            </a:pPr>
            <a:r>
              <a:rPr lang="en-US" sz="1400"/>
              <a:t>The concept of ontology is generally thought to have originated in early </a:t>
            </a:r>
            <a:r>
              <a:rPr lang="en-US" sz="1400">
                <a:hlinkClick r:id="rId18" tooltip="Greece"/>
              </a:rPr>
              <a:t>Greece</a:t>
            </a:r>
            <a:r>
              <a:rPr lang="en-US" sz="1400"/>
              <a:t>. Before </a:t>
            </a:r>
            <a:r>
              <a:rPr lang="en-US" sz="1400">
                <a:hlinkClick r:id="rId19" tooltip="Socrates"/>
              </a:rPr>
              <a:t>Socrates</a:t>
            </a:r>
            <a:r>
              <a:rPr lang="en-US" sz="1400"/>
              <a:t>, questions of being, stasis and change occupied </a:t>
            </a:r>
            <a:r>
              <a:rPr lang="en-US" sz="1400">
                <a:hlinkClick r:id="rId20" tooltip="Parmenides"/>
              </a:rPr>
              <a:t>Parmenides</a:t>
            </a:r>
            <a:r>
              <a:rPr lang="en-US" sz="1400"/>
              <a:t> and </a:t>
            </a:r>
            <a:r>
              <a:rPr lang="en-US" sz="1400">
                <a:hlinkClick r:id="rId21" tooltip="Heraclitus"/>
              </a:rPr>
              <a:t>Heraclitus</a:t>
            </a:r>
            <a:r>
              <a:rPr lang="en-US" sz="1400"/>
              <a:t>. Parmenides is associated with the view that </a:t>
            </a:r>
            <a:r>
              <a:rPr lang="en-US" sz="1400" b="1"/>
              <a:t>being must be affirmed and non-being avoided and denied</a:t>
            </a:r>
            <a:r>
              <a:rPr lang="en-US" sz="1400"/>
              <a:t>. This is also expressed by Parmenides in the dictum "ἔστι γὰρ εἶναι" or "It is, namely, being." </a:t>
            </a:r>
          </a:p>
          <a:p>
            <a:pPr>
              <a:lnSpc>
                <a:spcPct val="80000"/>
              </a:lnSpc>
            </a:pPr>
            <a:endParaRPr lang="en-US" sz="1400"/>
          </a:p>
          <a:p>
            <a:pPr>
              <a:lnSpc>
                <a:spcPct val="80000"/>
              </a:lnSpc>
            </a:pPr>
            <a:r>
              <a:rPr lang="en-US" sz="1400">
                <a:solidFill>
                  <a:srgbClr val="FF0000"/>
                </a:solidFill>
              </a:rPr>
              <a:t>Despite the seeming straightforwardness of the realist position, in the history of philosophy there has been continuous debate about what is real. In addition, </a:t>
            </a:r>
            <a:r>
              <a:rPr lang="en-US" sz="1400" b="1">
                <a:solidFill>
                  <a:srgbClr val="FF0000"/>
                </a:solidFill>
              </a:rPr>
              <a:t>there has been significant evolution in what is meant by the term "</a:t>
            </a:r>
            <a:r>
              <a:rPr lang="en-US" sz="1400" b="1">
                <a:solidFill>
                  <a:srgbClr val="FF0000"/>
                </a:solidFill>
                <a:hlinkClick r:id="rId22" tooltip="Real"/>
              </a:rPr>
              <a:t>real</a:t>
            </a:r>
            <a:r>
              <a:rPr lang="en-US" sz="1400" b="1">
                <a:solidFill>
                  <a:srgbClr val="FF0000"/>
                </a:solidFill>
              </a:rPr>
              <a:t>".</a:t>
            </a:r>
            <a:r>
              <a:rPr lang="en-US" sz="1400" b="1"/>
              <a:t> </a:t>
            </a:r>
          </a:p>
        </p:txBody>
      </p:sp>
      <p:pic>
        <p:nvPicPr>
          <p:cNvPr id="182276"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02625" y="4340225"/>
            <a:ext cx="89217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7" name="Picture 5"/>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0"/>
            <a:ext cx="30861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9" name="Text Box 7"/>
          <p:cNvSpPr txBox="1">
            <a:spLocks noChangeArrowheads="1"/>
          </p:cNvSpPr>
          <p:nvPr/>
        </p:nvSpPr>
        <p:spPr bwMode="auto">
          <a:xfrm>
            <a:off x="85725" y="2081213"/>
            <a:ext cx="8510588"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600">
                <a:latin typeface="Times New Roman" pitchFamily="18" charset="0"/>
              </a:rPr>
              <a:t>Ontology (from the Greek nominative ὤν: being, genitive ὄντος: of being (participle of εἶναι: to be) and -λογία: science, study, theory) is </a:t>
            </a:r>
            <a:r>
              <a:rPr lang="en-US" sz="1600" b="1">
                <a:solidFill>
                  <a:srgbClr val="0000FF"/>
                </a:solidFill>
                <a:latin typeface="Times New Roman" pitchFamily="18" charset="0"/>
              </a:rPr>
              <a:t>a study of conceptions of reality and the nature of being</a:t>
            </a:r>
            <a:r>
              <a:rPr lang="en-US" sz="1600">
                <a:latin typeface="Times New Roman" pitchFamily="18" charset="0"/>
              </a:rPr>
              <a:t>. </a:t>
            </a:r>
          </a:p>
          <a:p>
            <a:pPr>
              <a:buFontTx/>
              <a:buChar char="•"/>
            </a:pPr>
            <a:endParaRPr lang="en-US" sz="1600">
              <a:latin typeface="Times New Roman" pitchFamily="18" charset="0"/>
            </a:endParaRPr>
          </a:p>
          <a:p>
            <a:pPr>
              <a:buFontTx/>
              <a:buChar char="•"/>
            </a:pPr>
            <a:r>
              <a:rPr lang="en-US" sz="1600">
                <a:latin typeface="Times New Roman" pitchFamily="18" charset="0"/>
              </a:rPr>
              <a:t>Ontology has one basic question: </a:t>
            </a:r>
            <a:r>
              <a:rPr lang="en-US" sz="1600" b="1">
                <a:solidFill>
                  <a:srgbClr val="0000FF"/>
                </a:solidFill>
                <a:latin typeface="Times New Roman" pitchFamily="18" charset="0"/>
              </a:rPr>
              <a:t>"What exists?"</a:t>
            </a:r>
            <a:r>
              <a:rPr lang="en-US" sz="1600">
                <a:latin typeface="Times New Roman" pitchFamily="18" charset="0"/>
              </a:rPr>
              <a:t> Different philosophers provide different answers to this question. </a:t>
            </a:r>
          </a:p>
          <a:p>
            <a:pPr>
              <a:buFontTx/>
              <a:buChar char="•"/>
            </a:pPr>
            <a:endParaRPr lang="en-US" sz="1600">
              <a:latin typeface="Times New Roman" pitchFamily="18" charset="0"/>
            </a:endParaRPr>
          </a:p>
          <a:p>
            <a:pPr>
              <a:buFontTx/>
              <a:buChar char="•"/>
            </a:pPr>
            <a:r>
              <a:rPr lang="en-US" sz="1600">
                <a:latin typeface="Times New Roman" pitchFamily="18" charset="0"/>
              </a:rPr>
              <a:t>What is existence? Is existence a property? What does it mean to say something does not exist? </a:t>
            </a:r>
          </a:p>
          <a:p>
            <a:pPr>
              <a:buFontTx/>
              <a:buChar char="•"/>
            </a:pPr>
            <a:endParaRPr lang="en-US" sz="1600">
              <a:latin typeface="Times New Roman" pitchFamily="18" charset="0"/>
            </a:endParaRPr>
          </a:p>
          <a:p>
            <a:pPr>
              <a:buFontTx/>
              <a:buChar char="•"/>
            </a:pPr>
            <a:r>
              <a:rPr lang="en-US" sz="1600">
                <a:latin typeface="Times New Roman" pitchFamily="18" charset="0"/>
              </a:rPr>
              <a:t>What is an object? Can one give an account of what it means to say that an object exists? </a:t>
            </a:r>
          </a:p>
          <a:p>
            <a:pPr>
              <a:buFontTx/>
              <a:buChar char="•"/>
            </a:pPr>
            <a:endParaRPr lang="en-US" sz="1600">
              <a:latin typeface="Times New Roman" pitchFamily="18" charset="0"/>
            </a:endParaRPr>
          </a:p>
          <a:p>
            <a:pPr>
              <a:buFontTx/>
              <a:buChar char="•"/>
            </a:pPr>
            <a:r>
              <a:rPr lang="en-US" sz="1600">
                <a:latin typeface="Times New Roman" pitchFamily="18" charset="0"/>
              </a:rPr>
              <a:t>The concept of ontology is generally thought to have originated in early Greece. Before Socrates, questions of being, stasis and change occupied Parmenides and Heraclitus. Parmenides is associated with the view that </a:t>
            </a:r>
            <a:r>
              <a:rPr lang="en-US" sz="1600" b="1">
                <a:solidFill>
                  <a:srgbClr val="0000FF"/>
                </a:solidFill>
                <a:latin typeface="Times New Roman" pitchFamily="18" charset="0"/>
              </a:rPr>
              <a:t>being must be affirmed and non-being avoided and denied</a:t>
            </a:r>
            <a:r>
              <a:rPr lang="en-US" sz="1600">
                <a:solidFill>
                  <a:srgbClr val="0000FF"/>
                </a:solidFill>
                <a:latin typeface="Times New Roman" pitchFamily="18" charset="0"/>
              </a:rPr>
              <a:t>. </a:t>
            </a:r>
            <a:r>
              <a:rPr lang="en-US" sz="1600">
                <a:latin typeface="Times New Roman" pitchFamily="18" charset="0"/>
              </a:rPr>
              <a:t>This is also expressed by</a:t>
            </a:r>
            <a:r>
              <a:rPr lang="en-US" sz="1600">
                <a:solidFill>
                  <a:srgbClr val="0000FF"/>
                </a:solidFill>
                <a:latin typeface="Times New Roman" pitchFamily="18" charset="0"/>
              </a:rPr>
              <a:t> </a:t>
            </a:r>
            <a:r>
              <a:rPr lang="en-US" sz="1600" b="1">
                <a:solidFill>
                  <a:srgbClr val="0000FF"/>
                </a:solidFill>
                <a:latin typeface="Times New Roman" pitchFamily="18" charset="0"/>
              </a:rPr>
              <a:t>Parmenides in the dictum "ἔστι γὰρ εἶναι" or "It is, namely, being."</a:t>
            </a:r>
            <a:r>
              <a:rPr lang="en-US" sz="1600">
                <a:solidFill>
                  <a:srgbClr val="0000FF"/>
                </a:solidFill>
                <a:latin typeface="Times New Roman" pitchFamily="18" charset="0"/>
              </a:rPr>
              <a:t> </a:t>
            </a:r>
          </a:p>
          <a:p>
            <a:pPr>
              <a:buFontTx/>
              <a:buChar char="•"/>
            </a:pPr>
            <a:endParaRPr lang="en-US" sz="1600">
              <a:solidFill>
                <a:srgbClr val="0000FF"/>
              </a:solidFill>
              <a:latin typeface="Times New Roman" pitchFamily="18" charset="0"/>
            </a:endParaRPr>
          </a:p>
          <a:p>
            <a:pPr>
              <a:buFontTx/>
              <a:buChar char="•"/>
            </a:pPr>
            <a:r>
              <a:rPr lang="en-US" sz="1600">
                <a:latin typeface="Times New Roman" pitchFamily="18" charset="0"/>
              </a:rPr>
              <a:t>Despite the seeming straightforwardness of the realist position, in the history of philosophy there has been continuous debate about what is real. In addition, </a:t>
            </a:r>
            <a:r>
              <a:rPr lang="en-US" sz="1600" b="1">
                <a:solidFill>
                  <a:srgbClr val="0000FF"/>
                </a:solidFill>
                <a:latin typeface="Times New Roman" pitchFamily="18" charset="0"/>
              </a:rPr>
              <a:t>there has been significant evolution in what is meant by the term "real". </a:t>
            </a:r>
          </a:p>
          <a:p>
            <a:pPr>
              <a:buFontTx/>
              <a:buChar char="•"/>
            </a:pPr>
            <a:endParaRPr lang="en-US" sz="1600" b="1">
              <a:solidFill>
                <a:srgbClr val="0000FF"/>
              </a:solidFill>
              <a:latin typeface="Times New Roman" pitchFamily="18" charset="0"/>
            </a:endParaRPr>
          </a:p>
        </p:txBody>
      </p:sp>
      <p:pic>
        <p:nvPicPr>
          <p:cNvPr id="182280" name="Picture 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18363" y="0"/>
            <a:ext cx="1925637"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82" name="Text Box 10"/>
          <p:cNvSpPr txBox="1">
            <a:spLocks noChangeArrowheads="1"/>
          </p:cNvSpPr>
          <p:nvPr/>
        </p:nvSpPr>
        <p:spPr bwMode="auto">
          <a:xfrm>
            <a:off x="3727450" y="1257300"/>
            <a:ext cx="179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pitchFamily="18" charset="0"/>
              </a:rPr>
              <a:t>2500 years ago…</a:t>
            </a:r>
          </a:p>
        </p:txBody>
      </p:sp>
    </p:spTree>
    <p:extLst>
      <p:ext uri="{BB962C8B-B14F-4D97-AF65-F5344CB8AC3E}">
        <p14:creationId xmlns:p14="http://schemas.microsoft.com/office/powerpoint/2010/main" val="4271351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469900" y="160338"/>
            <a:ext cx="8229600" cy="1143000"/>
          </a:xfrm>
        </p:spPr>
        <p:txBody>
          <a:bodyPr/>
          <a:lstStyle/>
          <a:p>
            <a:r>
              <a:rPr lang="en-US" sz="6000"/>
              <a:t>c. 2500 years later….</a:t>
            </a:r>
          </a:p>
        </p:txBody>
      </p:sp>
      <p:pic>
        <p:nvPicPr>
          <p:cNvPr id="282628"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406400" y="1846263"/>
            <a:ext cx="8229600" cy="2992437"/>
          </a:xfrm>
          <a:noFill/>
          <a:ln/>
        </p:spPr>
      </p:pic>
      <p:pic>
        <p:nvPicPr>
          <p:cNvPr id="2826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700" y="5208588"/>
            <a:ext cx="5389563" cy="147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2630" name="AutoShape 6"/>
          <p:cNvSpPr>
            <a:spLocks noChangeArrowheads="1"/>
          </p:cNvSpPr>
          <p:nvPr/>
        </p:nvSpPr>
        <p:spPr bwMode="auto">
          <a:xfrm>
            <a:off x="393700" y="3276600"/>
            <a:ext cx="4064000" cy="393700"/>
          </a:xfrm>
          <a:prstGeom prst="roundRect">
            <a:avLst>
              <a:gd name="adj" fmla="val 16667"/>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2632" name="Line 8"/>
          <p:cNvSpPr>
            <a:spLocks noChangeShapeType="1"/>
          </p:cNvSpPr>
          <p:nvPr/>
        </p:nvSpPr>
        <p:spPr bwMode="auto">
          <a:xfrm>
            <a:off x="2019300" y="6629400"/>
            <a:ext cx="5181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312982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6" name="Line 4"/>
          <p:cNvSpPr>
            <a:spLocks noChangeShapeType="1"/>
          </p:cNvSpPr>
          <p:nvPr/>
        </p:nvSpPr>
        <p:spPr bwMode="auto">
          <a:xfrm flipH="1">
            <a:off x="2252663" y="2462213"/>
            <a:ext cx="1323975" cy="0"/>
          </a:xfrm>
          <a:prstGeom prst="line">
            <a:avLst/>
          </a:prstGeom>
          <a:noFill/>
          <a:ln w="5715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397" name="Line 5"/>
          <p:cNvSpPr>
            <a:spLocks noChangeShapeType="1"/>
          </p:cNvSpPr>
          <p:nvPr/>
        </p:nvSpPr>
        <p:spPr bwMode="auto">
          <a:xfrm>
            <a:off x="4832350" y="2462213"/>
            <a:ext cx="1323975" cy="0"/>
          </a:xfrm>
          <a:prstGeom prst="line">
            <a:avLst/>
          </a:prstGeom>
          <a:noFill/>
          <a:ln w="5715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398" name="AutoShape 6"/>
          <p:cNvSpPr>
            <a:spLocks noChangeArrowheads="1"/>
          </p:cNvSpPr>
          <p:nvPr/>
        </p:nvSpPr>
        <p:spPr bwMode="auto">
          <a:xfrm>
            <a:off x="7239000" y="2252663"/>
            <a:ext cx="323850" cy="419100"/>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399" name="AutoShape 7"/>
          <p:cNvSpPr>
            <a:spLocks noChangeArrowheads="1"/>
          </p:cNvSpPr>
          <p:nvPr/>
        </p:nvSpPr>
        <p:spPr bwMode="auto">
          <a:xfrm flipH="1">
            <a:off x="847725" y="2252663"/>
            <a:ext cx="323850" cy="419100"/>
          </a:xfrm>
          <a:prstGeom prst="flowChartDelay">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401" name="Text Box 9"/>
          <p:cNvSpPr txBox="1">
            <a:spLocks noChangeArrowheads="1"/>
          </p:cNvSpPr>
          <p:nvPr/>
        </p:nvSpPr>
        <p:spPr bwMode="auto">
          <a:xfrm>
            <a:off x="5994400" y="1466850"/>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atin typeface="Times New Roman" pitchFamily="18" charset="0"/>
              </a:rPr>
              <a:t>measurement</a:t>
            </a:r>
          </a:p>
          <a:p>
            <a:pPr algn="ctr"/>
            <a:r>
              <a:rPr lang="en-US">
                <a:latin typeface="Times New Roman" pitchFamily="18" charset="0"/>
              </a:rPr>
              <a:t>setting </a:t>
            </a:r>
          </a:p>
        </p:txBody>
      </p:sp>
      <p:sp>
        <p:nvSpPr>
          <p:cNvPr id="443402" name="Text Box 10"/>
          <p:cNvSpPr txBox="1">
            <a:spLocks noChangeArrowheads="1"/>
          </p:cNvSpPr>
          <p:nvPr/>
        </p:nvSpPr>
        <p:spPr bwMode="auto">
          <a:xfrm>
            <a:off x="7658100" y="1676400"/>
            <a:ext cx="14859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pitchFamily="18" charset="0"/>
              </a:rPr>
              <a:t>Measurement </a:t>
            </a:r>
          </a:p>
          <a:p>
            <a:r>
              <a:rPr lang="en-US">
                <a:latin typeface="Times New Roman" pitchFamily="18" charset="0"/>
              </a:rPr>
              <a:t>result</a:t>
            </a:r>
          </a:p>
          <a:p>
            <a:r>
              <a:rPr lang="en-US">
                <a:latin typeface="Times New Roman" pitchFamily="18" charset="0"/>
              </a:rPr>
              <a:t>-1 or 1</a:t>
            </a:r>
          </a:p>
        </p:txBody>
      </p:sp>
      <p:sp>
        <p:nvSpPr>
          <p:cNvPr id="443404" name="Text Box 12"/>
          <p:cNvSpPr txBox="1">
            <a:spLocks noChangeArrowheads="1"/>
          </p:cNvSpPr>
          <p:nvPr/>
        </p:nvSpPr>
        <p:spPr bwMode="auto">
          <a:xfrm>
            <a:off x="863600" y="22574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atin typeface="Times New Roman" pitchFamily="18" charset="0"/>
              </a:rPr>
              <a:t>A</a:t>
            </a:r>
          </a:p>
        </p:txBody>
      </p:sp>
      <p:sp>
        <p:nvSpPr>
          <p:cNvPr id="443405" name="Text Box 13"/>
          <p:cNvSpPr txBox="1">
            <a:spLocks noChangeArrowheads="1"/>
          </p:cNvSpPr>
          <p:nvPr/>
        </p:nvSpPr>
        <p:spPr bwMode="auto">
          <a:xfrm>
            <a:off x="7223125"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atin typeface="Times New Roman" pitchFamily="18" charset="0"/>
              </a:rPr>
              <a:t>B</a:t>
            </a:r>
          </a:p>
        </p:txBody>
      </p:sp>
      <p:sp>
        <p:nvSpPr>
          <p:cNvPr id="443411" name="Text Box 19"/>
          <p:cNvSpPr txBox="1">
            <a:spLocks noChangeArrowheads="1"/>
          </p:cNvSpPr>
          <p:nvPr/>
        </p:nvSpPr>
        <p:spPr bwMode="auto">
          <a:xfrm>
            <a:off x="1591820" y="6261100"/>
            <a:ext cx="4103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atin typeface="Times New Roman" pitchFamily="18" charset="0"/>
              </a:rPr>
              <a:t>rewriting   A</a:t>
            </a:r>
            <a:r>
              <a:rPr lang="en-US" baseline="-25000">
                <a:latin typeface="Times New Roman" pitchFamily="18" charset="0"/>
              </a:rPr>
              <a:t>1</a:t>
            </a:r>
            <a:r>
              <a:rPr lang="en-US">
                <a:latin typeface="Times New Roman" pitchFamily="18" charset="0"/>
              </a:rPr>
              <a:t>B</a:t>
            </a:r>
            <a:r>
              <a:rPr lang="en-US" baseline="-25000">
                <a:latin typeface="Times New Roman" pitchFamily="18" charset="0"/>
              </a:rPr>
              <a:t>1</a:t>
            </a:r>
            <a:r>
              <a:rPr lang="en-US">
                <a:latin typeface="Times New Roman" pitchFamily="18" charset="0"/>
              </a:rPr>
              <a:t> + A</a:t>
            </a:r>
            <a:r>
              <a:rPr lang="en-US" baseline="-25000">
                <a:latin typeface="Times New Roman" pitchFamily="18" charset="0"/>
              </a:rPr>
              <a:t>1</a:t>
            </a:r>
            <a:r>
              <a:rPr lang="en-US">
                <a:latin typeface="Times New Roman" pitchFamily="18" charset="0"/>
              </a:rPr>
              <a:t>B</a:t>
            </a:r>
            <a:r>
              <a:rPr lang="en-US" baseline="-25000">
                <a:latin typeface="Times New Roman" pitchFamily="18" charset="0"/>
              </a:rPr>
              <a:t>2</a:t>
            </a:r>
            <a:r>
              <a:rPr lang="en-US">
                <a:latin typeface="Times New Roman" pitchFamily="18" charset="0"/>
              </a:rPr>
              <a:t> + A</a:t>
            </a:r>
            <a:r>
              <a:rPr lang="en-US" baseline="-25000">
                <a:latin typeface="Times New Roman" pitchFamily="18" charset="0"/>
              </a:rPr>
              <a:t>2</a:t>
            </a:r>
            <a:r>
              <a:rPr lang="en-US">
                <a:latin typeface="Times New Roman" pitchFamily="18" charset="0"/>
              </a:rPr>
              <a:t>B</a:t>
            </a:r>
            <a:r>
              <a:rPr lang="en-US" baseline="-25000">
                <a:latin typeface="Times New Roman" pitchFamily="18" charset="0"/>
              </a:rPr>
              <a:t>1</a:t>
            </a:r>
            <a:r>
              <a:rPr lang="en-US">
                <a:latin typeface="Times New Roman" pitchFamily="18" charset="0"/>
              </a:rPr>
              <a:t> - A</a:t>
            </a:r>
            <a:r>
              <a:rPr lang="en-US" baseline="-25000">
                <a:latin typeface="Times New Roman" pitchFamily="18" charset="0"/>
              </a:rPr>
              <a:t>2</a:t>
            </a:r>
            <a:r>
              <a:rPr lang="en-US">
                <a:latin typeface="Times New Roman" pitchFamily="18" charset="0"/>
              </a:rPr>
              <a:t>B</a:t>
            </a:r>
            <a:r>
              <a:rPr lang="en-US" baseline="-25000">
                <a:latin typeface="Times New Roman" pitchFamily="18" charset="0"/>
              </a:rPr>
              <a:t>2</a:t>
            </a:r>
            <a:r>
              <a:rPr lang="en-US">
                <a:latin typeface="Times New Roman" pitchFamily="18" charset="0"/>
              </a:rPr>
              <a:t> </a:t>
            </a:r>
            <a:r>
              <a:rPr lang="en-US"/>
              <a:t>≤</a:t>
            </a:r>
            <a:r>
              <a:rPr lang="en-US">
                <a:latin typeface="Times New Roman" pitchFamily="18" charset="0"/>
              </a:rPr>
              <a:t> 2</a:t>
            </a:r>
          </a:p>
        </p:txBody>
      </p:sp>
      <p:sp>
        <p:nvSpPr>
          <p:cNvPr id="443412" name="Text Box 20"/>
          <p:cNvSpPr txBox="1">
            <a:spLocks noChangeArrowheads="1"/>
          </p:cNvSpPr>
          <p:nvPr/>
        </p:nvSpPr>
        <p:spPr bwMode="auto">
          <a:xfrm>
            <a:off x="2083945" y="5824538"/>
            <a:ext cx="37861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latin typeface="Times New Roman" pitchFamily="18" charset="0"/>
              </a:rPr>
              <a:t>so   A</a:t>
            </a:r>
            <a:r>
              <a:rPr lang="en-US" baseline="-25000" dirty="0">
                <a:latin typeface="Times New Roman" pitchFamily="18" charset="0"/>
              </a:rPr>
              <a:t>1</a:t>
            </a:r>
            <a:r>
              <a:rPr lang="en-US" dirty="0">
                <a:latin typeface="Times New Roman" pitchFamily="18" charset="0"/>
              </a:rPr>
              <a:t> (B</a:t>
            </a:r>
            <a:r>
              <a:rPr lang="en-US" baseline="-25000" dirty="0">
                <a:latin typeface="Times New Roman" pitchFamily="18" charset="0"/>
              </a:rPr>
              <a:t>1</a:t>
            </a:r>
            <a:r>
              <a:rPr lang="en-US" dirty="0">
                <a:latin typeface="Times New Roman" pitchFamily="18" charset="0"/>
              </a:rPr>
              <a:t> + B</a:t>
            </a:r>
            <a:r>
              <a:rPr lang="en-US" baseline="-25000" dirty="0">
                <a:latin typeface="Times New Roman" pitchFamily="18" charset="0"/>
              </a:rPr>
              <a:t>2</a:t>
            </a:r>
            <a:r>
              <a:rPr lang="en-US" dirty="0">
                <a:latin typeface="Times New Roman" pitchFamily="18" charset="0"/>
              </a:rPr>
              <a:t>) + A</a:t>
            </a:r>
            <a:r>
              <a:rPr lang="en-US" baseline="-25000" dirty="0">
                <a:latin typeface="Times New Roman" pitchFamily="18" charset="0"/>
              </a:rPr>
              <a:t>2</a:t>
            </a:r>
            <a:r>
              <a:rPr lang="en-US" dirty="0">
                <a:latin typeface="Times New Roman" pitchFamily="18" charset="0"/>
              </a:rPr>
              <a:t>(B</a:t>
            </a:r>
            <a:r>
              <a:rPr lang="en-US" baseline="-25000" dirty="0">
                <a:latin typeface="Times New Roman" pitchFamily="18" charset="0"/>
              </a:rPr>
              <a:t>1</a:t>
            </a:r>
            <a:r>
              <a:rPr lang="en-US" dirty="0">
                <a:latin typeface="Times New Roman" pitchFamily="18" charset="0"/>
              </a:rPr>
              <a:t> - B</a:t>
            </a:r>
            <a:r>
              <a:rPr lang="en-US" baseline="-25000" dirty="0">
                <a:latin typeface="Times New Roman" pitchFamily="18" charset="0"/>
              </a:rPr>
              <a:t>2</a:t>
            </a:r>
            <a:r>
              <a:rPr lang="en-US" dirty="0">
                <a:latin typeface="Times New Roman" pitchFamily="18" charset="0"/>
              </a:rPr>
              <a:t> )  </a:t>
            </a:r>
            <a:r>
              <a:rPr lang="en-US" dirty="0">
                <a:latin typeface="Times New Roman" pitchFamily="18" charset="0"/>
                <a:cs typeface="Times New Roman" pitchFamily="18" charset="0"/>
              </a:rPr>
              <a:t>≤</a:t>
            </a:r>
            <a:r>
              <a:rPr lang="en-US" dirty="0">
                <a:latin typeface="Times New Roman" pitchFamily="18" charset="0"/>
              </a:rPr>
              <a:t>  2</a:t>
            </a:r>
          </a:p>
        </p:txBody>
      </p:sp>
      <p:grpSp>
        <p:nvGrpSpPr>
          <p:cNvPr id="443452" name="Group 60"/>
          <p:cNvGrpSpPr>
            <a:grpSpLocks/>
          </p:cNvGrpSpPr>
          <p:nvPr/>
        </p:nvGrpSpPr>
        <p:grpSpPr bwMode="auto">
          <a:xfrm>
            <a:off x="4432300" y="2241550"/>
            <a:ext cx="336550" cy="457200"/>
            <a:chOff x="2792" y="1538"/>
            <a:chExt cx="212" cy="288"/>
          </a:xfrm>
        </p:grpSpPr>
        <p:sp>
          <p:nvSpPr>
            <p:cNvPr id="443432" name="Oval 40"/>
            <p:cNvSpPr>
              <a:spLocks noChangeArrowheads="1"/>
            </p:cNvSpPr>
            <p:nvPr/>
          </p:nvSpPr>
          <p:spPr bwMode="auto">
            <a:xfrm>
              <a:off x="2802" y="1596"/>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433" name="Text Box 41"/>
            <p:cNvSpPr txBox="1">
              <a:spLocks noChangeArrowheads="1"/>
            </p:cNvSpPr>
            <p:nvPr/>
          </p:nvSpPr>
          <p:spPr bwMode="auto">
            <a:xfrm>
              <a:off x="2792" y="1538"/>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i="1">
                  <a:solidFill>
                    <a:schemeClr val="bg1"/>
                  </a:solidFill>
                  <a:latin typeface="Times New Roman" pitchFamily="18" charset="0"/>
                </a:rPr>
                <a:t>b</a:t>
              </a:r>
            </a:p>
          </p:txBody>
        </p:sp>
      </p:grpSp>
      <p:grpSp>
        <p:nvGrpSpPr>
          <p:cNvPr id="443458" name="Group 66"/>
          <p:cNvGrpSpPr>
            <a:grpSpLocks/>
          </p:cNvGrpSpPr>
          <p:nvPr/>
        </p:nvGrpSpPr>
        <p:grpSpPr bwMode="auto">
          <a:xfrm>
            <a:off x="3584575" y="2212975"/>
            <a:ext cx="336550" cy="457200"/>
            <a:chOff x="2258" y="1520"/>
            <a:chExt cx="212" cy="288"/>
          </a:xfrm>
        </p:grpSpPr>
        <p:sp>
          <p:nvSpPr>
            <p:cNvPr id="443435" name="Oval 43"/>
            <p:cNvSpPr>
              <a:spLocks noChangeArrowheads="1"/>
            </p:cNvSpPr>
            <p:nvPr/>
          </p:nvSpPr>
          <p:spPr bwMode="auto">
            <a:xfrm>
              <a:off x="2274" y="1596"/>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436" name="Text Box 44"/>
            <p:cNvSpPr txBox="1">
              <a:spLocks noChangeArrowheads="1"/>
            </p:cNvSpPr>
            <p:nvPr/>
          </p:nvSpPr>
          <p:spPr bwMode="auto">
            <a:xfrm>
              <a:off x="2258" y="1520"/>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i="1">
                  <a:solidFill>
                    <a:schemeClr val="bg1"/>
                  </a:solidFill>
                  <a:latin typeface="Times New Roman" pitchFamily="18" charset="0"/>
                </a:rPr>
                <a:t>a</a:t>
              </a:r>
            </a:p>
          </p:txBody>
        </p:sp>
      </p:grpSp>
      <p:grpSp>
        <p:nvGrpSpPr>
          <p:cNvPr id="443491" name="Group 99"/>
          <p:cNvGrpSpPr>
            <a:grpSpLocks/>
          </p:cNvGrpSpPr>
          <p:nvPr/>
        </p:nvGrpSpPr>
        <p:grpSpPr bwMode="auto">
          <a:xfrm>
            <a:off x="527050" y="5203825"/>
            <a:ext cx="8213725" cy="457200"/>
            <a:chOff x="332" y="3278"/>
            <a:chExt cx="5174" cy="288"/>
          </a:xfrm>
        </p:grpSpPr>
        <p:sp>
          <p:nvSpPr>
            <p:cNvPr id="443410" name="Text Box 18"/>
            <p:cNvSpPr txBox="1">
              <a:spLocks noChangeArrowheads="1"/>
            </p:cNvSpPr>
            <p:nvPr/>
          </p:nvSpPr>
          <p:spPr bwMode="auto">
            <a:xfrm>
              <a:off x="332" y="3330"/>
              <a:ext cx="506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i="1">
                  <a:latin typeface="Times New Roman" pitchFamily="18" charset="0"/>
                </a:rPr>
                <a:t>Locality</a:t>
              </a:r>
              <a:r>
                <a:rPr lang="en-US">
                  <a:latin typeface="Times New Roman" pitchFamily="18" charset="0"/>
                </a:rPr>
                <a:t> means that either B</a:t>
              </a:r>
              <a:r>
                <a:rPr lang="en-US" baseline="-25000">
                  <a:latin typeface="Times New Roman" pitchFamily="18" charset="0"/>
                </a:rPr>
                <a:t>1</a:t>
              </a:r>
              <a:r>
                <a:rPr lang="en-US">
                  <a:latin typeface="Times New Roman" pitchFamily="18" charset="0"/>
                </a:rPr>
                <a:t> + B</a:t>
              </a:r>
              <a:r>
                <a:rPr lang="en-US" baseline="-25000">
                  <a:latin typeface="Times New Roman" pitchFamily="18" charset="0"/>
                </a:rPr>
                <a:t>2</a:t>
              </a:r>
              <a:r>
                <a:rPr lang="en-US">
                  <a:latin typeface="Times New Roman" pitchFamily="18" charset="0"/>
                </a:rPr>
                <a:t>     or    B</a:t>
              </a:r>
              <a:r>
                <a:rPr lang="en-US" baseline="-25000">
                  <a:latin typeface="Times New Roman" pitchFamily="18" charset="0"/>
                </a:rPr>
                <a:t>1</a:t>
              </a:r>
              <a:r>
                <a:rPr lang="en-US">
                  <a:latin typeface="Times New Roman" pitchFamily="18" charset="0"/>
                </a:rPr>
                <a:t> - B</a:t>
              </a:r>
              <a:r>
                <a:rPr lang="en-US" baseline="-25000">
                  <a:latin typeface="Times New Roman" pitchFamily="18" charset="0"/>
                </a:rPr>
                <a:t>2</a:t>
              </a:r>
              <a:r>
                <a:rPr lang="en-US">
                  <a:latin typeface="Times New Roman" pitchFamily="18" charset="0"/>
                </a:rPr>
                <a:t>   must equal zero independent of </a:t>
              </a:r>
            </a:p>
          </p:txBody>
        </p:sp>
        <p:grpSp>
          <p:nvGrpSpPr>
            <p:cNvPr id="443439" name="Group 47"/>
            <p:cNvGrpSpPr>
              <a:grpSpLocks/>
            </p:cNvGrpSpPr>
            <p:nvPr/>
          </p:nvGrpSpPr>
          <p:grpSpPr bwMode="auto">
            <a:xfrm>
              <a:off x="5294" y="3278"/>
              <a:ext cx="212" cy="288"/>
              <a:chOff x="2354" y="1616"/>
              <a:chExt cx="212" cy="288"/>
            </a:xfrm>
          </p:grpSpPr>
          <p:sp>
            <p:nvSpPr>
              <p:cNvPr id="443437" name="Oval 45"/>
              <p:cNvSpPr>
                <a:spLocks noChangeArrowheads="1"/>
              </p:cNvSpPr>
              <p:nvPr/>
            </p:nvSpPr>
            <p:spPr bwMode="auto">
              <a:xfrm>
                <a:off x="2370" y="1692"/>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438" name="Text Box 46"/>
              <p:cNvSpPr txBox="1">
                <a:spLocks noChangeArrowheads="1"/>
              </p:cNvSpPr>
              <p:nvPr/>
            </p:nvSpPr>
            <p:spPr bwMode="auto">
              <a:xfrm>
                <a:off x="2354" y="1616"/>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i="1">
                    <a:solidFill>
                      <a:schemeClr val="bg1"/>
                    </a:solidFill>
                    <a:latin typeface="Times New Roman" pitchFamily="18" charset="0"/>
                  </a:rPr>
                  <a:t>a</a:t>
                </a:r>
              </a:p>
            </p:txBody>
          </p:sp>
        </p:grpSp>
      </p:grpSp>
      <p:sp>
        <p:nvSpPr>
          <p:cNvPr id="443440" name="Text Box 48"/>
          <p:cNvSpPr txBox="1">
            <a:spLocks noChangeArrowheads="1"/>
          </p:cNvSpPr>
          <p:nvPr/>
        </p:nvSpPr>
        <p:spPr bwMode="auto">
          <a:xfrm>
            <a:off x="288925" y="168275"/>
            <a:ext cx="66786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latin typeface="Times New Roman" pitchFamily="18" charset="0"/>
              </a:rPr>
              <a:t>Bell test hand waving:</a:t>
            </a:r>
          </a:p>
          <a:p>
            <a:r>
              <a:rPr lang="en-US" sz="3600">
                <a:latin typeface="Times New Roman" pitchFamily="18" charset="0"/>
              </a:rPr>
              <a:t>	</a:t>
            </a:r>
            <a:r>
              <a:rPr lang="en-US" sz="3200">
                <a:latin typeface="Times New Roman" pitchFamily="18" charset="0"/>
              </a:rPr>
              <a:t>classically impossible correlations</a:t>
            </a:r>
          </a:p>
        </p:txBody>
      </p:sp>
      <p:sp>
        <p:nvSpPr>
          <p:cNvPr id="443441" name="Text Box 49"/>
          <p:cNvSpPr txBox="1">
            <a:spLocks noChangeArrowheads="1"/>
          </p:cNvSpPr>
          <p:nvPr/>
        </p:nvSpPr>
        <p:spPr bwMode="auto">
          <a:xfrm>
            <a:off x="6327775" y="2733675"/>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atin typeface="Times New Roman" pitchFamily="18" charset="0"/>
              </a:rPr>
              <a:t>1 or 2</a:t>
            </a:r>
          </a:p>
        </p:txBody>
      </p:sp>
      <p:grpSp>
        <p:nvGrpSpPr>
          <p:cNvPr id="443471" name="Group 79"/>
          <p:cNvGrpSpPr>
            <a:grpSpLocks/>
          </p:cNvGrpSpPr>
          <p:nvPr/>
        </p:nvGrpSpPr>
        <p:grpSpPr bwMode="auto">
          <a:xfrm>
            <a:off x="6567488" y="2105025"/>
            <a:ext cx="215900" cy="715963"/>
            <a:chOff x="4137" y="1452"/>
            <a:chExt cx="136" cy="451"/>
          </a:xfrm>
        </p:grpSpPr>
        <p:sp>
          <p:nvSpPr>
            <p:cNvPr id="443442" name="Oval 50"/>
            <p:cNvSpPr>
              <a:spLocks noChangeArrowheads="1"/>
            </p:cNvSpPr>
            <p:nvPr/>
          </p:nvSpPr>
          <p:spPr bwMode="auto">
            <a:xfrm rot="16163141" flipH="1">
              <a:off x="4005" y="1635"/>
              <a:ext cx="400" cy="136"/>
            </a:xfrm>
            <a:prstGeom prst="ellipse">
              <a:avLst/>
            </a:prstGeom>
            <a:solidFill>
              <a:srgbClr val="CCFFFF"/>
            </a:solidFill>
            <a:ln w="9525">
              <a:round/>
              <a:headEnd/>
              <a:tailEnd/>
            </a:ln>
            <a:effectLst/>
            <a:scene3d>
              <a:camera prst="legacyPerspectiveFront">
                <a:rot lat="0" lon="600000" rev="0"/>
              </a:camera>
              <a:lightRig rig="legacyFlat4"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3443" name="Line 51"/>
            <p:cNvSpPr>
              <a:spLocks noChangeShapeType="1"/>
            </p:cNvSpPr>
            <p:nvPr/>
          </p:nvSpPr>
          <p:spPr bwMode="auto">
            <a:xfrm flipV="1">
              <a:off x="4206" y="1452"/>
              <a:ext cx="0" cy="24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3466" name="Group 74"/>
          <p:cNvGrpSpPr>
            <a:grpSpLocks/>
          </p:cNvGrpSpPr>
          <p:nvPr/>
        </p:nvGrpSpPr>
        <p:grpSpPr bwMode="auto">
          <a:xfrm>
            <a:off x="1500188" y="2157413"/>
            <a:ext cx="215900" cy="635000"/>
            <a:chOff x="945" y="1485"/>
            <a:chExt cx="136" cy="400"/>
          </a:xfrm>
        </p:grpSpPr>
        <p:sp>
          <p:nvSpPr>
            <p:cNvPr id="443444" name="Oval 52"/>
            <p:cNvSpPr>
              <a:spLocks noChangeArrowheads="1"/>
            </p:cNvSpPr>
            <p:nvPr/>
          </p:nvSpPr>
          <p:spPr bwMode="auto">
            <a:xfrm rot="16163141" flipH="1">
              <a:off x="813" y="1617"/>
              <a:ext cx="400" cy="136"/>
            </a:xfrm>
            <a:prstGeom prst="ellipse">
              <a:avLst/>
            </a:prstGeom>
            <a:solidFill>
              <a:srgbClr val="CCFFFF"/>
            </a:solidFill>
            <a:ln w="9525">
              <a:round/>
              <a:headEnd/>
              <a:tailEnd/>
            </a:ln>
            <a:effectLst/>
            <a:scene3d>
              <a:camera prst="legacyPerspectiveFront">
                <a:rot lat="0" lon="600000" rev="0"/>
              </a:camera>
              <a:lightRig rig="legacyFlat4"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3445" name="Line 53"/>
            <p:cNvSpPr>
              <a:spLocks noChangeShapeType="1"/>
            </p:cNvSpPr>
            <p:nvPr/>
          </p:nvSpPr>
          <p:spPr bwMode="auto">
            <a:xfrm flipV="1">
              <a:off x="1014" y="1536"/>
              <a:ext cx="6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3492" name="Group 100"/>
          <p:cNvGrpSpPr>
            <a:grpSpLocks/>
          </p:cNvGrpSpPr>
          <p:nvPr/>
        </p:nvGrpSpPr>
        <p:grpSpPr bwMode="auto">
          <a:xfrm>
            <a:off x="-28575" y="3127375"/>
            <a:ext cx="8775700" cy="457200"/>
            <a:chOff x="-18" y="1970"/>
            <a:chExt cx="5528" cy="288"/>
          </a:xfrm>
        </p:grpSpPr>
        <p:sp>
          <p:nvSpPr>
            <p:cNvPr id="443408" name="Text Box 16"/>
            <p:cNvSpPr txBox="1">
              <a:spLocks noChangeArrowheads="1"/>
            </p:cNvSpPr>
            <p:nvPr/>
          </p:nvSpPr>
          <p:spPr bwMode="auto">
            <a:xfrm>
              <a:off x="-18" y="2010"/>
              <a:ext cx="5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atin typeface="Times New Roman" pitchFamily="18" charset="0"/>
                </a:rPr>
                <a:t>can be measured with instrument set to 1 or 2, and will result in an output of -1 or 1</a:t>
              </a:r>
            </a:p>
          </p:txBody>
        </p:sp>
        <p:grpSp>
          <p:nvGrpSpPr>
            <p:cNvPr id="443459" name="Group 67"/>
            <p:cNvGrpSpPr>
              <a:grpSpLocks/>
            </p:cNvGrpSpPr>
            <p:nvPr/>
          </p:nvGrpSpPr>
          <p:grpSpPr bwMode="auto">
            <a:xfrm>
              <a:off x="48" y="1970"/>
              <a:ext cx="212" cy="288"/>
              <a:chOff x="2258" y="1520"/>
              <a:chExt cx="212" cy="288"/>
            </a:xfrm>
          </p:grpSpPr>
          <p:sp>
            <p:nvSpPr>
              <p:cNvPr id="443460" name="Oval 68"/>
              <p:cNvSpPr>
                <a:spLocks noChangeArrowheads="1"/>
              </p:cNvSpPr>
              <p:nvPr/>
            </p:nvSpPr>
            <p:spPr bwMode="auto">
              <a:xfrm>
                <a:off x="2274" y="1596"/>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461" name="Text Box 69"/>
              <p:cNvSpPr txBox="1">
                <a:spLocks noChangeArrowheads="1"/>
              </p:cNvSpPr>
              <p:nvPr/>
            </p:nvSpPr>
            <p:spPr bwMode="auto">
              <a:xfrm>
                <a:off x="2258" y="1520"/>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i="1">
                    <a:solidFill>
                      <a:schemeClr val="bg1"/>
                    </a:solidFill>
                    <a:latin typeface="Times New Roman" pitchFamily="18" charset="0"/>
                  </a:rPr>
                  <a:t>a</a:t>
                </a:r>
              </a:p>
            </p:txBody>
          </p:sp>
        </p:grpSp>
      </p:grpSp>
      <p:grpSp>
        <p:nvGrpSpPr>
          <p:cNvPr id="443490" name="Group 98"/>
          <p:cNvGrpSpPr>
            <a:grpSpLocks/>
          </p:cNvGrpSpPr>
          <p:nvPr/>
        </p:nvGrpSpPr>
        <p:grpSpPr bwMode="auto">
          <a:xfrm>
            <a:off x="38100" y="4622800"/>
            <a:ext cx="9124950" cy="485775"/>
            <a:chOff x="24" y="2912"/>
            <a:chExt cx="5748" cy="306"/>
          </a:xfrm>
        </p:grpSpPr>
        <p:sp>
          <p:nvSpPr>
            <p:cNvPr id="443409" name="Text Box 17"/>
            <p:cNvSpPr txBox="1">
              <a:spLocks noChangeArrowheads="1"/>
            </p:cNvSpPr>
            <p:nvPr/>
          </p:nvSpPr>
          <p:spPr bwMode="auto">
            <a:xfrm>
              <a:off x="24" y="2952"/>
              <a:ext cx="57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i="1">
                  <a:latin typeface="Times New Roman" pitchFamily="18" charset="0"/>
                </a:rPr>
                <a:t>Hidden variable</a:t>
              </a:r>
              <a:r>
                <a:rPr lang="en-US">
                  <a:latin typeface="Times New Roman" pitchFamily="18" charset="0"/>
                </a:rPr>
                <a:t> means that          &amp;        have predetermined values for each of the measurements</a:t>
              </a:r>
            </a:p>
          </p:txBody>
        </p:sp>
        <p:grpSp>
          <p:nvGrpSpPr>
            <p:cNvPr id="443453" name="Group 61"/>
            <p:cNvGrpSpPr>
              <a:grpSpLocks/>
            </p:cNvGrpSpPr>
            <p:nvPr/>
          </p:nvGrpSpPr>
          <p:grpSpPr bwMode="auto">
            <a:xfrm>
              <a:off x="2198" y="2930"/>
              <a:ext cx="212" cy="288"/>
              <a:chOff x="2792" y="1538"/>
              <a:chExt cx="212" cy="288"/>
            </a:xfrm>
          </p:grpSpPr>
          <p:sp>
            <p:nvSpPr>
              <p:cNvPr id="443454" name="Oval 62"/>
              <p:cNvSpPr>
                <a:spLocks noChangeArrowheads="1"/>
              </p:cNvSpPr>
              <p:nvPr/>
            </p:nvSpPr>
            <p:spPr bwMode="auto">
              <a:xfrm>
                <a:off x="2802" y="1596"/>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455" name="Text Box 63"/>
              <p:cNvSpPr txBox="1">
                <a:spLocks noChangeArrowheads="1"/>
              </p:cNvSpPr>
              <p:nvPr/>
            </p:nvSpPr>
            <p:spPr bwMode="auto">
              <a:xfrm>
                <a:off x="2792" y="1538"/>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i="1">
                    <a:solidFill>
                      <a:schemeClr val="bg1"/>
                    </a:solidFill>
                    <a:latin typeface="Times New Roman" pitchFamily="18" charset="0"/>
                  </a:rPr>
                  <a:t>b</a:t>
                </a:r>
              </a:p>
            </p:txBody>
          </p:sp>
        </p:grpSp>
        <p:grpSp>
          <p:nvGrpSpPr>
            <p:cNvPr id="443462" name="Group 70"/>
            <p:cNvGrpSpPr>
              <a:grpSpLocks/>
            </p:cNvGrpSpPr>
            <p:nvPr/>
          </p:nvGrpSpPr>
          <p:grpSpPr bwMode="auto">
            <a:xfrm>
              <a:off x="1778" y="2912"/>
              <a:ext cx="212" cy="288"/>
              <a:chOff x="2258" y="1520"/>
              <a:chExt cx="212" cy="288"/>
            </a:xfrm>
          </p:grpSpPr>
          <p:sp>
            <p:nvSpPr>
              <p:cNvPr id="443463" name="Oval 71"/>
              <p:cNvSpPr>
                <a:spLocks noChangeArrowheads="1"/>
              </p:cNvSpPr>
              <p:nvPr/>
            </p:nvSpPr>
            <p:spPr bwMode="auto">
              <a:xfrm>
                <a:off x="2274" y="1596"/>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464" name="Text Box 72"/>
              <p:cNvSpPr txBox="1">
                <a:spLocks noChangeArrowheads="1"/>
              </p:cNvSpPr>
              <p:nvPr/>
            </p:nvSpPr>
            <p:spPr bwMode="auto">
              <a:xfrm>
                <a:off x="2258" y="1520"/>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i="1">
                    <a:solidFill>
                      <a:schemeClr val="bg1"/>
                    </a:solidFill>
                    <a:latin typeface="Times New Roman" pitchFamily="18" charset="0"/>
                  </a:rPr>
                  <a:t>a</a:t>
                </a:r>
              </a:p>
            </p:txBody>
          </p:sp>
        </p:grpSp>
      </p:grpSp>
      <p:grpSp>
        <p:nvGrpSpPr>
          <p:cNvPr id="443487" name="Group 95"/>
          <p:cNvGrpSpPr>
            <a:grpSpLocks/>
          </p:cNvGrpSpPr>
          <p:nvPr/>
        </p:nvGrpSpPr>
        <p:grpSpPr bwMode="auto">
          <a:xfrm>
            <a:off x="723900" y="3819525"/>
            <a:ext cx="2095500" cy="904875"/>
            <a:chOff x="720" y="2406"/>
            <a:chExt cx="1320" cy="570"/>
          </a:xfrm>
        </p:grpSpPr>
        <p:sp>
          <p:nvSpPr>
            <p:cNvPr id="443465" name="AutoShape 73"/>
            <p:cNvSpPr>
              <a:spLocks noChangeArrowheads="1"/>
            </p:cNvSpPr>
            <p:nvPr/>
          </p:nvSpPr>
          <p:spPr bwMode="auto">
            <a:xfrm>
              <a:off x="720" y="2406"/>
              <a:ext cx="1320" cy="570"/>
            </a:xfrm>
            <a:prstGeom prst="cloudCallout">
              <a:avLst>
                <a:gd name="adj1" fmla="val 52120"/>
                <a:gd name="adj2" fmla="val 4789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grpSp>
          <p:nvGrpSpPr>
            <p:cNvPr id="443467" name="Group 75"/>
            <p:cNvGrpSpPr>
              <a:grpSpLocks/>
            </p:cNvGrpSpPr>
            <p:nvPr/>
          </p:nvGrpSpPr>
          <p:grpSpPr bwMode="auto">
            <a:xfrm>
              <a:off x="939" y="2625"/>
              <a:ext cx="100" cy="244"/>
              <a:chOff x="945" y="1485"/>
              <a:chExt cx="136" cy="400"/>
            </a:xfrm>
          </p:grpSpPr>
          <p:sp>
            <p:nvSpPr>
              <p:cNvPr id="443468" name="Oval 76"/>
              <p:cNvSpPr>
                <a:spLocks noChangeArrowheads="1"/>
              </p:cNvSpPr>
              <p:nvPr/>
            </p:nvSpPr>
            <p:spPr bwMode="auto">
              <a:xfrm rot="16163141" flipH="1">
                <a:off x="813" y="1617"/>
                <a:ext cx="400" cy="136"/>
              </a:xfrm>
              <a:prstGeom prst="ellipse">
                <a:avLst/>
              </a:prstGeom>
              <a:solidFill>
                <a:srgbClr val="CCFFFF"/>
              </a:solidFill>
              <a:ln w="9525">
                <a:round/>
                <a:headEnd/>
                <a:tailEnd/>
              </a:ln>
              <a:effectLst/>
              <a:scene3d>
                <a:camera prst="legacyPerspectiveFront">
                  <a:rot lat="0" lon="600000" rev="0"/>
                </a:camera>
                <a:lightRig rig="legacyFlat4"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3469" name="Line 77"/>
              <p:cNvSpPr>
                <a:spLocks noChangeShapeType="1"/>
              </p:cNvSpPr>
              <p:nvPr/>
            </p:nvSpPr>
            <p:spPr bwMode="auto">
              <a:xfrm flipV="1">
                <a:off x="1014" y="1536"/>
                <a:ext cx="6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3470" name="Text Box 78"/>
            <p:cNvSpPr txBox="1">
              <a:spLocks noChangeArrowheads="1"/>
            </p:cNvSpPr>
            <p:nvPr/>
          </p:nvSpPr>
          <p:spPr bwMode="auto">
            <a:xfrm>
              <a:off x="1050" y="2616"/>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pitchFamily="18" charset="0"/>
                </a:rPr>
                <a:t>-1</a:t>
              </a:r>
            </a:p>
          </p:txBody>
        </p:sp>
        <p:grpSp>
          <p:nvGrpSpPr>
            <p:cNvPr id="443472" name="Group 80"/>
            <p:cNvGrpSpPr>
              <a:grpSpLocks/>
            </p:cNvGrpSpPr>
            <p:nvPr/>
          </p:nvGrpSpPr>
          <p:grpSpPr bwMode="auto">
            <a:xfrm>
              <a:off x="1503" y="2514"/>
              <a:ext cx="100" cy="235"/>
              <a:chOff x="4137" y="1452"/>
              <a:chExt cx="136" cy="451"/>
            </a:xfrm>
          </p:grpSpPr>
          <p:sp>
            <p:nvSpPr>
              <p:cNvPr id="443473" name="Oval 81"/>
              <p:cNvSpPr>
                <a:spLocks noChangeArrowheads="1"/>
              </p:cNvSpPr>
              <p:nvPr/>
            </p:nvSpPr>
            <p:spPr bwMode="auto">
              <a:xfrm rot="16163141" flipH="1">
                <a:off x="4005" y="1635"/>
                <a:ext cx="400" cy="136"/>
              </a:xfrm>
              <a:prstGeom prst="ellipse">
                <a:avLst/>
              </a:prstGeom>
              <a:solidFill>
                <a:srgbClr val="CCFFFF"/>
              </a:solidFill>
              <a:ln w="9525">
                <a:round/>
                <a:headEnd/>
                <a:tailEnd/>
              </a:ln>
              <a:effectLst/>
              <a:scene3d>
                <a:camera prst="legacyPerspectiveFront">
                  <a:rot lat="0" lon="600000" rev="0"/>
                </a:camera>
                <a:lightRig rig="legacyFlat4"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3474" name="Line 82"/>
              <p:cNvSpPr>
                <a:spLocks noChangeShapeType="1"/>
              </p:cNvSpPr>
              <p:nvPr/>
            </p:nvSpPr>
            <p:spPr bwMode="auto">
              <a:xfrm flipV="1">
                <a:off x="4206" y="1452"/>
                <a:ext cx="0" cy="24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3475" name="Text Box 83"/>
            <p:cNvSpPr txBox="1">
              <a:spLocks noChangeArrowheads="1"/>
            </p:cNvSpPr>
            <p:nvPr/>
          </p:nvSpPr>
          <p:spPr bwMode="auto">
            <a:xfrm>
              <a:off x="1626" y="2502"/>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pitchFamily="18" charset="0"/>
                </a:rPr>
                <a:t>-1</a:t>
              </a:r>
            </a:p>
          </p:txBody>
        </p:sp>
      </p:grpSp>
      <p:grpSp>
        <p:nvGrpSpPr>
          <p:cNvPr id="443488" name="Group 96"/>
          <p:cNvGrpSpPr>
            <a:grpSpLocks/>
          </p:cNvGrpSpPr>
          <p:nvPr/>
        </p:nvGrpSpPr>
        <p:grpSpPr bwMode="auto">
          <a:xfrm>
            <a:off x="4210050" y="3771900"/>
            <a:ext cx="2095500" cy="904875"/>
            <a:chOff x="3678" y="2370"/>
            <a:chExt cx="1320" cy="570"/>
          </a:xfrm>
        </p:grpSpPr>
        <p:sp>
          <p:nvSpPr>
            <p:cNvPr id="443478" name="AutoShape 86"/>
            <p:cNvSpPr>
              <a:spLocks noChangeArrowheads="1"/>
            </p:cNvSpPr>
            <p:nvPr/>
          </p:nvSpPr>
          <p:spPr bwMode="auto">
            <a:xfrm>
              <a:off x="3678" y="2370"/>
              <a:ext cx="1320" cy="570"/>
            </a:xfrm>
            <a:prstGeom prst="cloudCallout">
              <a:avLst>
                <a:gd name="adj1" fmla="val -66968"/>
                <a:gd name="adj2" fmla="val 54208"/>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grpSp>
          <p:nvGrpSpPr>
            <p:cNvPr id="443479" name="Group 87"/>
            <p:cNvGrpSpPr>
              <a:grpSpLocks/>
            </p:cNvGrpSpPr>
            <p:nvPr/>
          </p:nvGrpSpPr>
          <p:grpSpPr bwMode="auto">
            <a:xfrm>
              <a:off x="3897" y="2589"/>
              <a:ext cx="100" cy="244"/>
              <a:chOff x="945" y="1485"/>
              <a:chExt cx="136" cy="400"/>
            </a:xfrm>
          </p:grpSpPr>
          <p:sp>
            <p:nvSpPr>
              <p:cNvPr id="443480" name="Oval 88"/>
              <p:cNvSpPr>
                <a:spLocks noChangeArrowheads="1"/>
              </p:cNvSpPr>
              <p:nvPr/>
            </p:nvSpPr>
            <p:spPr bwMode="auto">
              <a:xfrm rot="16163141" flipH="1">
                <a:off x="813" y="1617"/>
                <a:ext cx="400" cy="136"/>
              </a:xfrm>
              <a:prstGeom prst="ellipse">
                <a:avLst/>
              </a:prstGeom>
              <a:solidFill>
                <a:srgbClr val="CCFFFF"/>
              </a:solidFill>
              <a:ln w="9525">
                <a:round/>
                <a:headEnd/>
                <a:tailEnd/>
              </a:ln>
              <a:effectLst/>
              <a:scene3d>
                <a:camera prst="legacyPerspectiveFront">
                  <a:rot lat="0" lon="600000" rev="0"/>
                </a:camera>
                <a:lightRig rig="legacyFlat4"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3481" name="Line 89"/>
              <p:cNvSpPr>
                <a:spLocks noChangeShapeType="1"/>
              </p:cNvSpPr>
              <p:nvPr/>
            </p:nvSpPr>
            <p:spPr bwMode="auto">
              <a:xfrm flipV="1">
                <a:off x="1014" y="1536"/>
                <a:ext cx="60" cy="1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3482" name="Text Box 90"/>
            <p:cNvSpPr txBox="1">
              <a:spLocks noChangeArrowheads="1"/>
            </p:cNvSpPr>
            <p:nvPr/>
          </p:nvSpPr>
          <p:spPr bwMode="auto">
            <a:xfrm>
              <a:off x="4008" y="2580"/>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pitchFamily="18" charset="0"/>
                </a:rPr>
                <a:t>1</a:t>
              </a:r>
            </a:p>
          </p:txBody>
        </p:sp>
        <p:grpSp>
          <p:nvGrpSpPr>
            <p:cNvPr id="443483" name="Group 91"/>
            <p:cNvGrpSpPr>
              <a:grpSpLocks/>
            </p:cNvGrpSpPr>
            <p:nvPr/>
          </p:nvGrpSpPr>
          <p:grpSpPr bwMode="auto">
            <a:xfrm>
              <a:off x="4461" y="2478"/>
              <a:ext cx="100" cy="235"/>
              <a:chOff x="4137" y="1452"/>
              <a:chExt cx="136" cy="451"/>
            </a:xfrm>
          </p:grpSpPr>
          <p:sp>
            <p:nvSpPr>
              <p:cNvPr id="443484" name="Oval 92"/>
              <p:cNvSpPr>
                <a:spLocks noChangeArrowheads="1"/>
              </p:cNvSpPr>
              <p:nvPr/>
            </p:nvSpPr>
            <p:spPr bwMode="auto">
              <a:xfrm rot="16163141" flipH="1">
                <a:off x="4005" y="1635"/>
                <a:ext cx="400" cy="136"/>
              </a:xfrm>
              <a:prstGeom prst="ellipse">
                <a:avLst/>
              </a:prstGeom>
              <a:solidFill>
                <a:srgbClr val="CCFFFF"/>
              </a:solidFill>
              <a:ln w="9525">
                <a:round/>
                <a:headEnd/>
                <a:tailEnd/>
              </a:ln>
              <a:effectLst/>
              <a:scene3d>
                <a:camera prst="legacyPerspectiveFront">
                  <a:rot lat="0" lon="600000" rev="0"/>
                </a:camera>
                <a:lightRig rig="legacyFlat4" dir="b"/>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43485" name="Line 93"/>
              <p:cNvSpPr>
                <a:spLocks noChangeShapeType="1"/>
              </p:cNvSpPr>
              <p:nvPr/>
            </p:nvSpPr>
            <p:spPr bwMode="auto">
              <a:xfrm flipV="1">
                <a:off x="4206" y="1452"/>
                <a:ext cx="0" cy="24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3486" name="Text Box 94"/>
            <p:cNvSpPr txBox="1">
              <a:spLocks noChangeArrowheads="1"/>
            </p:cNvSpPr>
            <p:nvPr/>
          </p:nvSpPr>
          <p:spPr bwMode="auto">
            <a:xfrm>
              <a:off x="4584" y="2466"/>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pitchFamily="18" charset="0"/>
                </a:rPr>
                <a:t>-1</a:t>
              </a:r>
            </a:p>
          </p:txBody>
        </p:sp>
      </p:grpSp>
      <p:sp>
        <p:nvSpPr>
          <p:cNvPr id="2" name="TextBox 1"/>
          <p:cNvSpPr txBox="1"/>
          <p:nvPr/>
        </p:nvSpPr>
        <p:spPr>
          <a:xfrm>
            <a:off x="5994400" y="5824538"/>
            <a:ext cx="3016052" cy="923330"/>
          </a:xfrm>
          <a:prstGeom prst="rect">
            <a:avLst/>
          </a:prstGeom>
          <a:noFill/>
        </p:spPr>
        <p:txBody>
          <a:bodyPr wrap="square" rtlCol="0">
            <a:spAutoFit/>
          </a:bodyPr>
          <a:lstStyle/>
          <a:p>
            <a:pPr algn="r"/>
            <a:r>
              <a:rPr lang="en-US" b="1" dirty="0" smtClean="0">
                <a:solidFill>
                  <a:srgbClr val="0000FF"/>
                </a:solidFill>
              </a:rPr>
              <a:t>Measurements exceed 2</a:t>
            </a:r>
          </a:p>
          <a:p>
            <a:pPr algn="r"/>
            <a:r>
              <a:rPr lang="en-US" b="1" dirty="0" smtClean="0">
                <a:solidFill>
                  <a:srgbClr val="0000FF"/>
                </a:solidFill>
              </a:rPr>
              <a:t>so local hidden variable is ruled out !</a:t>
            </a:r>
            <a:endParaRPr lang="en-US" b="1" dirty="0">
              <a:solidFill>
                <a:srgbClr val="0000FF"/>
              </a:solidFill>
            </a:endParaRPr>
          </a:p>
        </p:txBody>
      </p:sp>
    </p:spTree>
    <p:extLst>
      <p:ext uri="{BB962C8B-B14F-4D97-AF65-F5344CB8AC3E}">
        <p14:creationId xmlns:p14="http://schemas.microsoft.com/office/powerpoint/2010/main" val="221861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34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34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34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34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34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34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34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411" grpId="0"/>
      <p:bldP spid="443412"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r>
              <a:rPr lang="en-US" sz="4000"/>
              <a:t>Fundamental Problem:</a:t>
            </a:r>
            <a:br>
              <a:rPr lang="en-US" sz="4000"/>
            </a:br>
            <a:r>
              <a:rPr lang="en-US" sz="4000"/>
              <a:t>How does the world work?</a:t>
            </a:r>
          </a:p>
        </p:txBody>
      </p:sp>
      <p:sp>
        <p:nvSpPr>
          <p:cNvPr id="275459" name="Rectangle 3"/>
          <p:cNvSpPr>
            <a:spLocks noGrp="1" noChangeArrowheads="1"/>
          </p:cNvSpPr>
          <p:nvPr>
            <p:ph type="body" idx="1"/>
          </p:nvPr>
        </p:nvSpPr>
        <p:spPr>
          <a:xfrm>
            <a:off x="812800" y="3111500"/>
            <a:ext cx="7797800" cy="1549400"/>
          </a:xfrm>
        </p:spPr>
        <p:txBody>
          <a:bodyPr/>
          <a:lstStyle/>
          <a:p>
            <a:r>
              <a:rPr lang="en-US"/>
              <a:t>Bell’s theorem and experimental tests</a:t>
            </a:r>
          </a:p>
          <a:p>
            <a:pPr lvl="1">
              <a:buFontTx/>
              <a:buNone/>
            </a:pPr>
            <a:r>
              <a:rPr lang="en-US" i="1">
                <a:solidFill>
                  <a:srgbClr val="0000FF"/>
                </a:solidFill>
              </a:rPr>
              <a:t>Realism</a:t>
            </a:r>
            <a:r>
              <a:rPr lang="en-US"/>
              <a:t> + </a:t>
            </a:r>
            <a:r>
              <a:rPr lang="en-US" i="1">
                <a:solidFill>
                  <a:srgbClr val="0000FF"/>
                </a:solidFill>
              </a:rPr>
              <a:t>Locality</a:t>
            </a:r>
            <a:r>
              <a:rPr lang="en-US"/>
              <a:t> </a:t>
            </a:r>
            <a:r>
              <a:rPr lang="en-US">
                <a:latin typeface="Symbol" pitchFamily="18" charset="2"/>
              </a:rPr>
              <a:t>Þ  </a:t>
            </a:r>
            <a:r>
              <a:rPr lang="en-US"/>
              <a:t>Quantum Phenomena</a:t>
            </a:r>
          </a:p>
        </p:txBody>
      </p:sp>
      <p:sp>
        <p:nvSpPr>
          <p:cNvPr id="275460" name="Text Box 4"/>
          <p:cNvSpPr txBox="1">
            <a:spLocks noChangeArrowheads="1"/>
          </p:cNvSpPr>
          <p:nvPr/>
        </p:nvSpPr>
        <p:spPr bwMode="auto">
          <a:xfrm>
            <a:off x="2587625" y="2101850"/>
            <a:ext cx="405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i="1">
                <a:solidFill>
                  <a:srgbClr val="0000FF"/>
                </a:solidFill>
                <a:latin typeface="Times New Roman" pitchFamily="18" charset="0"/>
              </a:rPr>
              <a:t>Realism</a:t>
            </a:r>
            <a:r>
              <a:rPr lang="en-US" sz="3600">
                <a:latin typeface="Times New Roman" pitchFamily="18" charset="0"/>
              </a:rPr>
              <a:t> &amp; </a:t>
            </a:r>
            <a:r>
              <a:rPr lang="en-US" sz="3600" i="1">
                <a:solidFill>
                  <a:srgbClr val="0000FF"/>
                </a:solidFill>
                <a:latin typeface="Times New Roman" pitchFamily="18" charset="0"/>
              </a:rPr>
              <a:t>Locality</a:t>
            </a:r>
            <a:r>
              <a:rPr lang="en-US" sz="3600">
                <a:latin typeface="Times New Roman" pitchFamily="18" charset="0"/>
              </a:rPr>
              <a:t> ?</a:t>
            </a:r>
          </a:p>
        </p:txBody>
      </p:sp>
      <p:sp>
        <p:nvSpPr>
          <p:cNvPr id="275461" name="Rectangle 5"/>
          <p:cNvSpPr>
            <a:spLocks noChangeArrowheads="1"/>
          </p:cNvSpPr>
          <p:nvPr/>
        </p:nvSpPr>
        <p:spPr bwMode="auto">
          <a:xfrm>
            <a:off x="762000" y="4533900"/>
            <a:ext cx="7823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a:latin typeface="Times New Roman" pitchFamily="18" charset="0"/>
              </a:rPr>
              <a:t>How about </a:t>
            </a:r>
            <a:r>
              <a:rPr lang="en-US" sz="3200" i="1">
                <a:solidFill>
                  <a:srgbClr val="0000FF"/>
                </a:solidFill>
                <a:latin typeface="Times New Roman" pitchFamily="18" charset="0"/>
              </a:rPr>
              <a:t>Realism</a:t>
            </a:r>
            <a:r>
              <a:rPr lang="en-US" sz="3200">
                <a:latin typeface="Times New Roman" pitchFamily="18" charset="0"/>
              </a:rPr>
              <a:t> + </a:t>
            </a:r>
            <a:r>
              <a:rPr lang="en-US" sz="3200" i="1">
                <a:solidFill>
                  <a:srgbClr val="0000FF"/>
                </a:solidFill>
                <a:latin typeface="Times New Roman" pitchFamily="18" charset="0"/>
              </a:rPr>
              <a:t>Nonlocality</a:t>
            </a:r>
            <a:r>
              <a:rPr lang="en-US" sz="3200">
                <a:solidFill>
                  <a:srgbClr val="0000FF"/>
                </a:solidFill>
                <a:latin typeface="Times New Roman" pitchFamily="18" charset="0"/>
              </a:rPr>
              <a:t> ?</a:t>
            </a:r>
          </a:p>
          <a:p>
            <a:pPr marL="742950" lvl="1" indent="-285750">
              <a:spcBef>
                <a:spcPct val="20000"/>
              </a:spcBef>
            </a:pPr>
            <a:r>
              <a:rPr lang="en-US" sz="2800">
                <a:latin typeface="Times New Roman" pitchFamily="18" charset="0"/>
              </a:rPr>
              <a:t>Leggett’s theorem and experimental tests</a:t>
            </a:r>
          </a:p>
          <a:p>
            <a:pPr marL="742950" lvl="1" indent="-285750">
              <a:spcBef>
                <a:spcPct val="20000"/>
              </a:spcBef>
            </a:pPr>
            <a:r>
              <a:rPr lang="en-US" sz="2800" i="1">
                <a:solidFill>
                  <a:srgbClr val="0000FF"/>
                </a:solidFill>
                <a:latin typeface="Times New Roman" pitchFamily="18" charset="0"/>
              </a:rPr>
              <a:t>Realism</a:t>
            </a:r>
            <a:r>
              <a:rPr lang="en-US" sz="2800">
                <a:latin typeface="Times New Roman" pitchFamily="18" charset="0"/>
              </a:rPr>
              <a:t> + </a:t>
            </a:r>
            <a:r>
              <a:rPr lang="en-US" sz="2800" i="1">
                <a:solidFill>
                  <a:srgbClr val="0000FF"/>
                </a:solidFill>
                <a:latin typeface="Times New Roman" pitchFamily="18" charset="0"/>
              </a:rPr>
              <a:t>Nonlocality</a:t>
            </a:r>
            <a:r>
              <a:rPr lang="en-US" sz="2800">
                <a:latin typeface="Times New Roman" pitchFamily="18" charset="0"/>
              </a:rPr>
              <a:t> </a:t>
            </a:r>
            <a:r>
              <a:rPr lang="en-US" sz="2800">
                <a:latin typeface="Symbol" pitchFamily="18" charset="2"/>
              </a:rPr>
              <a:t>Þ  </a:t>
            </a:r>
            <a:r>
              <a:rPr lang="en-US" sz="2800">
                <a:latin typeface="Times New Roman" pitchFamily="18" charset="0"/>
              </a:rPr>
              <a:t>Quantum Phenomena</a:t>
            </a:r>
          </a:p>
        </p:txBody>
      </p:sp>
      <p:grpSp>
        <p:nvGrpSpPr>
          <p:cNvPr id="275462" name="Group 6"/>
          <p:cNvGrpSpPr>
            <a:grpSpLocks/>
          </p:cNvGrpSpPr>
          <p:nvPr/>
        </p:nvGrpSpPr>
        <p:grpSpPr bwMode="auto">
          <a:xfrm>
            <a:off x="4089400" y="3771900"/>
            <a:ext cx="431800" cy="431800"/>
            <a:chOff x="2576" y="2376"/>
            <a:chExt cx="272" cy="272"/>
          </a:xfrm>
        </p:grpSpPr>
        <p:sp>
          <p:nvSpPr>
            <p:cNvPr id="275463" name="Line 7"/>
            <p:cNvSpPr>
              <a:spLocks noChangeShapeType="1"/>
            </p:cNvSpPr>
            <p:nvPr/>
          </p:nvSpPr>
          <p:spPr bwMode="auto">
            <a:xfrm flipH="1">
              <a:off x="2624" y="2392"/>
              <a:ext cx="168" cy="24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64" name="Oval 8"/>
            <p:cNvSpPr>
              <a:spLocks noChangeArrowheads="1"/>
            </p:cNvSpPr>
            <p:nvPr/>
          </p:nvSpPr>
          <p:spPr bwMode="auto">
            <a:xfrm>
              <a:off x="2576" y="2376"/>
              <a:ext cx="272" cy="27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5465" name="Text Box 9"/>
          <p:cNvSpPr txBox="1">
            <a:spLocks noChangeArrowheads="1"/>
          </p:cNvSpPr>
          <p:nvPr/>
        </p:nvSpPr>
        <p:spPr bwMode="auto">
          <a:xfrm>
            <a:off x="7654925" y="5183188"/>
            <a:ext cx="1284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Times New Roman" pitchFamily="18" charset="0"/>
              </a:rPr>
              <a:t>2003-2007</a:t>
            </a:r>
          </a:p>
        </p:txBody>
      </p:sp>
      <p:grpSp>
        <p:nvGrpSpPr>
          <p:cNvPr id="275466" name="Group 10"/>
          <p:cNvGrpSpPr>
            <a:grpSpLocks/>
          </p:cNvGrpSpPr>
          <p:nvPr/>
        </p:nvGrpSpPr>
        <p:grpSpPr bwMode="auto">
          <a:xfrm>
            <a:off x="4508500" y="5702300"/>
            <a:ext cx="431800" cy="431800"/>
            <a:chOff x="2576" y="2376"/>
            <a:chExt cx="272" cy="272"/>
          </a:xfrm>
        </p:grpSpPr>
        <p:sp>
          <p:nvSpPr>
            <p:cNvPr id="275467" name="Line 11"/>
            <p:cNvSpPr>
              <a:spLocks noChangeShapeType="1"/>
            </p:cNvSpPr>
            <p:nvPr/>
          </p:nvSpPr>
          <p:spPr bwMode="auto">
            <a:xfrm flipH="1">
              <a:off x="2624" y="2392"/>
              <a:ext cx="168" cy="24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468" name="Oval 12"/>
            <p:cNvSpPr>
              <a:spLocks noChangeArrowheads="1"/>
            </p:cNvSpPr>
            <p:nvPr/>
          </p:nvSpPr>
          <p:spPr bwMode="auto">
            <a:xfrm>
              <a:off x="2576" y="2376"/>
              <a:ext cx="272" cy="27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5469" name="Text Box 13"/>
          <p:cNvSpPr txBox="1">
            <a:spLocks noChangeArrowheads="1"/>
          </p:cNvSpPr>
          <p:nvPr/>
        </p:nvSpPr>
        <p:spPr bwMode="auto">
          <a:xfrm>
            <a:off x="7859713" y="3506788"/>
            <a:ext cx="1030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Times New Roman" pitchFamily="18" charset="0"/>
              </a:rPr>
              <a:t>1935-…</a:t>
            </a:r>
          </a:p>
        </p:txBody>
      </p:sp>
      <p:sp>
        <p:nvSpPr>
          <p:cNvPr id="275470" name="Text Box 14"/>
          <p:cNvSpPr txBox="1">
            <a:spLocks noChangeArrowheads="1"/>
          </p:cNvSpPr>
          <p:nvPr/>
        </p:nvSpPr>
        <p:spPr bwMode="auto">
          <a:xfrm>
            <a:off x="6256338" y="6491288"/>
            <a:ext cx="2887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Realism </a:t>
            </a:r>
            <a:r>
              <a:rPr lang="en-US">
                <a:sym typeface="Symbol" pitchFamily="18" charset="2"/>
              </a:rPr>
              <a:t></a:t>
            </a:r>
            <a:r>
              <a:rPr lang="en-US"/>
              <a:t> Hidden Variable</a:t>
            </a:r>
          </a:p>
        </p:txBody>
      </p:sp>
    </p:spTree>
    <p:extLst>
      <p:ext uri="{BB962C8B-B14F-4D97-AF65-F5344CB8AC3E}">
        <p14:creationId xmlns:p14="http://schemas.microsoft.com/office/powerpoint/2010/main" val="27677030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2105025" y="1485900"/>
            <a:ext cx="4791075" cy="3425825"/>
          </a:xfrm>
          <a:noFill/>
          <a:ln/>
        </p:spPr>
      </p:pic>
      <p:pic>
        <p:nvPicPr>
          <p:cNvPr id="276483"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716213" y="4967288"/>
            <a:ext cx="4033837" cy="242887"/>
          </a:xfrm>
          <a:noFill/>
          <a:ln/>
        </p:spPr>
      </p:pic>
      <p:sp>
        <p:nvSpPr>
          <p:cNvPr id="276484" name="Text Box 4"/>
          <p:cNvSpPr txBox="1">
            <a:spLocks noChangeArrowheads="1"/>
          </p:cNvSpPr>
          <p:nvPr/>
        </p:nvSpPr>
        <p:spPr bwMode="auto">
          <a:xfrm>
            <a:off x="336550" y="247650"/>
            <a:ext cx="6673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Times New Roman" pitchFamily="18" charset="0"/>
              </a:rPr>
              <a:t>Perhaps Hidden Variables that are Nonlocal ?</a:t>
            </a:r>
          </a:p>
        </p:txBody>
      </p:sp>
    </p:spTree>
    <p:extLst>
      <p:ext uri="{BB962C8B-B14F-4D97-AF65-F5344CB8AC3E}">
        <p14:creationId xmlns:p14="http://schemas.microsoft.com/office/powerpoint/2010/main" val="106301750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960438"/>
            <a:ext cx="7404100" cy="296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7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63" y="276225"/>
            <a:ext cx="2611437"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7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288" y="3549650"/>
            <a:ext cx="3789362"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75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9250" y="3092450"/>
            <a:ext cx="2255838"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7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6088" y="5592763"/>
            <a:ext cx="3570287"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75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8225" y="6297613"/>
            <a:ext cx="305276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512" name="Text Box 8"/>
          <p:cNvSpPr txBox="1">
            <a:spLocks noChangeArrowheads="1"/>
          </p:cNvSpPr>
          <p:nvPr/>
        </p:nvSpPr>
        <p:spPr bwMode="auto">
          <a:xfrm>
            <a:off x="342900" y="5856288"/>
            <a:ext cx="20858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rgbClr val="0000FF"/>
                </a:solidFill>
                <a:latin typeface="Times New Roman" pitchFamily="18" charset="0"/>
              </a:rPr>
              <a:t>Results using </a:t>
            </a:r>
          </a:p>
          <a:p>
            <a:r>
              <a:rPr lang="en-US" sz="2000" dirty="0">
                <a:solidFill>
                  <a:srgbClr val="0000FF"/>
                </a:solidFill>
                <a:latin typeface="Times New Roman" pitchFamily="18" charset="0"/>
              </a:rPr>
              <a:t>PDC-based </a:t>
            </a:r>
            <a:r>
              <a:rPr lang="en-US" sz="2000" dirty="0" smtClean="0">
                <a:solidFill>
                  <a:srgbClr val="0000FF"/>
                </a:solidFill>
                <a:latin typeface="Times New Roman" pitchFamily="18" charset="0"/>
              </a:rPr>
              <a:t>source</a:t>
            </a:r>
          </a:p>
        </p:txBody>
      </p:sp>
      <p:sp>
        <p:nvSpPr>
          <p:cNvPr id="9" name="Text Box 8"/>
          <p:cNvSpPr txBox="1">
            <a:spLocks noChangeArrowheads="1"/>
          </p:cNvSpPr>
          <p:nvPr/>
        </p:nvSpPr>
        <p:spPr bwMode="auto">
          <a:xfrm>
            <a:off x="342900" y="6514306"/>
            <a:ext cx="32993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solidFill>
                  <a:srgbClr val="0000FF"/>
                </a:solidFill>
                <a:latin typeface="Times New Roman" pitchFamily="18" charset="0"/>
              </a:rPr>
              <a:t>FWM-based demonstrated too</a:t>
            </a:r>
          </a:p>
        </p:txBody>
      </p:sp>
    </p:spTree>
    <p:extLst>
      <p:ext uri="{BB962C8B-B14F-4D97-AF65-F5344CB8AC3E}">
        <p14:creationId xmlns:p14="http://schemas.microsoft.com/office/powerpoint/2010/main" val="15358926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0951" y="-109845"/>
            <a:ext cx="8229600" cy="1143000"/>
          </a:xfrm>
        </p:spPr>
        <p:txBody>
          <a:bodyPr/>
          <a:lstStyle/>
          <a:p>
            <a:r>
              <a:rPr lang="en-US" dirty="0" smtClean="0"/>
              <a:t>Future</a:t>
            </a:r>
            <a:endParaRPr lang="en-US" dirty="0"/>
          </a:p>
        </p:txBody>
      </p:sp>
      <p:sp>
        <p:nvSpPr>
          <p:cNvPr id="4" name="TextBox 3"/>
          <p:cNvSpPr txBox="1"/>
          <p:nvPr/>
        </p:nvSpPr>
        <p:spPr>
          <a:xfrm>
            <a:off x="997528" y="938155"/>
            <a:ext cx="6681637" cy="5693866"/>
          </a:xfrm>
          <a:prstGeom prst="rect">
            <a:avLst/>
          </a:prstGeom>
          <a:noFill/>
        </p:spPr>
        <p:txBody>
          <a:bodyPr wrap="none" rtlCol="0">
            <a:spAutoFit/>
          </a:bodyPr>
          <a:lstStyle/>
          <a:p>
            <a:r>
              <a:rPr lang="en-US" sz="2800" dirty="0" smtClean="0">
                <a:latin typeface="+mj-lt"/>
              </a:rPr>
              <a:t>Detectors</a:t>
            </a:r>
          </a:p>
          <a:p>
            <a:pPr marL="742950" lvl="1" indent="-285750">
              <a:buFont typeface="Arial" pitchFamily="34" charset="0"/>
              <a:buChar char="•"/>
            </a:pPr>
            <a:r>
              <a:rPr lang="en-US" sz="2800" dirty="0" smtClean="0">
                <a:latin typeface="+mj-lt"/>
              </a:rPr>
              <a:t>Efficiency</a:t>
            </a:r>
          </a:p>
          <a:p>
            <a:pPr marL="742950" lvl="1" indent="-285750">
              <a:buFont typeface="Arial" pitchFamily="34" charset="0"/>
              <a:buChar char="•"/>
            </a:pPr>
            <a:r>
              <a:rPr lang="en-US" sz="2800" dirty="0" smtClean="0">
                <a:latin typeface="+mj-lt"/>
              </a:rPr>
              <a:t>Timing jitter</a:t>
            </a:r>
          </a:p>
          <a:p>
            <a:pPr marL="742950" lvl="1" indent="-285750">
              <a:buFont typeface="Arial" pitchFamily="34" charset="0"/>
              <a:buChar char="•"/>
            </a:pPr>
            <a:r>
              <a:rPr lang="en-US" sz="2800" dirty="0" smtClean="0">
                <a:latin typeface="+mj-lt"/>
              </a:rPr>
              <a:t>Scalability</a:t>
            </a:r>
          </a:p>
          <a:p>
            <a:r>
              <a:rPr lang="en-US" sz="2800" dirty="0" smtClean="0">
                <a:latin typeface="+mj-lt"/>
              </a:rPr>
              <a:t>Sources</a:t>
            </a:r>
          </a:p>
          <a:p>
            <a:pPr marL="742950" lvl="1" indent="-285750">
              <a:buFont typeface="Arial" pitchFamily="34" charset="0"/>
              <a:buChar char="•"/>
            </a:pPr>
            <a:r>
              <a:rPr lang="en-US" sz="2800" dirty="0" smtClean="0">
                <a:latin typeface="+mj-lt"/>
              </a:rPr>
              <a:t>Efficiency</a:t>
            </a:r>
          </a:p>
          <a:p>
            <a:pPr marL="1200150" lvl="2" indent="-285750">
              <a:buFont typeface="Arial" pitchFamily="34" charset="0"/>
              <a:buChar char="•"/>
            </a:pPr>
            <a:r>
              <a:rPr lang="en-US" sz="2800" dirty="0" smtClean="0">
                <a:latin typeface="+mj-lt"/>
              </a:rPr>
              <a:t>Extraction</a:t>
            </a:r>
          </a:p>
          <a:p>
            <a:pPr marL="1200150" lvl="2" indent="-285750">
              <a:buFont typeface="Arial" pitchFamily="34" charset="0"/>
              <a:buChar char="•"/>
            </a:pPr>
            <a:r>
              <a:rPr lang="en-US" sz="2800" dirty="0" smtClean="0">
                <a:latin typeface="+mj-lt"/>
              </a:rPr>
              <a:t>Generation</a:t>
            </a:r>
          </a:p>
          <a:p>
            <a:pPr marL="742950" lvl="1" indent="-285750">
              <a:buFont typeface="Arial" pitchFamily="34" charset="0"/>
              <a:buChar char="•"/>
            </a:pPr>
            <a:r>
              <a:rPr lang="en-US" sz="2800" dirty="0" smtClean="0">
                <a:latin typeface="+mj-lt"/>
              </a:rPr>
              <a:t>State accuracy</a:t>
            </a:r>
          </a:p>
          <a:p>
            <a:r>
              <a:rPr lang="en-US" sz="2800" dirty="0" smtClean="0">
                <a:latin typeface="+mj-lt"/>
              </a:rPr>
              <a:t>Applications</a:t>
            </a:r>
          </a:p>
          <a:p>
            <a:pPr marL="742950" lvl="1" indent="-285750">
              <a:buFont typeface="Arial" pitchFamily="34" charset="0"/>
              <a:buChar char="•"/>
            </a:pPr>
            <a:r>
              <a:rPr lang="en-US" sz="2800" dirty="0" smtClean="0">
                <a:latin typeface="+mj-lt"/>
              </a:rPr>
              <a:t>Quantum enhanced measurements</a:t>
            </a:r>
          </a:p>
          <a:p>
            <a:pPr marL="742950" lvl="1" indent="-285750">
              <a:buFont typeface="Arial" pitchFamily="34" charset="0"/>
              <a:buChar char="•"/>
            </a:pPr>
            <a:r>
              <a:rPr lang="en-US" sz="2800" dirty="0" smtClean="0">
                <a:latin typeface="+mj-lt"/>
              </a:rPr>
              <a:t>Metrology </a:t>
            </a:r>
            <a:r>
              <a:rPr lang="en-US" sz="2800" i="1" dirty="0" smtClean="0">
                <a:latin typeface="+mj-lt"/>
              </a:rPr>
              <a:t>of</a:t>
            </a:r>
            <a:r>
              <a:rPr lang="en-US" sz="2800" dirty="0" smtClean="0">
                <a:latin typeface="+mj-lt"/>
              </a:rPr>
              <a:t> &amp; </a:t>
            </a:r>
            <a:r>
              <a:rPr lang="en-US" sz="2800" i="1" dirty="0" smtClean="0">
                <a:latin typeface="+mj-lt"/>
              </a:rPr>
              <a:t>using </a:t>
            </a:r>
            <a:r>
              <a:rPr lang="en-US" sz="2800" dirty="0" err="1" smtClean="0">
                <a:latin typeface="+mj-lt"/>
              </a:rPr>
              <a:t>nonclassical</a:t>
            </a:r>
            <a:r>
              <a:rPr lang="en-US" sz="2800" dirty="0" smtClean="0">
                <a:latin typeface="+mj-lt"/>
              </a:rPr>
              <a:t> tools</a:t>
            </a:r>
            <a:endParaRPr lang="en-US" sz="2800" i="1" dirty="0" smtClean="0">
              <a:latin typeface="+mj-lt"/>
            </a:endParaRPr>
          </a:p>
          <a:p>
            <a:pPr marL="742950" lvl="1" indent="-285750">
              <a:buFont typeface="Arial" pitchFamily="34" charset="0"/>
              <a:buChar char="•"/>
            </a:pPr>
            <a:r>
              <a:rPr lang="en-US" sz="2800" dirty="0" smtClean="0">
                <a:latin typeface="+mj-lt"/>
              </a:rPr>
              <a:t>Fundamental tests</a:t>
            </a:r>
            <a:endParaRPr lang="en-US" sz="2800" dirty="0">
              <a:latin typeface="+mj-lt"/>
            </a:endParaRPr>
          </a:p>
        </p:txBody>
      </p:sp>
      <p:sp>
        <p:nvSpPr>
          <p:cNvPr id="2" name="TextBox 1"/>
          <p:cNvSpPr txBox="1"/>
          <p:nvPr/>
        </p:nvSpPr>
        <p:spPr>
          <a:xfrm>
            <a:off x="5602516" y="1625601"/>
            <a:ext cx="3410856" cy="2923877"/>
          </a:xfrm>
          <a:prstGeom prst="rect">
            <a:avLst/>
          </a:prstGeom>
          <a:noFill/>
        </p:spPr>
        <p:txBody>
          <a:bodyPr wrap="square" rtlCol="0">
            <a:spAutoFit/>
          </a:bodyPr>
          <a:lstStyle/>
          <a:p>
            <a:r>
              <a:rPr lang="en-US" sz="3200" dirty="0" smtClean="0">
                <a:solidFill>
                  <a:srgbClr val="0000FF"/>
                </a:solidFill>
                <a:latin typeface="+mn-lt"/>
              </a:rPr>
              <a:t>We are always interested in collaborations, students, &amp; postdocs.</a:t>
            </a:r>
          </a:p>
          <a:p>
            <a:r>
              <a:rPr lang="en-US" sz="2000" dirty="0" smtClean="0">
                <a:solidFill>
                  <a:srgbClr val="0000FF"/>
                </a:solidFill>
                <a:latin typeface="+mn-lt"/>
              </a:rPr>
              <a:t>(migdall@nist.gov)</a:t>
            </a:r>
            <a:endParaRPr lang="en-US" sz="2000" dirty="0">
              <a:solidFill>
                <a:srgbClr val="0000FF"/>
              </a:solidFill>
              <a:latin typeface="+mn-lt"/>
            </a:endParaRPr>
          </a:p>
        </p:txBody>
      </p:sp>
    </p:spTree>
    <p:extLst>
      <p:ext uri="{BB962C8B-B14F-4D97-AF65-F5344CB8AC3E}">
        <p14:creationId xmlns:p14="http://schemas.microsoft.com/office/powerpoint/2010/main" val="874904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0"/>
            <a:ext cx="8229600" cy="1143000"/>
          </a:xfrm>
        </p:spPr>
        <p:txBody>
          <a:bodyPr/>
          <a:lstStyle/>
          <a:p>
            <a:r>
              <a:rPr lang="en-US" dirty="0" smtClean="0"/>
              <a:t>How small are we talking?</a:t>
            </a:r>
            <a:endParaRPr lang="en-US" dirty="0"/>
          </a:p>
        </p:txBody>
      </p:sp>
      <p:sp>
        <p:nvSpPr>
          <p:cNvPr id="3" name="Content Placeholder 2"/>
          <p:cNvSpPr>
            <a:spLocks noGrp="1"/>
          </p:cNvSpPr>
          <p:nvPr>
            <p:ph idx="1"/>
          </p:nvPr>
        </p:nvSpPr>
        <p:spPr>
          <a:xfrm>
            <a:off x="981013" y="2186545"/>
            <a:ext cx="4143375" cy="838200"/>
          </a:xfrm>
        </p:spPr>
        <p:txBody>
          <a:bodyPr/>
          <a:lstStyle/>
          <a:p>
            <a:pPr marL="0" indent="0">
              <a:buNone/>
            </a:pPr>
            <a:r>
              <a:rPr lang="en-US" dirty="0" smtClean="0"/>
              <a:t>E    = 2x10</a:t>
            </a:r>
            <a:r>
              <a:rPr lang="en-US" baseline="30000" dirty="0" smtClean="0"/>
              <a:t>-6</a:t>
            </a:r>
            <a:r>
              <a:rPr lang="en-US" dirty="0" smtClean="0"/>
              <a:t> joules</a:t>
            </a:r>
          </a:p>
        </p:txBody>
      </p:sp>
      <p:sp>
        <p:nvSpPr>
          <p:cNvPr id="4" name="Rectangle 3"/>
          <p:cNvSpPr/>
          <p:nvPr/>
        </p:nvSpPr>
        <p:spPr>
          <a:xfrm>
            <a:off x="7572375" y="6686490"/>
            <a:ext cx="2133600" cy="169277"/>
          </a:xfrm>
          <a:prstGeom prst="rect">
            <a:avLst/>
          </a:prstGeom>
        </p:spPr>
        <p:txBody>
          <a:bodyPr wrap="square">
            <a:spAutoFit/>
          </a:bodyPr>
          <a:lstStyle/>
          <a:p>
            <a:r>
              <a:rPr lang="en-US" sz="500" dirty="0"/>
              <a:t>http://www.hhs.state.ne.us/puh/epi/wnv/links.htm</a:t>
            </a:r>
          </a:p>
        </p:txBody>
      </p:sp>
      <p:grpSp>
        <p:nvGrpSpPr>
          <p:cNvPr id="12" name="Group 11"/>
          <p:cNvGrpSpPr/>
          <p:nvPr/>
        </p:nvGrpSpPr>
        <p:grpSpPr>
          <a:xfrm>
            <a:off x="6324600" y="1609725"/>
            <a:ext cx="2247900" cy="1971675"/>
            <a:chOff x="6324600" y="1609725"/>
            <a:chExt cx="2247900" cy="1971675"/>
          </a:xfrm>
        </p:grpSpPr>
        <p:pic>
          <p:nvPicPr>
            <p:cNvPr id="437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609725"/>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6705600" y="1981200"/>
              <a:ext cx="0" cy="160020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400800" y="3581400"/>
              <a:ext cx="1828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924800" y="2362200"/>
              <a:ext cx="0" cy="647700"/>
            </a:xfrm>
            <a:prstGeom prst="straightConnector1">
              <a:avLst/>
            </a:prstGeom>
            <a:ln w="317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24800" y="2362200"/>
              <a:ext cx="381000" cy="369332"/>
            </a:xfrm>
            <a:prstGeom prst="rect">
              <a:avLst/>
            </a:prstGeom>
            <a:noFill/>
          </p:spPr>
          <p:txBody>
            <a:bodyPr wrap="square" rtlCol="0">
              <a:spAutoFit/>
            </a:bodyPr>
            <a:lstStyle/>
            <a:p>
              <a:r>
                <a:rPr lang="en-US" dirty="0" smtClean="0"/>
                <a:t>g</a:t>
              </a:r>
              <a:endParaRPr lang="en-US" dirty="0"/>
            </a:p>
          </p:txBody>
        </p:sp>
        <p:sp>
          <p:nvSpPr>
            <p:cNvPr id="13" name="TextBox 12"/>
            <p:cNvSpPr txBox="1"/>
            <p:nvPr/>
          </p:nvSpPr>
          <p:spPr>
            <a:xfrm>
              <a:off x="6324600" y="2438400"/>
              <a:ext cx="990600" cy="369332"/>
            </a:xfrm>
            <a:prstGeom prst="rect">
              <a:avLst/>
            </a:prstGeom>
            <a:solidFill>
              <a:schemeClr val="bg1"/>
            </a:solidFill>
          </p:spPr>
          <p:txBody>
            <a:bodyPr wrap="square" rtlCol="0">
              <a:spAutoFit/>
            </a:bodyPr>
            <a:lstStyle/>
            <a:p>
              <a:r>
                <a:rPr lang="en-US" dirty="0" smtClean="0"/>
                <a:t>10 cm</a:t>
              </a:r>
              <a:endParaRPr lang="en-US" dirty="0"/>
            </a:p>
          </p:txBody>
        </p:sp>
        <p:sp>
          <p:nvSpPr>
            <p:cNvPr id="14" name="TextBox 13"/>
            <p:cNvSpPr txBox="1"/>
            <p:nvPr/>
          </p:nvSpPr>
          <p:spPr>
            <a:xfrm>
              <a:off x="7658100" y="1640444"/>
              <a:ext cx="914400" cy="369332"/>
            </a:xfrm>
            <a:prstGeom prst="rect">
              <a:avLst/>
            </a:prstGeom>
            <a:noFill/>
          </p:spPr>
          <p:txBody>
            <a:bodyPr wrap="square" rtlCol="0">
              <a:spAutoFit/>
            </a:bodyPr>
            <a:lstStyle/>
            <a:p>
              <a:r>
                <a:rPr lang="en-US" dirty="0" smtClean="0"/>
                <a:t>~2 mg</a:t>
              </a:r>
              <a:endParaRPr lang="en-US" dirty="0"/>
            </a:p>
          </p:txBody>
        </p:sp>
      </p:gr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903" y="241935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ontent Placeholder 2"/>
          <p:cNvSpPr txBox="1">
            <a:spLocks/>
          </p:cNvSpPr>
          <p:nvPr/>
        </p:nvSpPr>
        <p:spPr bwMode="auto">
          <a:xfrm>
            <a:off x="914400" y="3952876"/>
            <a:ext cx="7924800" cy="8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dirty="0" err="1" smtClean="0"/>
              <a:t>E</a:t>
            </a:r>
            <a:r>
              <a:rPr lang="en-US" baseline="-25000" dirty="0" err="1" smtClean="0"/>
              <a:t>photon</a:t>
            </a:r>
            <a:r>
              <a:rPr lang="en-US" sz="2000" dirty="0" smtClean="0"/>
              <a:t>(</a:t>
            </a:r>
            <a:r>
              <a:rPr lang="en-US" sz="2000" dirty="0" smtClean="0">
                <a:latin typeface="Symbol" pitchFamily="18" charset="2"/>
              </a:rPr>
              <a:t>l</a:t>
            </a:r>
            <a:r>
              <a:rPr lang="en-US" sz="2000" dirty="0" smtClean="0"/>
              <a:t>=1550 nm) </a:t>
            </a:r>
            <a:r>
              <a:rPr lang="en-US" dirty="0" smtClean="0"/>
              <a:t>~1.3x10</a:t>
            </a:r>
            <a:r>
              <a:rPr lang="en-US" baseline="30000" dirty="0" smtClean="0"/>
              <a:t>-19</a:t>
            </a:r>
            <a:r>
              <a:rPr lang="en-US" dirty="0" smtClean="0"/>
              <a:t> joules</a:t>
            </a:r>
          </a:p>
          <a:p>
            <a:endParaRPr lang="en-US" dirty="0" smtClean="0"/>
          </a:p>
        </p:txBody>
      </p:sp>
      <p:sp>
        <p:nvSpPr>
          <p:cNvPr id="18" name="Title 1"/>
          <p:cNvSpPr txBox="1">
            <a:spLocks/>
          </p:cNvSpPr>
          <p:nvPr/>
        </p:nvSpPr>
        <p:spPr bwMode="auto">
          <a:xfrm>
            <a:off x="267832" y="1186482"/>
            <a:ext cx="5726567" cy="73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t>Compare to </a:t>
            </a:r>
            <a:r>
              <a:rPr lang="en-US" dirty="0" smtClean="0"/>
              <a:t>Mosquito</a:t>
            </a:r>
            <a:r>
              <a:rPr lang="en-US" dirty="0" smtClean="0"/>
              <a:t>?</a:t>
            </a:r>
            <a:endParaRPr lang="en-US" dirty="0"/>
          </a:p>
        </p:txBody>
      </p:sp>
      <p:grpSp>
        <p:nvGrpSpPr>
          <p:cNvPr id="7" name="Group 6"/>
          <p:cNvGrpSpPr/>
          <p:nvPr/>
        </p:nvGrpSpPr>
        <p:grpSpPr>
          <a:xfrm>
            <a:off x="1693523" y="4707443"/>
            <a:ext cx="3490912" cy="1698171"/>
            <a:chOff x="333829" y="5485960"/>
            <a:chExt cx="3490912" cy="1698171"/>
          </a:xfrm>
        </p:grpSpPr>
        <p:sp>
          <p:nvSpPr>
            <p:cNvPr id="437252" name="Freeform 437251"/>
            <p:cNvSpPr/>
            <p:nvPr/>
          </p:nvSpPr>
          <p:spPr>
            <a:xfrm>
              <a:off x="3053216" y="6165491"/>
              <a:ext cx="771525" cy="480247"/>
            </a:xfrm>
            <a:custGeom>
              <a:avLst/>
              <a:gdLst>
                <a:gd name="connsiteX0" fmla="*/ 0 w 771525"/>
                <a:gd name="connsiteY0" fmla="*/ 242118 h 480247"/>
                <a:gd name="connsiteX1" fmla="*/ 95250 w 771525"/>
                <a:gd name="connsiteY1" fmla="*/ 251643 h 480247"/>
                <a:gd name="connsiteX2" fmla="*/ 180975 w 771525"/>
                <a:gd name="connsiteY2" fmla="*/ 3993 h 480247"/>
                <a:gd name="connsiteX3" fmla="*/ 219075 w 771525"/>
                <a:gd name="connsiteY3" fmla="*/ 480243 h 480247"/>
                <a:gd name="connsiteX4" fmla="*/ 295275 w 771525"/>
                <a:gd name="connsiteY4" fmla="*/ 13518 h 480247"/>
                <a:gd name="connsiteX5" fmla="*/ 342900 w 771525"/>
                <a:gd name="connsiteY5" fmla="*/ 470718 h 480247"/>
                <a:gd name="connsiteX6" fmla="*/ 419100 w 771525"/>
                <a:gd name="connsiteY6" fmla="*/ 3993 h 480247"/>
                <a:gd name="connsiteX7" fmla="*/ 476250 w 771525"/>
                <a:gd name="connsiteY7" fmla="*/ 470718 h 480247"/>
                <a:gd name="connsiteX8" fmla="*/ 533400 w 771525"/>
                <a:gd name="connsiteY8" fmla="*/ 3993 h 480247"/>
                <a:gd name="connsiteX9" fmla="*/ 590550 w 771525"/>
                <a:gd name="connsiteY9" fmla="*/ 270693 h 480247"/>
                <a:gd name="connsiteX10" fmla="*/ 733425 w 771525"/>
                <a:gd name="connsiteY10" fmla="*/ 289743 h 480247"/>
                <a:gd name="connsiteX11" fmla="*/ 771525 w 771525"/>
                <a:gd name="connsiteY11" fmla="*/ 299268 h 48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1525" h="480247">
                  <a:moveTo>
                    <a:pt x="0" y="242118"/>
                  </a:moveTo>
                  <a:cubicBezTo>
                    <a:pt x="32544" y="266724"/>
                    <a:pt x="65088" y="291331"/>
                    <a:pt x="95250" y="251643"/>
                  </a:cubicBezTo>
                  <a:cubicBezTo>
                    <a:pt x="125413" y="211955"/>
                    <a:pt x="160338" y="-34107"/>
                    <a:pt x="180975" y="3993"/>
                  </a:cubicBezTo>
                  <a:cubicBezTo>
                    <a:pt x="201612" y="42093"/>
                    <a:pt x="200025" y="478656"/>
                    <a:pt x="219075" y="480243"/>
                  </a:cubicBezTo>
                  <a:cubicBezTo>
                    <a:pt x="238125" y="481830"/>
                    <a:pt x="274638" y="15105"/>
                    <a:pt x="295275" y="13518"/>
                  </a:cubicBezTo>
                  <a:cubicBezTo>
                    <a:pt x="315912" y="11931"/>
                    <a:pt x="322263" y="472305"/>
                    <a:pt x="342900" y="470718"/>
                  </a:cubicBezTo>
                  <a:cubicBezTo>
                    <a:pt x="363537" y="469131"/>
                    <a:pt x="396875" y="3993"/>
                    <a:pt x="419100" y="3993"/>
                  </a:cubicBezTo>
                  <a:cubicBezTo>
                    <a:pt x="441325" y="3993"/>
                    <a:pt x="457200" y="470718"/>
                    <a:pt x="476250" y="470718"/>
                  </a:cubicBezTo>
                  <a:cubicBezTo>
                    <a:pt x="495300" y="470718"/>
                    <a:pt x="514350" y="37330"/>
                    <a:pt x="533400" y="3993"/>
                  </a:cubicBezTo>
                  <a:cubicBezTo>
                    <a:pt x="552450" y="-29345"/>
                    <a:pt x="557213" y="223068"/>
                    <a:pt x="590550" y="270693"/>
                  </a:cubicBezTo>
                  <a:cubicBezTo>
                    <a:pt x="623888" y="318318"/>
                    <a:pt x="703263" y="284981"/>
                    <a:pt x="733425" y="289743"/>
                  </a:cubicBezTo>
                  <a:cubicBezTo>
                    <a:pt x="763588" y="294506"/>
                    <a:pt x="767556" y="296887"/>
                    <a:pt x="771525" y="299268"/>
                  </a:cubicBezTo>
                </a:path>
              </a:pathLst>
            </a:custGeom>
            <a:noFill/>
            <a:ln>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33829" y="5485960"/>
              <a:ext cx="3105150" cy="1698171"/>
              <a:chOff x="2744107" y="5157596"/>
              <a:chExt cx="3105150" cy="1698171"/>
            </a:xfrm>
          </p:grpSpPr>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172" y="5837127"/>
                <a:ext cx="4381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ontent Placeholder 2"/>
              <p:cNvSpPr txBox="1">
                <a:spLocks/>
              </p:cNvSpPr>
              <p:nvPr/>
            </p:nvSpPr>
            <p:spPr bwMode="auto">
              <a:xfrm>
                <a:off x="2744107" y="5157596"/>
                <a:ext cx="3105150" cy="169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dirty="0" smtClean="0"/>
              </a:p>
              <a:p>
                <a:pPr marL="0" indent="0">
                  <a:buFontTx/>
                  <a:buNone/>
                </a:pPr>
                <a:r>
                  <a:rPr lang="en-US" dirty="0" smtClean="0"/>
                  <a:t>1      = </a:t>
                </a:r>
                <a:r>
                  <a:rPr lang="en-US" dirty="0" smtClean="0">
                    <a:solidFill>
                      <a:srgbClr val="FF0000"/>
                    </a:solidFill>
                  </a:rPr>
                  <a:t>1.6x10</a:t>
                </a:r>
                <a:r>
                  <a:rPr lang="en-US" baseline="30000" dirty="0" smtClean="0">
                    <a:solidFill>
                      <a:srgbClr val="FF0000"/>
                    </a:solidFill>
                  </a:rPr>
                  <a:t>13</a:t>
                </a:r>
                <a:endParaRPr lang="en-US" dirty="0">
                  <a:solidFill>
                    <a:srgbClr val="FF0000"/>
                  </a:solidFill>
                </a:endParaRPr>
              </a:p>
            </p:txBody>
          </p:sp>
        </p:grpSp>
      </p:grpSp>
    </p:spTree>
    <p:extLst>
      <p:ext uri="{BB962C8B-B14F-4D97-AF65-F5344CB8AC3E}">
        <p14:creationId xmlns:p14="http://schemas.microsoft.com/office/powerpoint/2010/main" val="158952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169863"/>
            <a:ext cx="8229600" cy="1143000"/>
          </a:xfrm>
        </p:spPr>
        <p:txBody>
          <a:bodyPr/>
          <a:lstStyle/>
          <a:p>
            <a:pPr algn="l"/>
            <a:r>
              <a:rPr lang="en-US" dirty="0" smtClean="0"/>
              <a:t>How to Detect?</a:t>
            </a:r>
            <a:br>
              <a:rPr lang="en-US" dirty="0" smtClean="0"/>
            </a:br>
            <a:r>
              <a:rPr lang="en-US" dirty="0" smtClean="0"/>
              <a:t>		Photoelectric Effect</a:t>
            </a:r>
            <a:endParaRPr lang="en-US" dirty="0"/>
          </a:p>
        </p:txBody>
      </p:sp>
      <p:sp>
        <p:nvSpPr>
          <p:cNvPr id="9" name="TextBox 8"/>
          <p:cNvSpPr txBox="1"/>
          <p:nvPr/>
        </p:nvSpPr>
        <p:spPr>
          <a:xfrm>
            <a:off x="4538255" y="3092994"/>
            <a:ext cx="492443" cy="646331"/>
          </a:xfrm>
          <a:prstGeom prst="rect">
            <a:avLst/>
          </a:prstGeom>
          <a:noFill/>
        </p:spPr>
        <p:txBody>
          <a:bodyPr wrap="none" rtlCol="0">
            <a:spAutoFit/>
          </a:bodyPr>
          <a:lstStyle/>
          <a:p>
            <a:r>
              <a:rPr lang="en-US" sz="3600" dirty="0">
                <a:latin typeface="+mj-lt"/>
              </a:rPr>
              <a:t>e</a:t>
            </a:r>
            <a:r>
              <a:rPr lang="en-US" sz="3600" baseline="30000" dirty="0" smtClean="0"/>
              <a:t>-</a:t>
            </a:r>
            <a:endParaRPr lang="en-US" sz="3600" baseline="30000" dirty="0"/>
          </a:p>
        </p:txBody>
      </p:sp>
      <p:sp>
        <p:nvSpPr>
          <p:cNvPr id="10" name="TextBox 9"/>
          <p:cNvSpPr txBox="1"/>
          <p:nvPr/>
        </p:nvSpPr>
        <p:spPr>
          <a:xfrm rot="2279906">
            <a:off x="2413345" y="4930674"/>
            <a:ext cx="655949" cy="646331"/>
          </a:xfrm>
          <a:prstGeom prst="rect">
            <a:avLst/>
          </a:prstGeom>
          <a:noFill/>
        </p:spPr>
        <p:txBody>
          <a:bodyPr wrap="none" rtlCol="0">
            <a:spAutoFit/>
          </a:bodyPr>
          <a:lstStyle/>
          <a:p>
            <a:r>
              <a:rPr lang="en-US" sz="3600" i="1" dirty="0" err="1" smtClean="0">
                <a:solidFill>
                  <a:srgbClr val="FF0000"/>
                </a:solidFill>
                <a:latin typeface="+mj-lt"/>
              </a:rPr>
              <a:t>h</a:t>
            </a:r>
            <a:r>
              <a:rPr lang="en-US" sz="3600" i="1" dirty="0" err="1" smtClean="0">
                <a:solidFill>
                  <a:srgbClr val="FF0000"/>
                </a:solidFill>
                <a:latin typeface="Symbol" pitchFamily="18" charset="2"/>
              </a:rPr>
              <a:t>n</a:t>
            </a:r>
            <a:endParaRPr lang="en-US" sz="3600" i="1" baseline="30000" dirty="0">
              <a:solidFill>
                <a:srgbClr val="FF0000"/>
              </a:solidFill>
              <a:latin typeface="Symbol" pitchFamily="18" charset="2"/>
            </a:endParaRPr>
          </a:p>
        </p:txBody>
      </p:sp>
      <p:sp>
        <p:nvSpPr>
          <p:cNvPr id="14" name="TextBox 13"/>
          <p:cNvSpPr txBox="1"/>
          <p:nvPr/>
        </p:nvSpPr>
        <p:spPr>
          <a:xfrm>
            <a:off x="6326173" y="1428750"/>
            <a:ext cx="2452916" cy="1077218"/>
          </a:xfrm>
          <a:prstGeom prst="rect">
            <a:avLst/>
          </a:prstGeom>
          <a:noFill/>
        </p:spPr>
        <p:txBody>
          <a:bodyPr wrap="none" rtlCol="0">
            <a:spAutoFit/>
          </a:bodyPr>
          <a:lstStyle/>
          <a:p>
            <a:r>
              <a:rPr lang="en-US" sz="3200" dirty="0" smtClean="0">
                <a:latin typeface="+mj-lt"/>
              </a:rPr>
              <a:t>Hertz 1887</a:t>
            </a:r>
          </a:p>
          <a:p>
            <a:r>
              <a:rPr lang="en-US" sz="3200" dirty="0" smtClean="0">
                <a:latin typeface="+mj-lt"/>
              </a:rPr>
              <a:t>Einstein 1905</a:t>
            </a:r>
            <a:endParaRPr lang="en-US" sz="3200" dirty="0">
              <a:latin typeface="+mj-lt"/>
            </a:endParaRPr>
          </a:p>
        </p:txBody>
      </p:sp>
      <p:sp>
        <p:nvSpPr>
          <p:cNvPr id="17" name="Parallelogram 16"/>
          <p:cNvSpPr/>
          <p:nvPr/>
        </p:nvSpPr>
        <p:spPr>
          <a:xfrm rot="5400000" flipV="1">
            <a:off x="827604" y="3590925"/>
            <a:ext cx="2647950" cy="685800"/>
          </a:xfrm>
          <a:prstGeom prst="parallelogram">
            <a:avLst>
              <a:gd name="adj" fmla="val 513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rot="2899359" flipH="1">
            <a:off x="1934076" y="4293148"/>
            <a:ext cx="1557338" cy="480247"/>
          </a:xfrm>
          <a:custGeom>
            <a:avLst/>
            <a:gdLst>
              <a:gd name="connsiteX0" fmla="*/ 0 w 771525"/>
              <a:gd name="connsiteY0" fmla="*/ 242118 h 480247"/>
              <a:gd name="connsiteX1" fmla="*/ 95250 w 771525"/>
              <a:gd name="connsiteY1" fmla="*/ 251643 h 480247"/>
              <a:gd name="connsiteX2" fmla="*/ 180975 w 771525"/>
              <a:gd name="connsiteY2" fmla="*/ 3993 h 480247"/>
              <a:gd name="connsiteX3" fmla="*/ 219075 w 771525"/>
              <a:gd name="connsiteY3" fmla="*/ 480243 h 480247"/>
              <a:gd name="connsiteX4" fmla="*/ 295275 w 771525"/>
              <a:gd name="connsiteY4" fmla="*/ 13518 h 480247"/>
              <a:gd name="connsiteX5" fmla="*/ 342900 w 771525"/>
              <a:gd name="connsiteY5" fmla="*/ 470718 h 480247"/>
              <a:gd name="connsiteX6" fmla="*/ 419100 w 771525"/>
              <a:gd name="connsiteY6" fmla="*/ 3993 h 480247"/>
              <a:gd name="connsiteX7" fmla="*/ 476250 w 771525"/>
              <a:gd name="connsiteY7" fmla="*/ 470718 h 480247"/>
              <a:gd name="connsiteX8" fmla="*/ 533400 w 771525"/>
              <a:gd name="connsiteY8" fmla="*/ 3993 h 480247"/>
              <a:gd name="connsiteX9" fmla="*/ 590550 w 771525"/>
              <a:gd name="connsiteY9" fmla="*/ 270693 h 480247"/>
              <a:gd name="connsiteX10" fmla="*/ 733425 w 771525"/>
              <a:gd name="connsiteY10" fmla="*/ 289743 h 480247"/>
              <a:gd name="connsiteX11" fmla="*/ 771525 w 771525"/>
              <a:gd name="connsiteY11" fmla="*/ 299268 h 48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1525" h="480247">
                <a:moveTo>
                  <a:pt x="0" y="242118"/>
                </a:moveTo>
                <a:cubicBezTo>
                  <a:pt x="32544" y="266724"/>
                  <a:pt x="65088" y="291331"/>
                  <a:pt x="95250" y="251643"/>
                </a:cubicBezTo>
                <a:cubicBezTo>
                  <a:pt x="125413" y="211955"/>
                  <a:pt x="160338" y="-34107"/>
                  <a:pt x="180975" y="3993"/>
                </a:cubicBezTo>
                <a:cubicBezTo>
                  <a:pt x="201612" y="42093"/>
                  <a:pt x="200025" y="478656"/>
                  <a:pt x="219075" y="480243"/>
                </a:cubicBezTo>
                <a:cubicBezTo>
                  <a:pt x="238125" y="481830"/>
                  <a:pt x="274638" y="15105"/>
                  <a:pt x="295275" y="13518"/>
                </a:cubicBezTo>
                <a:cubicBezTo>
                  <a:pt x="315912" y="11931"/>
                  <a:pt x="322263" y="472305"/>
                  <a:pt x="342900" y="470718"/>
                </a:cubicBezTo>
                <a:cubicBezTo>
                  <a:pt x="363537" y="469131"/>
                  <a:pt x="396875" y="3993"/>
                  <a:pt x="419100" y="3993"/>
                </a:cubicBezTo>
                <a:cubicBezTo>
                  <a:pt x="441325" y="3993"/>
                  <a:pt x="457200" y="470718"/>
                  <a:pt x="476250" y="470718"/>
                </a:cubicBezTo>
                <a:cubicBezTo>
                  <a:pt x="495300" y="470718"/>
                  <a:pt x="514350" y="37330"/>
                  <a:pt x="533400" y="3993"/>
                </a:cubicBezTo>
                <a:cubicBezTo>
                  <a:pt x="552450" y="-29345"/>
                  <a:pt x="557213" y="223068"/>
                  <a:pt x="590550" y="270693"/>
                </a:cubicBezTo>
                <a:cubicBezTo>
                  <a:pt x="623888" y="318318"/>
                  <a:pt x="703263" y="284981"/>
                  <a:pt x="733425" y="289743"/>
                </a:cubicBezTo>
                <a:cubicBezTo>
                  <a:pt x="763588" y="294506"/>
                  <a:pt x="767556" y="296887"/>
                  <a:pt x="771525" y="299268"/>
                </a:cubicBezTo>
              </a:path>
            </a:pathLst>
          </a:custGeom>
          <a:noFill/>
          <a:ln>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rot="5400000" flipV="1">
            <a:off x="4705852" y="3590925"/>
            <a:ext cx="2647950" cy="685800"/>
          </a:xfrm>
          <a:prstGeom prst="parallelogram">
            <a:avLst>
              <a:gd name="adj" fmla="val 513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236494" y="3739325"/>
            <a:ext cx="1887831" cy="1"/>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110878" y="3834314"/>
            <a:ext cx="5586694" cy="2483936"/>
          </a:xfrm>
          <a:custGeom>
            <a:avLst/>
            <a:gdLst>
              <a:gd name="connsiteX0" fmla="*/ 689347 w 5586694"/>
              <a:gd name="connsiteY0" fmla="*/ 99511 h 2483936"/>
              <a:gd name="connsiteX1" fmla="*/ 260722 w 5586694"/>
              <a:gd name="connsiteY1" fmla="*/ 147136 h 2483936"/>
              <a:gd name="connsiteX2" fmla="*/ 89272 w 5586694"/>
              <a:gd name="connsiteY2" fmla="*/ 794836 h 2483936"/>
              <a:gd name="connsiteX3" fmla="*/ 241672 w 5586694"/>
              <a:gd name="connsiteY3" fmla="*/ 2280736 h 2483936"/>
              <a:gd name="connsiteX4" fmla="*/ 2670547 w 5586694"/>
              <a:gd name="connsiteY4" fmla="*/ 2337886 h 2483936"/>
              <a:gd name="connsiteX5" fmla="*/ 3537322 w 5586694"/>
              <a:gd name="connsiteY5" fmla="*/ 2328361 h 2483936"/>
              <a:gd name="connsiteX6" fmla="*/ 5070847 w 5586694"/>
              <a:gd name="connsiteY6" fmla="*/ 2328361 h 2483936"/>
              <a:gd name="connsiteX7" fmla="*/ 5585197 w 5586694"/>
              <a:gd name="connsiteY7" fmla="*/ 223336 h 2483936"/>
              <a:gd name="connsiteX8" fmla="*/ 4947022 w 5586694"/>
              <a:gd name="connsiteY8" fmla="*/ 61411 h 2483936"/>
              <a:gd name="connsiteX9" fmla="*/ 4947022 w 5586694"/>
              <a:gd name="connsiteY9" fmla="*/ 61411 h 248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6694" h="2483936">
                <a:moveTo>
                  <a:pt x="689347" y="99511"/>
                </a:moveTo>
                <a:cubicBezTo>
                  <a:pt x="525040" y="65379"/>
                  <a:pt x="360734" y="31248"/>
                  <a:pt x="260722" y="147136"/>
                </a:cubicBezTo>
                <a:cubicBezTo>
                  <a:pt x="160709" y="263024"/>
                  <a:pt x="92447" y="439236"/>
                  <a:pt x="89272" y="794836"/>
                </a:cubicBezTo>
                <a:cubicBezTo>
                  <a:pt x="86097" y="1150436"/>
                  <a:pt x="-188540" y="2023561"/>
                  <a:pt x="241672" y="2280736"/>
                </a:cubicBezTo>
                <a:cubicBezTo>
                  <a:pt x="671884" y="2537911"/>
                  <a:pt x="2670547" y="2337886"/>
                  <a:pt x="2670547" y="2337886"/>
                </a:cubicBezTo>
                <a:lnTo>
                  <a:pt x="3537322" y="2328361"/>
                </a:lnTo>
                <a:cubicBezTo>
                  <a:pt x="3937372" y="2326774"/>
                  <a:pt x="4729535" y="2679198"/>
                  <a:pt x="5070847" y="2328361"/>
                </a:cubicBezTo>
                <a:cubicBezTo>
                  <a:pt x="5412159" y="1977524"/>
                  <a:pt x="5605834" y="601161"/>
                  <a:pt x="5585197" y="223336"/>
                </a:cubicBezTo>
                <a:cubicBezTo>
                  <a:pt x="5564560" y="-154489"/>
                  <a:pt x="4947022" y="61411"/>
                  <a:pt x="4947022" y="61411"/>
                </a:cubicBezTo>
                <a:lnTo>
                  <a:pt x="4947022" y="6141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781425" y="5710418"/>
            <a:ext cx="857250" cy="8572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4152808" y="5935990"/>
            <a:ext cx="285842" cy="498912"/>
          </a:xfrm>
          <a:prstGeom prst="straightConnector1">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95729" y="6395612"/>
            <a:ext cx="1124026" cy="461665"/>
          </a:xfrm>
          <a:prstGeom prst="rect">
            <a:avLst/>
          </a:prstGeom>
          <a:noFill/>
        </p:spPr>
        <p:txBody>
          <a:bodyPr wrap="none" rtlCol="0">
            <a:spAutoFit/>
          </a:bodyPr>
          <a:lstStyle/>
          <a:p>
            <a:r>
              <a:rPr lang="en-US" sz="2400" dirty="0" smtClean="0">
                <a:latin typeface="+mj-lt"/>
              </a:rPr>
              <a:t>Current</a:t>
            </a:r>
            <a:endParaRPr lang="en-US" sz="2400" baseline="30000" dirty="0"/>
          </a:p>
        </p:txBody>
      </p:sp>
      <p:grpSp>
        <p:nvGrpSpPr>
          <p:cNvPr id="30" name="Group 29"/>
          <p:cNvGrpSpPr/>
          <p:nvPr/>
        </p:nvGrpSpPr>
        <p:grpSpPr>
          <a:xfrm>
            <a:off x="2396417" y="5935990"/>
            <a:ext cx="927643" cy="558326"/>
            <a:chOff x="2494479" y="5935990"/>
            <a:chExt cx="927643" cy="558326"/>
          </a:xfrm>
        </p:grpSpPr>
        <p:sp>
          <p:nvSpPr>
            <p:cNvPr id="29" name="Rectangle 28"/>
            <p:cNvSpPr/>
            <p:nvPr/>
          </p:nvSpPr>
          <p:spPr>
            <a:xfrm>
              <a:off x="2507722" y="5962921"/>
              <a:ext cx="914400" cy="49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rot="10800000">
              <a:off x="2494479" y="5935990"/>
              <a:ext cx="914400" cy="558326"/>
              <a:chOff x="7829550" y="5790970"/>
              <a:chExt cx="914400" cy="558326"/>
            </a:xfrm>
          </p:grpSpPr>
          <p:cxnSp>
            <p:nvCxnSpPr>
              <p:cNvPr id="21" name="Straight Arrow Connector 20"/>
              <p:cNvCxnSpPr/>
              <p:nvPr/>
            </p:nvCxnSpPr>
            <p:spPr>
              <a:xfrm>
                <a:off x="7829550" y="5790970"/>
                <a:ext cx="0" cy="558326"/>
              </a:xfrm>
              <a:prstGeom prst="straightConnector1">
                <a:avLst/>
              </a:prstGeom>
              <a:ln w="28575">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012430" y="5927531"/>
                <a:ext cx="0" cy="285204"/>
              </a:xfrm>
              <a:prstGeom prst="straightConnector1">
                <a:avLst/>
              </a:prstGeom>
              <a:ln w="28575">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195310" y="5790970"/>
                <a:ext cx="0" cy="558326"/>
              </a:xfrm>
              <a:prstGeom prst="straightConnector1">
                <a:avLst/>
              </a:prstGeom>
              <a:ln w="28575">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378190" y="5927531"/>
                <a:ext cx="0" cy="285204"/>
              </a:xfrm>
              <a:prstGeom prst="straightConnector1">
                <a:avLst/>
              </a:prstGeom>
              <a:ln w="28575">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561070" y="5790970"/>
                <a:ext cx="0" cy="558326"/>
              </a:xfrm>
              <a:prstGeom prst="straightConnector1">
                <a:avLst/>
              </a:prstGeom>
              <a:ln w="28575">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743950" y="5927531"/>
                <a:ext cx="0" cy="285204"/>
              </a:xfrm>
              <a:prstGeom prst="straightConnector1">
                <a:avLst/>
              </a:prstGeom>
              <a:ln w="28575">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grpSp>
      </p:grpSp>
      <p:sp>
        <p:nvSpPr>
          <p:cNvPr id="31" name="TextBox 30"/>
          <p:cNvSpPr txBox="1"/>
          <p:nvPr/>
        </p:nvSpPr>
        <p:spPr>
          <a:xfrm>
            <a:off x="6691084" y="4258652"/>
            <a:ext cx="2488182" cy="1077218"/>
          </a:xfrm>
          <a:prstGeom prst="rect">
            <a:avLst/>
          </a:prstGeom>
          <a:noFill/>
        </p:spPr>
        <p:txBody>
          <a:bodyPr wrap="none" rtlCol="0">
            <a:spAutoFit/>
          </a:bodyPr>
          <a:lstStyle/>
          <a:p>
            <a:r>
              <a:rPr lang="en-US" sz="3200" dirty="0" smtClean="0">
                <a:latin typeface="+mj-lt"/>
              </a:rPr>
              <a:t>How to detect</a:t>
            </a:r>
          </a:p>
          <a:p>
            <a:r>
              <a:rPr lang="en-US" sz="3200" dirty="0" smtClean="0">
                <a:latin typeface="+mj-lt"/>
              </a:rPr>
              <a:t>a single e</a:t>
            </a:r>
            <a:r>
              <a:rPr lang="en-US" sz="3200" baseline="30000" dirty="0" smtClean="0"/>
              <a:t>-</a:t>
            </a:r>
            <a:r>
              <a:rPr lang="en-US" sz="3200" dirty="0" smtClean="0">
                <a:latin typeface="+mj-lt"/>
              </a:rPr>
              <a:t>  ?</a:t>
            </a:r>
            <a:endParaRPr lang="en-US" sz="3200" dirty="0">
              <a:latin typeface="+mj-lt"/>
            </a:endParaRPr>
          </a:p>
        </p:txBody>
      </p:sp>
    </p:spTree>
    <p:extLst>
      <p:ext uri="{BB962C8B-B14F-4D97-AF65-F5344CB8AC3E}">
        <p14:creationId xmlns:p14="http://schemas.microsoft.com/office/powerpoint/2010/main" val="3620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59" t="35555" r="25833" b="5288"/>
          <a:stretch/>
        </p:blipFill>
        <p:spPr>
          <a:xfrm>
            <a:off x="5248276" y="0"/>
            <a:ext cx="4119562" cy="2548885"/>
          </a:xfrm>
          <a:prstGeom prst="rect">
            <a:avLst/>
          </a:prstGeom>
        </p:spPr>
      </p:pic>
      <p:sp>
        <p:nvSpPr>
          <p:cNvPr id="2" name="Title 1"/>
          <p:cNvSpPr>
            <a:spLocks noGrp="1"/>
          </p:cNvSpPr>
          <p:nvPr>
            <p:ph type="title"/>
          </p:nvPr>
        </p:nvSpPr>
        <p:spPr>
          <a:xfrm>
            <a:off x="-346712" y="0"/>
            <a:ext cx="5857875" cy="1143000"/>
          </a:xfrm>
        </p:spPr>
        <p:txBody>
          <a:bodyPr/>
          <a:lstStyle/>
          <a:p>
            <a:r>
              <a:rPr lang="en-US" dirty="0" smtClean="0"/>
              <a:t>Photomultiplier Tube</a:t>
            </a:r>
            <a:endParaRPr lang="en-US" dirty="0"/>
          </a:p>
        </p:txBody>
      </p:sp>
      <p:grpSp>
        <p:nvGrpSpPr>
          <p:cNvPr id="14" name="Group 13"/>
          <p:cNvGrpSpPr/>
          <p:nvPr/>
        </p:nvGrpSpPr>
        <p:grpSpPr>
          <a:xfrm>
            <a:off x="1389698" y="2533650"/>
            <a:ext cx="5962651" cy="3152924"/>
            <a:chOff x="2486025" y="2283102"/>
            <a:chExt cx="5962651" cy="3152924"/>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9479" t="7546"/>
            <a:stretch/>
          </p:blipFill>
          <p:spPr>
            <a:xfrm>
              <a:off x="2686050" y="2283102"/>
              <a:ext cx="5762626" cy="3152924"/>
            </a:xfrm>
            <a:prstGeom prst="rect">
              <a:avLst/>
            </a:prstGeom>
          </p:spPr>
        </p:pic>
        <p:sp>
          <p:nvSpPr>
            <p:cNvPr id="5" name="Rectangle 4"/>
            <p:cNvSpPr/>
            <p:nvPr/>
          </p:nvSpPr>
          <p:spPr>
            <a:xfrm>
              <a:off x="2486025" y="2752725"/>
              <a:ext cx="514350" cy="245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p:cNvSpPr/>
          <p:nvPr/>
        </p:nvSpPr>
        <p:spPr>
          <a:xfrm>
            <a:off x="347662" y="3520253"/>
            <a:ext cx="1557338" cy="480247"/>
          </a:xfrm>
          <a:custGeom>
            <a:avLst/>
            <a:gdLst>
              <a:gd name="connsiteX0" fmla="*/ 0 w 771525"/>
              <a:gd name="connsiteY0" fmla="*/ 242118 h 480247"/>
              <a:gd name="connsiteX1" fmla="*/ 95250 w 771525"/>
              <a:gd name="connsiteY1" fmla="*/ 251643 h 480247"/>
              <a:gd name="connsiteX2" fmla="*/ 180975 w 771525"/>
              <a:gd name="connsiteY2" fmla="*/ 3993 h 480247"/>
              <a:gd name="connsiteX3" fmla="*/ 219075 w 771525"/>
              <a:gd name="connsiteY3" fmla="*/ 480243 h 480247"/>
              <a:gd name="connsiteX4" fmla="*/ 295275 w 771525"/>
              <a:gd name="connsiteY4" fmla="*/ 13518 h 480247"/>
              <a:gd name="connsiteX5" fmla="*/ 342900 w 771525"/>
              <a:gd name="connsiteY5" fmla="*/ 470718 h 480247"/>
              <a:gd name="connsiteX6" fmla="*/ 419100 w 771525"/>
              <a:gd name="connsiteY6" fmla="*/ 3993 h 480247"/>
              <a:gd name="connsiteX7" fmla="*/ 476250 w 771525"/>
              <a:gd name="connsiteY7" fmla="*/ 470718 h 480247"/>
              <a:gd name="connsiteX8" fmla="*/ 533400 w 771525"/>
              <a:gd name="connsiteY8" fmla="*/ 3993 h 480247"/>
              <a:gd name="connsiteX9" fmla="*/ 590550 w 771525"/>
              <a:gd name="connsiteY9" fmla="*/ 270693 h 480247"/>
              <a:gd name="connsiteX10" fmla="*/ 733425 w 771525"/>
              <a:gd name="connsiteY10" fmla="*/ 289743 h 480247"/>
              <a:gd name="connsiteX11" fmla="*/ 771525 w 771525"/>
              <a:gd name="connsiteY11" fmla="*/ 299268 h 48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1525" h="480247">
                <a:moveTo>
                  <a:pt x="0" y="242118"/>
                </a:moveTo>
                <a:cubicBezTo>
                  <a:pt x="32544" y="266724"/>
                  <a:pt x="65088" y="291331"/>
                  <a:pt x="95250" y="251643"/>
                </a:cubicBezTo>
                <a:cubicBezTo>
                  <a:pt x="125413" y="211955"/>
                  <a:pt x="160338" y="-34107"/>
                  <a:pt x="180975" y="3993"/>
                </a:cubicBezTo>
                <a:cubicBezTo>
                  <a:pt x="201612" y="42093"/>
                  <a:pt x="200025" y="478656"/>
                  <a:pt x="219075" y="480243"/>
                </a:cubicBezTo>
                <a:cubicBezTo>
                  <a:pt x="238125" y="481830"/>
                  <a:pt x="274638" y="15105"/>
                  <a:pt x="295275" y="13518"/>
                </a:cubicBezTo>
                <a:cubicBezTo>
                  <a:pt x="315912" y="11931"/>
                  <a:pt x="322263" y="472305"/>
                  <a:pt x="342900" y="470718"/>
                </a:cubicBezTo>
                <a:cubicBezTo>
                  <a:pt x="363537" y="469131"/>
                  <a:pt x="396875" y="3993"/>
                  <a:pt x="419100" y="3993"/>
                </a:cubicBezTo>
                <a:cubicBezTo>
                  <a:pt x="441325" y="3993"/>
                  <a:pt x="457200" y="470718"/>
                  <a:pt x="476250" y="470718"/>
                </a:cubicBezTo>
                <a:cubicBezTo>
                  <a:pt x="495300" y="470718"/>
                  <a:pt x="514350" y="37330"/>
                  <a:pt x="533400" y="3993"/>
                </a:cubicBezTo>
                <a:cubicBezTo>
                  <a:pt x="552450" y="-29345"/>
                  <a:pt x="557213" y="223068"/>
                  <a:pt x="590550" y="270693"/>
                </a:cubicBezTo>
                <a:cubicBezTo>
                  <a:pt x="623888" y="318318"/>
                  <a:pt x="703263" y="284981"/>
                  <a:pt x="733425" y="289743"/>
                </a:cubicBezTo>
                <a:cubicBezTo>
                  <a:pt x="763588" y="294506"/>
                  <a:pt x="767556" y="296887"/>
                  <a:pt x="771525" y="299268"/>
                </a:cubicBezTo>
              </a:path>
            </a:pathLst>
          </a:custGeom>
          <a:noFill/>
          <a:ln>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82050" y="1028700"/>
            <a:ext cx="3217547" cy="523220"/>
          </a:xfrm>
          <a:prstGeom prst="rect">
            <a:avLst/>
          </a:prstGeom>
          <a:noFill/>
        </p:spPr>
        <p:txBody>
          <a:bodyPr wrap="none" rtlCol="0">
            <a:spAutoFit/>
          </a:bodyPr>
          <a:lstStyle/>
          <a:p>
            <a:r>
              <a:rPr lang="en-US" sz="2800" dirty="0" smtClean="0">
                <a:latin typeface="+mj-lt"/>
              </a:rPr>
              <a:t>1 e</a:t>
            </a:r>
            <a:r>
              <a:rPr lang="en-US" sz="2800" baseline="30000" dirty="0" smtClean="0">
                <a:latin typeface="+mj-lt"/>
              </a:rPr>
              <a:t>-</a:t>
            </a:r>
            <a:r>
              <a:rPr lang="en-US" sz="2800" dirty="0" smtClean="0">
                <a:latin typeface="+mj-lt"/>
              </a:rPr>
              <a:t> in  </a:t>
            </a:r>
            <a:r>
              <a:rPr lang="en-US" sz="2800" dirty="0" smtClean="0">
                <a:latin typeface="+mj-lt"/>
                <a:sym typeface="Wingdings" pitchFamily="2" charset="2"/>
              </a:rPr>
              <a:t>   10</a:t>
            </a:r>
            <a:r>
              <a:rPr lang="en-US" sz="2800" baseline="30000" dirty="0" smtClean="0">
                <a:latin typeface="+mj-lt"/>
                <a:sym typeface="Wingdings" pitchFamily="2" charset="2"/>
              </a:rPr>
              <a:t>6</a:t>
            </a:r>
            <a:r>
              <a:rPr lang="en-US" sz="2800" dirty="0" smtClean="0">
                <a:latin typeface="+mj-lt"/>
                <a:sym typeface="Wingdings" pitchFamily="2" charset="2"/>
              </a:rPr>
              <a:t> e</a:t>
            </a:r>
            <a:r>
              <a:rPr lang="en-US" sz="2800" baseline="30000" dirty="0" smtClean="0">
                <a:latin typeface="+mj-lt"/>
                <a:sym typeface="Wingdings" pitchFamily="2" charset="2"/>
              </a:rPr>
              <a:t>-</a:t>
            </a:r>
            <a:r>
              <a:rPr lang="en-US" sz="2800" dirty="0" smtClean="0">
                <a:latin typeface="+mj-lt"/>
                <a:sym typeface="Wingdings" pitchFamily="2" charset="2"/>
              </a:rPr>
              <a:t> out</a:t>
            </a:r>
            <a:endParaRPr lang="en-US" sz="2800" dirty="0">
              <a:latin typeface="+mj-lt"/>
            </a:endParaRPr>
          </a:p>
        </p:txBody>
      </p:sp>
      <p:sp>
        <p:nvSpPr>
          <p:cNvPr id="8" name="Rectangle 7"/>
          <p:cNvSpPr/>
          <p:nvPr/>
        </p:nvSpPr>
        <p:spPr>
          <a:xfrm>
            <a:off x="76200" y="6361989"/>
            <a:ext cx="4838700" cy="461665"/>
          </a:xfrm>
          <a:prstGeom prst="rect">
            <a:avLst/>
          </a:prstGeom>
        </p:spPr>
        <p:txBody>
          <a:bodyPr wrap="square">
            <a:spAutoFit/>
          </a:bodyPr>
          <a:lstStyle/>
          <a:p>
            <a:r>
              <a:rPr lang="en-US" sz="1200" b="1" dirty="0"/>
              <a:t>The Secondary Emission Phototube</a:t>
            </a:r>
          </a:p>
          <a:p>
            <a:r>
              <a:rPr lang="en-US" sz="1200" dirty="0" smtClean="0"/>
              <a:t>H</a:t>
            </a:r>
            <a:r>
              <a:rPr lang="en-US" sz="1200" dirty="0"/>
              <a:t>. </a:t>
            </a:r>
            <a:r>
              <a:rPr lang="en-US" sz="1200" dirty="0" err="1"/>
              <a:t>Iams</a:t>
            </a:r>
            <a:r>
              <a:rPr lang="en-US" sz="1200" dirty="0"/>
              <a:t> and B. </a:t>
            </a:r>
            <a:r>
              <a:rPr lang="en-US" sz="1200" dirty="0" err="1"/>
              <a:t>Salzberg</a:t>
            </a:r>
            <a:r>
              <a:rPr lang="en-US" sz="1200" dirty="0"/>
              <a:t>, Proc. IRE </a:t>
            </a:r>
            <a:r>
              <a:rPr lang="en-US" sz="1200" b="1" dirty="0"/>
              <a:t>23</a:t>
            </a:r>
            <a:r>
              <a:rPr lang="en-US" sz="1200" dirty="0"/>
              <a:t>, 55 (1935).</a:t>
            </a:r>
          </a:p>
        </p:txBody>
      </p:sp>
      <p:sp>
        <p:nvSpPr>
          <p:cNvPr id="11" name="Rectangle 10"/>
          <p:cNvSpPr/>
          <p:nvPr/>
        </p:nvSpPr>
        <p:spPr>
          <a:xfrm>
            <a:off x="63815" y="5587455"/>
            <a:ext cx="5436872" cy="461665"/>
          </a:xfrm>
          <a:prstGeom prst="rect">
            <a:avLst/>
          </a:prstGeom>
        </p:spPr>
        <p:txBody>
          <a:bodyPr wrap="square">
            <a:spAutoFit/>
          </a:bodyPr>
          <a:lstStyle/>
          <a:p>
            <a:r>
              <a:rPr lang="en-US" sz="1200" b="1" dirty="0"/>
              <a:t>The Secondary Emission Multiplier-A New Electronic Device</a:t>
            </a:r>
          </a:p>
          <a:p>
            <a:r>
              <a:rPr lang="en-US" sz="1200" dirty="0" smtClean="0"/>
              <a:t>V</a:t>
            </a:r>
            <a:r>
              <a:rPr lang="en-US" sz="1200" dirty="0"/>
              <a:t>. Zworykin, G. Morton, and L. </a:t>
            </a:r>
            <a:r>
              <a:rPr lang="en-US" sz="1200" dirty="0" err="1"/>
              <a:t>Malter</a:t>
            </a:r>
            <a:r>
              <a:rPr lang="en-US" sz="1200" dirty="0"/>
              <a:t>, Proc. IRE </a:t>
            </a:r>
            <a:r>
              <a:rPr lang="en-US" sz="1200" b="1" dirty="0"/>
              <a:t>24</a:t>
            </a:r>
            <a:r>
              <a:rPr lang="en-US" sz="1200" dirty="0"/>
              <a:t>, 351 (1935).</a:t>
            </a:r>
          </a:p>
        </p:txBody>
      </p:sp>
      <p:sp>
        <p:nvSpPr>
          <p:cNvPr id="12" name="Rectangle 11"/>
          <p:cNvSpPr/>
          <p:nvPr/>
        </p:nvSpPr>
        <p:spPr>
          <a:xfrm>
            <a:off x="71437" y="5976582"/>
            <a:ext cx="5400675" cy="461665"/>
          </a:xfrm>
          <a:prstGeom prst="rect">
            <a:avLst/>
          </a:prstGeom>
        </p:spPr>
        <p:txBody>
          <a:bodyPr wrap="square">
            <a:spAutoFit/>
          </a:bodyPr>
          <a:lstStyle/>
          <a:p>
            <a:r>
              <a:rPr lang="en-US" sz="1200" b="1" dirty="0"/>
              <a:t>Multiple Amplifier</a:t>
            </a:r>
          </a:p>
          <a:p>
            <a:r>
              <a:rPr lang="pl-PL" sz="1200" dirty="0" smtClean="0"/>
              <a:t>L</a:t>
            </a:r>
            <a:r>
              <a:rPr lang="pl-PL" sz="1200" dirty="0"/>
              <a:t>. A. Kubetsky, Proc. Inst. Radio Eng. </a:t>
            </a:r>
            <a:r>
              <a:rPr lang="pl-PL" sz="1200" b="1" dirty="0"/>
              <a:t>254</a:t>
            </a:r>
            <a:r>
              <a:rPr lang="pl-PL" sz="1200" dirty="0"/>
              <a:t>, 421 (1937).</a:t>
            </a:r>
            <a:endParaRPr lang="en-US" sz="1200" dirty="0"/>
          </a:p>
        </p:txBody>
      </p:sp>
      <p:sp>
        <p:nvSpPr>
          <p:cNvPr id="13" name="Rectangle 12"/>
          <p:cNvSpPr/>
          <p:nvPr/>
        </p:nvSpPr>
        <p:spPr>
          <a:xfrm>
            <a:off x="5248275" y="5633652"/>
            <a:ext cx="4572000" cy="861774"/>
          </a:xfrm>
          <a:prstGeom prst="rect">
            <a:avLst/>
          </a:prstGeom>
        </p:spPr>
        <p:txBody>
          <a:bodyPr>
            <a:spAutoFit/>
          </a:bodyPr>
          <a:lstStyle/>
          <a:p>
            <a:r>
              <a:rPr lang="de-DE" sz="1400" b="1" dirty="0" smtClean="0"/>
              <a:t>First </a:t>
            </a:r>
            <a:r>
              <a:rPr lang="de-DE" sz="1400" b="1" dirty="0" smtClean="0"/>
              <a:t>Single-Photon </a:t>
            </a:r>
            <a:r>
              <a:rPr lang="de-DE" sz="1400" b="1" dirty="0" smtClean="0"/>
              <a:t>Counting:</a:t>
            </a:r>
          </a:p>
          <a:p>
            <a:r>
              <a:rPr lang="de-DE" sz="1200" dirty="0" smtClean="0"/>
              <a:t>K</a:t>
            </a:r>
            <a:r>
              <a:rPr lang="de-DE" sz="1200" dirty="0"/>
              <a:t>. O. Kiepenheuer, Z. Phys. </a:t>
            </a:r>
            <a:r>
              <a:rPr lang="de-DE" sz="1200" b="1" dirty="0"/>
              <a:t>107</a:t>
            </a:r>
            <a:r>
              <a:rPr lang="de-DE" sz="1200" dirty="0"/>
              <a:t>, 145 (1937).</a:t>
            </a:r>
          </a:p>
          <a:p>
            <a:r>
              <a:rPr lang="en-US" sz="1200" dirty="0" smtClean="0"/>
              <a:t>Z</a:t>
            </a:r>
            <a:r>
              <a:rPr lang="en-US" sz="1200" dirty="0"/>
              <a:t>. Bay, Nature (London) </a:t>
            </a:r>
            <a:r>
              <a:rPr lang="en-US" sz="1200" b="1" dirty="0"/>
              <a:t>141</a:t>
            </a:r>
            <a:r>
              <a:rPr lang="en-US" sz="1200" dirty="0"/>
              <a:t>, 1011 (1938).</a:t>
            </a:r>
          </a:p>
          <a:p>
            <a:r>
              <a:rPr lang="de-DE" sz="1200" dirty="0" smtClean="0"/>
              <a:t>J</a:t>
            </a:r>
            <a:r>
              <a:rPr lang="de-DE" sz="1200" dirty="0"/>
              <a:t>. S. Allen, Phys. Rev. </a:t>
            </a:r>
            <a:r>
              <a:rPr lang="de-DE" sz="1200" b="1" dirty="0"/>
              <a:t>55</a:t>
            </a:r>
            <a:r>
              <a:rPr lang="de-DE" sz="1200" dirty="0"/>
              <a:t>, 966–971 (1939).</a:t>
            </a:r>
            <a:endParaRPr lang="en-US" sz="1200" dirty="0"/>
          </a:p>
        </p:txBody>
      </p:sp>
      <p:pic>
        <p:nvPicPr>
          <p:cNvPr id="43828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758612"/>
            <a:ext cx="3824287" cy="179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9006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7|10.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42875</TotalTime>
  <Words>3645</Words>
  <Application>Microsoft Office PowerPoint</Application>
  <PresentationFormat>On-screen Show (4:3)</PresentationFormat>
  <Paragraphs>1366</Paragraphs>
  <Slides>68</Slides>
  <Notes>29</Notes>
  <HiddenSlides>1</HiddenSlides>
  <MMClips>4</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68</vt:i4>
      </vt:variant>
    </vt:vector>
  </HeadingPairs>
  <TitlesOfParts>
    <vt:vector size="74" baseType="lpstr">
      <vt:lpstr>Default Design</vt:lpstr>
      <vt:lpstr>Equation</vt:lpstr>
      <vt:lpstr>Photo Editor Photo</vt:lpstr>
      <vt:lpstr>CorelPhotoPaint.Image.8</vt:lpstr>
      <vt:lpstr>Graph</vt:lpstr>
      <vt:lpstr>KGPlot</vt:lpstr>
      <vt:lpstr>PowerPoint Presentation</vt:lpstr>
      <vt:lpstr>Metrology Of and Metrology Using  Single-Photon Detectors</vt:lpstr>
      <vt:lpstr>PowerPoint Presentation</vt:lpstr>
      <vt:lpstr>Who cares about single-photons?</vt:lpstr>
      <vt:lpstr>PowerPoint Presentation</vt:lpstr>
      <vt:lpstr>PowerPoint Presentation</vt:lpstr>
      <vt:lpstr>How small are we talking?</vt:lpstr>
      <vt:lpstr>How to Detect?   Photoelectric Effect</vt:lpstr>
      <vt:lpstr>Photomultiplier Tube</vt:lpstr>
      <vt:lpstr>Single-Photon Avalanche Photodiode</vt:lpstr>
      <vt:lpstr>Fundamental Limit How much gain to do you need? How small an electrical pulse can you reliably sense?</vt:lpstr>
      <vt:lpstr>Detectors</vt:lpstr>
      <vt:lpstr>Detectors</vt:lpstr>
      <vt:lpstr>Transition Edge Sensor (TES) Microbolometer</vt:lpstr>
      <vt:lpstr>Transition Edge Sensor: pushing the limits</vt:lpstr>
      <vt:lpstr>Beyond Single Photon Counting Temporal Traces</vt:lpstr>
      <vt:lpstr>Width uncertainty determination</vt:lpstr>
      <vt:lpstr>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the interest?</vt:lpstr>
      <vt:lpstr>Scaling of Quantum Information</vt:lpstr>
      <vt:lpstr>PowerPoint Presentation</vt:lpstr>
      <vt:lpstr>What does quantum crypto add? (disclaimer)</vt:lpstr>
      <vt:lpstr>PowerPoint Presentation</vt:lpstr>
      <vt:lpstr>PowerPoint Presentation</vt:lpstr>
      <vt:lpstr>PowerPoint Presentation</vt:lpstr>
      <vt:lpstr>PowerPoint Presentation</vt:lpstr>
      <vt:lpstr>Application: Time-Correlated Single-Photon Detection</vt:lpstr>
      <vt:lpstr>PowerPoint Presentation</vt:lpstr>
      <vt:lpstr>PowerPoint Presentation</vt:lpstr>
      <vt:lpstr>PowerPoint Presentation</vt:lpstr>
      <vt:lpstr>PowerPoint Presentation</vt:lpstr>
      <vt:lpstr>PowerPoint Presentation</vt:lpstr>
      <vt:lpstr>Method agreement and confidence bands</vt:lpstr>
      <vt:lpstr>Comparison/Results</vt:lpstr>
      <vt:lpstr>2-Photon Metrology Progress</vt:lpstr>
      <vt:lpstr>Metrology Progress</vt:lpstr>
      <vt:lpstr>Metrology plans</vt:lpstr>
      <vt:lpstr>Number-Resolving Detectors &amp; Nonclassical Sources: Tools for Enhanced Measurement</vt:lpstr>
      <vt:lpstr>What additional enhancement is gained with Nonclassical Sources? </vt:lpstr>
      <vt:lpstr>PowerPoint Presentation</vt:lpstr>
      <vt:lpstr>Chaotic, Pseudo-Thermal Source</vt:lpstr>
      <vt:lpstr>2nd-Order Coherence</vt:lpstr>
      <vt:lpstr>2nd-Order Coherence</vt:lpstr>
      <vt:lpstr>Higher-Order Coherence</vt:lpstr>
      <vt:lpstr>Higher-Order Coherence</vt:lpstr>
      <vt:lpstr>3rd-Order:  Chaotic Source</vt:lpstr>
      <vt:lpstr>3rd-Order:  Chaotic Source</vt:lpstr>
      <vt:lpstr>3rd-Order:  Coherent Source</vt:lpstr>
      <vt:lpstr>4th-Order:  Chaotic Source</vt:lpstr>
      <vt:lpstr>PowerPoint Presentation</vt:lpstr>
      <vt:lpstr>Ontology</vt:lpstr>
      <vt:lpstr>c. 2500 years later….</vt:lpstr>
      <vt:lpstr>PowerPoint Presentation</vt:lpstr>
      <vt:lpstr>Fundamental Problem: How does the world work?</vt:lpstr>
      <vt:lpstr>PowerPoint Presentation</vt:lpstr>
      <vt:lpstr>PowerPoint Presentation</vt:lpstr>
      <vt:lpstr>Future</vt:lpstr>
    </vt:vector>
  </TitlesOfParts>
  <Company>Nist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Migdall, Alan L Dr.</cp:lastModifiedBy>
  <cp:revision>290</cp:revision>
  <cp:lastPrinted>2011-11-20T22:02:16Z</cp:lastPrinted>
  <dcterms:created xsi:type="dcterms:W3CDTF">2007-08-13T18:04:25Z</dcterms:created>
  <dcterms:modified xsi:type="dcterms:W3CDTF">2011-11-28T17:24:12Z</dcterms:modified>
</cp:coreProperties>
</file>